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76" r:id="rId9"/>
    <p:sldId id="275" r:id="rId10"/>
    <p:sldId id="277" r:id="rId11"/>
    <p:sldId id="27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4" autoAdjust="0"/>
  </p:normalViewPr>
  <p:slideViewPr>
    <p:cSldViewPr>
      <p:cViewPr>
        <p:scale>
          <a:sx n="100" d="100"/>
          <a:sy n="100" d="100"/>
        </p:scale>
        <p:origin x="-106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1F82-E240-429A-826A-F64F7C575BBA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8B25-D364-428F-B27B-DFA306C5CA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Coffee Machine SMV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서영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4320480" cy="506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가 나오는 경우를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나오게 바꿔도 </a:t>
            </a:r>
            <a:r>
              <a:rPr lang="en-US" altLang="ko-KR" dirty="0" smtClean="0"/>
              <a:t>SMV</a:t>
            </a:r>
            <a:r>
              <a:rPr lang="ko-KR" altLang="en-US" dirty="0" smtClean="0"/>
              <a:t>에서 잡지 못함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Input</a:t>
            </a:r>
          </a:p>
          <a:p>
            <a:pPr lvl="1"/>
            <a:r>
              <a:rPr lang="en-US" altLang="ko-KR" sz="2000" dirty="0" smtClean="0"/>
              <a:t>Coin : {1, 5, 10}</a:t>
            </a:r>
          </a:p>
          <a:p>
            <a:pPr lvl="1"/>
            <a:r>
              <a:rPr lang="en-US" altLang="ko-KR" sz="2000" dirty="0" smtClean="0"/>
              <a:t>Button_0, Button_1, Button_2, Button_3, Refund : </a:t>
            </a:r>
            <a:r>
              <a:rPr lang="en-US" altLang="ko-KR" sz="2000" dirty="0" err="1" smtClean="0"/>
              <a:t>boolean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Output</a:t>
            </a:r>
          </a:p>
          <a:p>
            <a:pPr lvl="1"/>
            <a:r>
              <a:rPr lang="en-US" altLang="ko-KR" sz="2000" dirty="0" smtClean="0"/>
              <a:t>Ramp, Button_0_Ramp, Button_1_Ramp, Button_2_Ramp, Button_3_Ramp, Cup : </a:t>
            </a:r>
            <a:r>
              <a:rPr lang="en-US" altLang="ko-KR" sz="2000" dirty="0" err="1" smtClean="0"/>
              <a:t>boolean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Display, Change : 0..100</a:t>
            </a:r>
          </a:p>
          <a:p>
            <a:pPr lvl="1"/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99592" y="3419475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32228" y="231649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5616" y="219533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19533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화살표 연결선 9"/>
          <p:cNvCxnSpPr>
            <a:stCxn id="7" idx="4"/>
            <a:endCxn id="4" idx="0"/>
          </p:cNvCxnSpPr>
          <p:nvPr/>
        </p:nvCxnSpPr>
        <p:spPr>
          <a:xfrm>
            <a:off x="1259632" y="2483371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555776" y="3419475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6"/>
            <a:endCxn id="12" idx="2"/>
          </p:cNvCxnSpPr>
          <p:nvPr/>
        </p:nvCxnSpPr>
        <p:spPr>
          <a:xfrm>
            <a:off x="1619672" y="3779515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860032" y="170080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Coin_Max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Shape 40"/>
          <p:cNvCxnSpPr>
            <a:stCxn id="37" idx="0"/>
            <a:endCxn id="37" idx="7"/>
          </p:cNvCxnSpPr>
          <p:nvPr/>
        </p:nvCxnSpPr>
        <p:spPr>
          <a:xfrm rot="16200000" flipH="1">
            <a:off x="5294638" y="1626241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860032" y="37890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Ramp &amp;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Cup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Set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6216" y="5085184"/>
            <a:ext cx="22493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Time</a:t>
            </a:r>
            <a:r>
              <a:rPr lang="ko-KR" altLang="en-US" sz="1000" dirty="0" smtClean="0">
                <a:latin typeface="+mn-ea"/>
              </a:rPr>
              <a:t>은 </a:t>
            </a:r>
            <a:r>
              <a:rPr lang="en-US" altLang="ko-KR" sz="1000" dirty="0" smtClean="0">
                <a:latin typeface="+mn-ea"/>
              </a:rPr>
              <a:t>input</a:t>
            </a:r>
            <a:r>
              <a:rPr lang="ko-KR" altLang="en-US" sz="1000" dirty="0" smtClean="0">
                <a:latin typeface="+mn-ea"/>
              </a:rPr>
              <a:t>이 들어올 때마다 </a:t>
            </a:r>
            <a:r>
              <a:rPr lang="en-US" altLang="ko-KR" sz="1000" dirty="0" smtClean="0">
                <a:latin typeface="+mn-ea"/>
              </a:rPr>
              <a:t>+ 10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내부변수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Sum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60032" y="4725144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Sum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Zero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860032" y="270892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Coin_Not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12" idx="6"/>
            <a:endCxn id="37" idx="2"/>
          </p:cNvCxnSpPr>
          <p:nvPr/>
        </p:nvCxnSpPr>
        <p:spPr>
          <a:xfrm flipV="1">
            <a:off x="3275856" y="2060848"/>
            <a:ext cx="1584176" cy="1718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6"/>
            <a:endCxn id="90" idx="2"/>
          </p:cNvCxnSpPr>
          <p:nvPr/>
        </p:nvCxnSpPr>
        <p:spPr>
          <a:xfrm flipV="1">
            <a:off x="3275856" y="3068960"/>
            <a:ext cx="1584176" cy="71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44" idx="2"/>
          </p:cNvCxnSpPr>
          <p:nvPr/>
        </p:nvCxnSpPr>
        <p:spPr>
          <a:xfrm>
            <a:off x="3275856" y="3779515"/>
            <a:ext cx="1584176" cy="36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" idx="6"/>
            <a:endCxn id="69" idx="2"/>
          </p:cNvCxnSpPr>
          <p:nvPr/>
        </p:nvCxnSpPr>
        <p:spPr>
          <a:xfrm>
            <a:off x="3275856" y="3779515"/>
            <a:ext cx="1584176" cy="13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37" idx="1"/>
            <a:endCxn id="12" idx="0"/>
          </p:cNvCxnSpPr>
          <p:nvPr/>
        </p:nvCxnSpPr>
        <p:spPr>
          <a:xfrm rot="16200000" flipH="1" flipV="1">
            <a:off x="3134044" y="1588033"/>
            <a:ext cx="1613214" cy="2049669"/>
          </a:xfrm>
          <a:prstGeom prst="curvedConnector3">
            <a:avLst>
              <a:gd name="adj1" fmla="val -20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90" idx="1"/>
            <a:endCxn id="12" idx="0"/>
          </p:cNvCxnSpPr>
          <p:nvPr/>
        </p:nvCxnSpPr>
        <p:spPr>
          <a:xfrm rot="16200000" flipH="1" flipV="1">
            <a:off x="3638100" y="2092089"/>
            <a:ext cx="605102" cy="2049669"/>
          </a:xfrm>
          <a:prstGeom prst="curvedConnector3">
            <a:avLst>
              <a:gd name="adj1" fmla="val -55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69" idx="3"/>
            <a:endCxn id="12" idx="4"/>
          </p:cNvCxnSpPr>
          <p:nvPr/>
        </p:nvCxnSpPr>
        <p:spPr>
          <a:xfrm rot="5400000" flipH="1">
            <a:off x="3340543" y="3714829"/>
            <a:ext cx="1200216" cy="2049669"/>
          </a:xfrm>
          <a:prstGeom prst="curvedConnector3">
            <a:avLst>
              <a:gd name="adj1" fmla="val -27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44" idx="3"/>
            <a:endCxn id="12" idx="4"/>
          </p:cNvCxnSpPr>
          <p:nvPr/>
        </p:nvCxnSpPr>
        <p:spPr>
          <a:xfrm rot="5400000" flipH="1">
            <a:off x="3808595" y="3246777"/>
            <a:ext cx="264112" cy="2049669"/>
          </a:xfrm>
          <a:prstGeom prst="curvedConnector3">
            <a:avLst>
              <a:gd name="adj1" fmla="val -126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11960" y="191683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068960"/>
            <a:ext cx="8229600" cy="308800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입력값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Coin, </a:t>
            </a:r>
            <a:r>
              <a:rPr lang="en-US" altLang="ko-KR" sz="2000" dirty="0" err="1" smtClean="0">
                <a:latin typeface="+mn-ea"/>
              </a:rPr>
              <a:t>Button_N</a:t>
            </a:r>
            <a:r>
              <a:rPr lang="en-US" altLang="ko-KR" sz="2000" dirty="0" smtClean="0">
                <a:latin typeface="+mn-ea"/>
              </a:rPr>
              <a:t>, Refund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처리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sz="1900" dirty="0" smtClean="0">
                <a:latin typeface="+mn-ea"/>
              </a:rPr>
              <a:t>연산을 통해서 동시에 들어올 수 있는 입력의 값을 우선순서를 매겨준다</a:t>
            </a:r>
            <a:r>
              <a:rPr lang="en-US" altLang="ko-KR" sz="1900" dirty="0" smtClean="0">
                <a:latin typeface="+mn-ea"/>
              </a:rPr>
              <a:t>.</a:t>
            </a:r>
          </a:p>
          <a:p>
            <a:pPr lvl="1"/>
            <a:r>
              <a:rPr lang="ko-KR" altLang="en-US" sz="1900" dirty="0" err="1" smtClean="0">
                <a:latin typeface="+mn-ea"/>
              </a:rPr>
              <a:t>입력값이</a:t>
            </a:r>
            <a:r>
              <a:rPr lang="ko-KR" altLang="en-US" sz="1900" dirty="0" smtClean="0">
                <a:latin typeface="+mn-ea"/>
              </a:rPr>
              <a:t> 들어오는 것과 동일한 시점에 </a:t>
            </a:r>
            <a:r>
              <a:rPr lang="en-US" altLang="ko-KR" sz="1900" dirty="0" err="1" smtClean="0">
                <a:latin typeface="+mn-ea"/>
              </a:rPr>
              <a:t>CoinAck</a:t>
            </a:r>
            <a:r>
              <a:rPr lang="en-US" altLang="ko-KR" sz="1900" dirty="0" smtClean="0">
                <a:latin typeface="+mn-ea"/>
              </a:rPr>
              <a:t>, </a:t>
            </a:r>
            <a:r>
              <a:rPr lang="en-US" altLang="ko-KR" sz="1900" dirty="0" err="1" smtClean="0">
                <a:latin typeface="+mn-ea"/>
              </a:rPr>
              <a:t>Button_N_Ack</a:t>
            </a:r>
            <a:r>
              <a:rPr lang="en-US" altLang="ko-KR" sz="1900" dirty="0" smtClean="0">
                <a:latin typeface="+mn-ea"/>
              </a:rPr>
              <a:t>, </a:t>
            </a:r>
            <a:r>
              <a:rPr lang="en-US" altLang="ko-KR" sz="1900" dirty="0" err="1" smtClean="0">
                <a:latin typeface="+mn-ea"/>
              </a:rPr>
              <a:t>Refund_Ack</a:t>
            </a:r>
            <a:r>
              <a:rPr lang="ko-KR" altLang="en-US" sz="1900" dirty="0" smtClean="0">
                <a:latin typeface="+mn-ea"/>
              </a:rPr>
              <a:t>를 </a:t>
            </a:r>
            <a:r>
              <a:rPr lang="ko-KR" altLang="en-US" sz="1900" dirty="0" err="1" smtClean="0">
                <a:latin typeface="+mn-ea"/>
              </a:rPr>
              <a:t>세팅</a:t>
            </a:r>
            <a:endParaRPr lang="en-US" altLang="ko-KR" sz="1900" dirty="0" smtClean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  <p:cxnSp>
        <p:nvCxnSpPr>
          <p:cNvPr id="6" name="직선 화살표 연결선 5"/>
          <p:cNvCxnSpPr>
            <a:endCxn id="12" idx="2"/>
          </p:cNvCxnSpPr>
          <p:nvPr/>
        </p:nvCxnSpPr>
        <p:spPr>
          <a:xfrm>
            <a:off x="3419872" y="22768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555776" y="306896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60032" y="170080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Coin_Max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Shape 40"/>
          <p:cNvCxnSpPr>
            <a:stCxn id="37" idx="0"/>
            <a:endCxn id="37" idx="7"/>
          </p:cNvCxnSpPr>
          <p:nvPr/>
        </p:nvCxnSpPr>
        <p:spPr>
          <a:xfrm rot="16200000" flipH="1">
            <a:off x="5294638" y="1626241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4860032" y="270892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Coin_Not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12" idx="6"/>
            <a:endCxn id="37" idx="2"/>
          </p:cNvCxnSpPr>
          <p:nvPr/>
        </p:nvCxnSpPr>
        <p:spPr>
          <a:xfrm flipV="1">
            <a:off x="3275856" y="2060848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6"/>
            <a:endCxn id="90" idx="2"/>
          </p:cNvCxnSpPr>
          <p:nvPr/>
        </p:nvCxnSpPr>
        <p:spPr>
          <a:xfrm flipV="1">
            <a:off x="3275856" y="3068960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37" idx="1"/>
            <a:endCxn id="12" idx="0"/>
          </p:cNvCxnSpPr>
          <p:nvPr/>
        </p:nvCxnSpPr>
        <p:spPr>
          <a:xfrm rot="16200000" flipH="1" flipV="1">
            <a:off x="3309301" y="1412775"/>
            <a:ext cx="1262699" cy="2049669"/>
          </a:xfrm>
          <a:prstGeom prst="curvedConnector3">
            <a:avLst>
              <a:gd name="adj1" fmla="val -26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90" idx="1"/>
            <a:endCxn id="12" idx="0"/>
          </p:cNvCxnSpPr>
          <p:nvPr/>
        </p:nvCxnSpPr>
        <p:spPr>
          <a:xfrm rot="16200000" flipH="1" flipV="1">
            <a:off x="3813357" y="1916831"/>
            <a:ext cx="254587" cy="2049669"/>
          </a:xfrm>
          <a:prstGeom prst="curvedConnector3">
            <a:avLst>
              <a:gd name="adj1" fmla="val -1312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293096"/>
            <a:ext cx="8229600" cy="18638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err="1" smtClean="0">
                <a:latin typeface="+mn-ea"/>
              </a:rPr>
              <a:t>입력값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000" dirty="0" err="1" smtClean="0">
                <a:latin typeface="+mn-ea"/>
              </a:rPr>
              <a:t>CoinAck</a:t>
            </a:r>
            <a:r>
              <a:rPr lang="en-US" altLang="ko-KR" sz="2000" dirty="0" smtClean="0">
                <a:latin typeface="+mn-ea"/>
              </a:rPr>
              <a:t> = 1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처리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sz="2100" dirty="0" err="1" smtClean="0">
                <a:latin typeface="+mn-ea"/>
              </a:rPr>
              <a:t>CoinAck</a:t>
            </a:r>
            <a:r>
              <a:rPr lang="ko-KR" altLang="en-US" sz="2100" dirty="0" smtClean="0">
                <a:latin typeface="+mn-ea"/>
              </a:rPr>
              <a:t>가 </a:t>
            </a:r>
            <a:r>
              <a:rPr lang="en-US" altLang="ko-KR" sz="2100" dirty="0" smtClean="0">
                <a:latin typeface="+mn-ea"/>
              </a:rPr>
              <a:t>1</a:t>
            </a:r>
            <a:r>
              <a:rPr lang="ko-KR" altLang="en-US" sz="2100" dirty="0" smtClean="0">
                <a:latin typeface="+mn-ea"/>
              </a:rPr>
              <a:t>일 경우 </a:t>
            </a:r>
            <a:r>
              <a:rPr lang="en-US" altLang="ko-KR" sz="2100" dirty="0" smtClean="0">
                <a:latin typeface="+mn-ea"/>
              </a:rPr>
              <a:t>Sum + Coin</a:t>
            </a:r>
            <a:r>
              <a:rPr lang="ko-KR" altLang="en-US" sz="2100" dirty="0" smtClean="0">
                <a:latin typeface="+mn-ea"/>
              </a:rPr>
              <a:t>의 값에 따라 </a:t>
            </a:r>
            <a:r>
              <a:rPr lang="en-US" altLang="ko-KR" sz="2100" dirty="0" smtClean="0">
                <a:latin typeface="+mn-ea"/>
              </a:rPr>
              <a:t>Sum </a:t>
            </a:r>
            <a:r>
              <a:rPr lang="ko-KR" altLang="en-US" sz="2100" dirty="0" smtClean="0">
                <a:latin typeface="+mn-ea"/>
              </a:rPr>
              <a:t>변경</a:t>
            </a:r>
            <a:endParaRPr lang="en-US" altLang="ko-KR" sz="2100" dirty="0" smtClean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699792" y="1484784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04048" y="1854349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Ramp &amp;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Cup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Set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화살표 연결선 49"/>
          <p:cNvCxnSpPr>
            <a:stCxn id="12" idx="6"/>
            <a:endCxn id="44" idx="2"/>
          </p:cNvCxnSpPr>
          <p:nvPr/>
        </p:nvCxnSpPr>
        <p:spPr>
          <a:xfrm>
            <a:off x="3419872" y="1844824"/>
            <a:ext cx="1584176" cy="36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44" idx="3"/>
            <a:endCxn id="12" idx="4"/>
          </p:cNvCxnSpPr>
          <p:nvPr/>
        </p:nvCxnSpPr>
        <p:spPr>
          <a:xfrm rot="5400000" flipH="1">
            <a:off x="3952611" y="1312086"/>
            <a:ext cx="264112" cy="2049669"/>
          </a:xfrm>
          <a:prstGeom prst="curvedConnector3">
            <a:avLst>
              <a:gd name="adj1" fmla="val -126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293096"/>
            <a:ext cx="8229600" cy="18638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err="1" smtClean="0">
                <a:latin typeface="+mn-ea"/>
              </a:rPr>
              <a:t>입력값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000" dirty="0" err="1" smtClean="0">
                <a:latin typeface="+mn-ea"/>
              </a:rPr>
              <a:t>Button_N_Ack</a:t>
            </a:r>
            <a:r>
              <a:rPr lang="en-US" altLang="ko-KR" sz="2000" dirty="0" smtClean="0">
                <a:latin typeface="+mn-ea"/>
              </a:rPr>
              <a:t> = 1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처리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sz="2100" dirty="0" smtClean="0">
                <a:latin typeface="+mn-ea"/>
              </a:rPr>
              <a:t>Sum</a:t>
            </a:r>
            <a:r>
              <a:rPr lang="ko-KR" altLang="en-US" sz="2100" dirty="0" smtClean="0">
                <a:latin typeface="+mn-ea"/>
              </a:rPr>
              <a:t>의 값이 </a:t>
            </a:r>
            <a:r>
              <a:rPr lang="en-US" altLang="ko-KR" sz="2100" dirty="0" err="1" smtClean="0">
                <a:latin typeface="+mn-ea"/>
              </a:rPr>
              <a:t>Button_N_Value</a:t>
            </a:r>
            <a:r>
              <a:rPr lang="ko-KR" altLang="en-US" sz="2100" dirty="0" smtClean="0">
                <a:latin typeface="+mn-ea"/>
              </a:rPr>
              <a:t>를 넘었을 경우 </a:t>
            </a:r>
            <a:r>
              <a:rPr lang="en-US" altLang="ko-KR" sz="2100" dirty="0" err="1" smtClean="0">
                <a:latin typeface="+mn-ea"/>
              </a:rPr>
              <a:t>Button_N_Ack</a:t>
            </a:r>
            <a:r>
              <a:rPr lang="ko-KR" altLang="en-US" sz="2100" dirty="0" smtClean="0">
                <a:latin typeface="+mn-ea"/>
              </a:rPr>
              <a:t>의 값에 따라서 </a:t>
            </a:r>
            <a:r>
              <a:rPr lang="en-US" altLang="ko-KR" sz="2100" dirty="0" smtClean="0">
                <a:latin typeface="+mn-ea"/>
              </a:rPr>
              <a:t>Sum</a:t>
            </a:r>
            <a:r>
              <a:rPr lang="ko-KR" altLang="en-US" sz="2100" dirty="0" smtClean="0">
                <a:latin typeface="+mn-ea"/>
              </a:rPr>
              <a:t>의 값을 빼고 </a:t>
            </a:r>
            <a:r>
              <a:rPr lang="en-US" altLang="ko-KR" sz="2100" dirty="0" smtClean="0">
                <a:latin typeface="+mn-ea"/>
              </a:rPr>
              <a:t>Cup</a:t>
            </a:r>
            <a:r>
              <a:rPr lang="ko-KR" altLang="en-US" sz="2100" dirty="0" smtClean="0">
                <a:latin typeface="+mn-ea"/>
              </a:rPr>
              <a:t>과 </a:t>
            </a:r>
            <a:r>
              <a:rPr lang="en-US" altLang="ko-KR" sz="2100" dirty="0" smtClean="0">
                <a:latin typeface="+mn-ea"/>
              </a:rPr>
              <a:t>Ramp</a:t>
            </a:r>
            <a:r>
              <a:rPr lang="ko-KR" altLang="en-US" sz="2100" dirty="0" smtClean="0">
                <a:latin typeface="+mn-ea"/>
              </a:rPr>
              <a:t>를 </a:t>
            </a:r>
            <a:r>
              <a:rPr lang="en-US" altLang="ko-KR" sz="2100" dirty="0" smtClean="0">
                <a:latin typeface="+mn-ea"/>
              </a:rPr>
              <a:t>1</a:t>
            </a:r>
            <a:r>
              <a:rPr lang="ko-KR" altLang="en-US" sz="2100" dirty="0" smtClean="0">
                <a:latin typeface="+mn-ea"/>
              </a:rPr>
              <a:t>로 </a:t>
            </a:r>
            <a:r>
              <a:rPr lang="ko-KR" altLang="en-US" sz="2100" dirty="0" err="1" smtClean="0">
                <a:latin typeface="+mn-ea"/>
              </a:rPr>
              <a:t>세팅</a:t>
            </a:r>
            <a:endParaRPr lang="en-US" altLang="ko-KR" sz="2100" dirty="0" smtClean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699792" y="141277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004048" y="2718445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Sum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Zero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stCxn id="12" idx="6"/>
            <a:endCxn id="69" idx="2"/>
          </p:cNvCxnSpPr>
          <p:nvPr/>
        </p:nvCxnSpPr>
        <p:spPr>
          <a:xfrm>
            <a:off x="3419872" y="1772816"/>
            <a:ext cx="1584176" cy="13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69" idx="3"/>
            <a:endCxn id="12" idx="4"/>
          </p:cNvCxnSpPr>
          <p:nvPr/>
        </p:nvCxnSpPr>
        <p:spPr>
          <a:xfrm rot="5400000" flipH="1">
            <a:off x="3484559" y="1708130"/>
            <a:ext cx="1200216" cy="2049669"/>
          </a:xfrm>
          <a:prstGeom prst="curvedConnector3">
            <a:avLst>
              <a:gd name="adj1" fmla="val -27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293096"/>
            <a:ext cx="8229600" cy="18638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err="1" smtClean="0">
                <a:latin typeface="+mn-ea"/>
              </a:rPr>
              <a:t>입력값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000" dirty="0" err="1" smtClean="0">
                <a:latin typeface="+mn-ea"/>
              </a:rPr>
              <a:t>Refund_Ack</a:t>
            </a:r>
            <a:r>
              <a:rPr lang="en-US" altLang="ko-KR" sz="2000" dirty="0" smtClean="0">
                <a:latin typeface="+mn-ea"/>
              </a:rPr>
              <a:t> = 1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처리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sz="2100" dirty="0" smtClean="0">
                <a:latin typeface="+mn-ea"/>
              </a:rPr>
              <a:t>Sum</a:t>
            </a:r>
            <a:r>
              <a:rPr lang="ko-KR" altLang="en-US" sz="2100" dirty="0" smtClean="0">
                <a:latin typeface="+mn-ea"/>
              </a:rPr>
              <a:t>의 값을 </a:t>
            </a:r>
            <a:r>
              <a:rPr lang="en-US" altLang="ko-KR" sz="2100" dirty="0" smtClean="0">
                <a:latin typeface="+mn-ea"/>
              </a:rPr>
              <a:t>0</a:t>
            </a:r>
            <a:r>
              <a:rPr lang="ko-KR" altLang="en-US" sz="2100" dirty="0" smtClean="0">
                <a:latin typeface="+mn-ea"/>
              </a:rPr>
              <a:t>으로 변경하고 </a:t>
            </a:r>
            <a:r>
              <a:rPr lang="en-US" altLang="ko-KR" sz="2100" dirty="0" smtClean="0">
                <a:latin typeface="+mn-ea"/>
              </a:rPr>
              <a:t>Change</a:t>
            </a:r>
            <a:r>
              <a:rPr lang="ko-KR" altLang="en-US" sz="2100" dirty="0" smtClean="0">
                <a:latin typeface="+mn-ea"/>
              </a:rPr>
              <a:t>를 </a:t>
            </a:r>
            <a:r>
              <a:rPr lang="ko-KR" altLang="en-US" sz="2100" dirty="0" err="1" smtClean="0">
                <a:latin typeface="+mn-ea"/>
              </a:rPr>
              <a:t>세팅</a:t>
            </a:r>
            <a:endParaRPr lang="en-US" altLang="ko-KR" sz="2100" dirty="0" smtClean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Path quantifier A, E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Temporal </a:t>
            </a:r>
            <a:r>
              <a:rPr lang="en-US" altLang="ko-KR" sz="2000" dirty="0" err="1" smtClean="0"/>
              <a:t>Combinator</a:t>
            </a:r>
            <a:r>
              <a:rPr lang="en-US" altLang="ko-KR" sz="2000" dirty="0" smtClean="0"/>
              <a:t> X, F, G, U</a:t>
            </a:r>
            <a:r>
              <a:rPr lang="ko-KR" altLang="en-US" sz="2000" dirty="0" smtClean="0"/>
              <a:t>를 연결해서 사용한다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Path Quantifier</a:t>
            </a:r>
            <a:r>
              <a:rPr lang="ko-KR" altLang="en-US" sz="2000" dirty="0" smtClean="0"/>
              <a:t>뒤에 </a:t>
            </a:r>
            <a:r>
              <a:rPr lang="en-US" altLang="ko-KR" sz="2000" dirty="0" smtClean="0"/>
              <a:t>Temporal </a:t>
            </a:r>
            <a:r>
              <a:rPr lang="en-US" altLang="ko-KR" sz="2000" dirty="0" err="1" smtClean="0"/>
              <a:t>Combinator</a:t>
            </a:r>
            <a:r>
              <a:rPr lang="ko-KR" altLang="en-US" sz="2000" dirty="0" smtClean="0"/>
              <a:t>가 오는 형태가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AX, AF, AG, AU, EX, EF, EG, EU</a:t>
            </a:r>
            <a:r>
              <a:rPr lang="ko-KR" altLang="en-US" sz="2000" dirty="0" smtClean="0"/>
              <a:t>와 같이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조합이 있을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Specifying with Temporal Logic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CTL</a:t>
            </a:r>
            <a:r>
              <a:rPr lang="ko-KR" altLang="en-US" sz="2000" dirty="0" smtClean="0"/>
              <a:t>의 대표적인 </a:t>
            </a:r>
            <a:r>
              <a:rPr lang="en-US" altLang="ko-KR" sz="2000" dirty="0" smtClean="0"/>
              <a:t>Temporal Logic</a:t>
            </a:r>
          </a:p>
          <a:p>
            <a:pPr lvl="1"/>
            <a:r>
              <a:rPr lang="en-US" altLang="ko-KR" sz="1700" dirty="0" err="1" smtClean="0"/>
              <a:t>Reachability</a:t>
            </a:r>
            <a:r>
              <a:rPr lang="en-US" altLang="ko-KR" sz="1700" dirty="0" smtClean="0"/>
              <a:t> property : EF</a:t>
            </a:r>
          </a:p>
          <a:p>
            <a:pPr lvl="1"/>
            <a:r>
              <a:rPr lang="en-US" altLang="ko-KR" sz="1700" dirty="0" smtClean="0"/>
              <a:t>Safety property : AG ~(Not)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prop0 : SPEC AG ~(</a:t>
            </a:r>
            <a:r>
              <a:rPr lang="en-US" altLang="ko-KR" sz="1400" dirty="0" err="1" smtClean="0"/>
              <a:t>CoinAck</a:t>
            </a:r>
            <a:r>
              <a:rPr lang="en-US" altLang="ko-KR" sz="1400" dirty="0" smtClean="0"/>
              <a:t> &amp; Button_0_Ack &amp; Button_1_Ack &amp; Button_2_Ack &amp; Button_3_Ack &amp; </a:t>
            </a:r>
            <a:r>
              <a:rPr lang="en-US" altLang="ko-KR" sz="1400" dirty="0" err="1" smtClean="0"/>
              <a:t>Refund_Ack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prop1 : SPEC AG (((Coin &gt; 0) | Button_0 | Button_1 | Button_2 | Button_3 | Refund) -&gt; ~(</a:t>
            </a:r>
            <a:r>
              <a:rPr lang="en-US" altLang="ko-KR" sz="1400" dirty="0" err="1" smtClean="0"/>
              <a:t>CoinAck</a:t>
            </a:r>
            <a:r>
              <a:rPr lang="en-US" altLang="ko-KR" sz="1400" dirty="0" smtClean="0"/>
              <a:t> &amp; Button_0_Ack &amp; Button_1_Ack &amp; Button_2_Ack &amp; Button_3_Ack &amp; </a:t>
            </a:r>
            <a:r>
              <a:rPr lang="en-US" altLang="ko-KR" sz="1400" dirty="0" err="1" smtClean="0"/>
              <a:t>Refund_Ack</a:t>
            </a:r>
            <a:r>
              <a:rPr lang="en-US" altLang="ko-KR" sz="1400" dirty="0" smtClean="0"/>
              <a:t>));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prop2 : SPEC AG (</a:t>
            </a:r>
            <a:r>
              <a:rPr lang="en-US" altLang="ko-KR" sz="1400" dirty="0" err="1" smtClean="0"/>
              <a:t>CoinAck</a:t>
            </a:r>
            <a:r>
              <a:rPr lang="en-US" altLang="ko-KR" sz="1400" dirty="0" smtClean="0"/>
              <a:t> = 1) -&gt; AX (Sum &gt; 0);</a:t>
            </a:r>
          </a:p>
          <a:p>
            <a:r>
              <a:rPr lang="en-US" altLang="ko-KR" sz="1400" dirty="0" smtClean="0"/>
              <a:t>prop3 : SPEC AG ((</a:t>
            </a:r>
            <a:r>
              <a:rPr lang="en-US" altLang="ko-KR" sz="1400" dirty="0" err="1" smtClean="0"/>
              <a:t>Refund_Ack</a:t>
            </a:r>
            <a:r>
              <a:rPr lang="en-US" altLang="ko-KR" sz="1400" dirty="0" smtClean="0"/>
              <a:t> = 1) -&gt; AX (Sum = 0));</a:t>
            </a:r>
          </a:p>
          <a:p>
            <a:r>
              <a:rPr lang="en-US" altLang="ko-KR" sz="1400" dirty="0" smtClean="0"/>
              <a:t>prop4 : SPEC AG ((Button_0_Ack = 1 | Button_1_Ack = 1 | Button_2_Ack = 1 | Button_3_Ack = 1) -&gt; AX Cup);</a:t>
            </a:r>
          </a:p>
          <a:p>
            <a:r>
              <a:rPr lang="en-US" altLang="ko-KR" sz="1400" dirty="0" smtClean="0"/>
              <a:t>prop5 : SPEC AG (Button_0_Ack = 1) -&gt; AX Sum &lt;= Sum;</a:t>
            </a:r>
          </a:p>
          <a:p>
            <a:r>
              <a:rPr lang="en-US" altLang="ko-KR" sz="1400" dirty="0" smtClean="0"/>
              <a:t>prop6 : SPEC AG ((Cup = 1) -&gt; AX (~Cup));</a:t>
            </a:r>
          </a:p>
          <a:p>
            <a:r>
              <a:rPr lang="en-US" altLang="ko-KR" sz="1400" dirty="0" smtClean="0"/>
              <a:t>prop7 : SPEC AG ((Coin &gt; 0) &amp; (Refund = 1)) -&gt; AX (Sum &gt; 0);</a:t>
            </a:r>
          </a:p>
          <a:p>
            <a:r>
              <a:rPr lang="en-US" altLang="ko-KR" sz="1400" dirty="0" smtClean="0"/>
              <a:t>prop8 : SPEC AG ~(Sum &gt; 100);</a:t>
            </a:r>
          </a:p>
          <a:p>
            <a:r>
              <a:rPr lang="en-US" altLang="ko-KR" sz="1400" dirty="0" smtClean="0"/>
              <a:t>prop9 : SPEC (</a:t>
            </a:r>
            <a:r>
              <a:rPr lang="en-US" altLang="ko-KR" sz="1400" dirty="0" err="1" smtClean="0"/>
              <a:t>Refund_Ack</a:t>
            </a:r>
            <a:r>
              <a:rPr lang="en-US" altLang="ko-KR" sz="1400" dirty="0" smtClean="0"/>
              <a:t> = 1) -&gt; EF ((Change &gt; Sum) | (Change &lt; Sum));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193</TotalTime>
  <Words>396</Words>
  <Application>Microsoft Office PowerPoint</Application>
  <PresentationFormat>화면 슬라이드 쇼(4:3)</PresentationFormat>
  <Paragraphs>93</Paragraphs>
  <Slides>11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Coffee Machine SMV</vt:lpstr>
      <vt:lpstr>변수 설정</vt:lpstr>
      <vt:lpstr>Automata</vt:lpstr>
      <vt:lpstr>Automata</vt:lpstr>
      <vt:lpstr>Automata</vt:lpstr>
      <vt:lpstr>Automata</vt:lpstr>
      <vt:lpstr>Automata</vt:lpstr>
      <vt:lpstr>CTL</vt:lpstr>
      <vt:lpstr>Property</vt:lpstr>
      <vt:lpstr>실행결과</vt:lpstr>
      <vt:lpstr>문제점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SMV</dc:title>
  <dc:creator>Microsoft Corporation</dc:creator>
  <cp:lastModifiedBy>yjSeo</cp:lastModifiedBy>
  <cp:revision>130</cp:revision>
  <dcterms:created xsi:type="dcterms:W3CDTF">2006-10-05T04:04:58Z</dcterms:created>
  <dcterms:modified xsi:type="dcterms:W3CDTF">2013-05-10T06:33:14Z</dcterms:modified>
</cp:coreProperties>
</file>