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1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00771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242408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23668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93735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C8584-8C10-4082-B5B5-E72D005EDE3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02940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C8584-8C10-4082-B5B5-E72D005EDE3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35933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C8584-8C10-4082-B5B5-E72D005EDE3F}"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99235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C8584-8C10-4082-B5B5-E72D005EDE3F}"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1096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C8584-8C10-4082-B5B5-E72D005EDE3F}"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64737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C8584-8C10-4082-B5B5-E72D005EDE3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27798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C8584-8C10-4082-B5B5-E72D005EDE3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276944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C8584-8C10-4082-B5B5-E72D005EDE3F}" type="datetimeFigureOut">
              <a:rPr lang="en-US" smtClean="0"/>
              <a:t>9/25/2019</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BED36-1ECB-4AF1-AF71-E97DF8A51B11}" type="slidenum">
              <a:rPr lang="en-US" smtClean="0"/>
              <a:t>‹#›</a:t>
            </a:fld>
            <a:endParaRPr lang="en-US"/>
          </a:p>
        </p:txBody>
      </p:sp>
    </p:spTree>
    <p:extLst>
      <p:ext uri="{BB962C8B-B14F-4D97-AF65-F5344CB8AC3E}">
        <p14:creationId xmlns:p14="http://schemas.microsoft.com/office/powerpoint/2010/main" val="1534835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81086B9E-2693-4DC2-9058-F56687800A6F}"/>
              </a:ext>
            </a:extLst>
          </p:cNvPr>
          <p:cNvGrpSpPr>
            <a:grpSpLocks noChangeAspect="1"/>
          </p:cNvGrpSpPr>
          <p:nvPr/>
        </p:nvGrpSpPr>
        <p:grpSpPr bwMode="auto">
          <a:xfrm>
            <a:off x="0" y="0"/>
            <a:ext cx="9906000" cy="7766050"/>
            <a:chOff x="0" y="0"/>
            <a:chExt cx="6240" cy="4892"/>
          </a:xfrm>
        </p:grpSpPr>
        <p:sp>
          <p:nvSpPr>
            <p:cNvPr id="7" name="AutoShape 3">
              <a:extLst>
                <a:ext uri="{FF2B5EF4-FFF2-40B4-BE49-F238E27FC236}">
                  <a16:creationId xmlns:a16="http://schemas.microsoft.com/office/drawing/2014/main" id="{39F905E5-1DAE-4313-87EE-0556CC4DB07C}"/>
                </a:ext>
              </a:extLst>
            </p:cNvPr>
            <p:cNvSpPr>
              <a:spLocks noChangeAspect="1" noChangeArrowheads="1" noTextEdit="1"/>
            </p:cNvSpPr>
            <p:nvPr/>
          </p:nvSpPr>
          <p:spPr bwMode="auto">
            <a:xfrm>
              <a:off x="0" y="0"/>
              <a:ext cx="6240" cy="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5625895B-F0A3-4790-BD89-DD2FC49B5C2D}"/>
                </a:ext>
              </a:extLst>
            </p:cNvPr>
            <p:cNvSpPr>
              <a:spLocks noChangeArrowheads="1"/>
            </p:cNvSpPr>
            <p:nvPr/>
          </p:nvSpPr>
          <p:spPr bwMode="auto">
            <a:xfrm>
              <a:off x="0" y="0"/>
              <a:ext cx="6240" cy="538"/>
            </a:xfrm>
            <a:prstGeom prst="rect">
              <a:avLst/>
            </a:prstGeom>
            <a:solidFill>
              <a:srgbClr val="1F4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096E9736-1AFD-4B45-A1EF-43356FE2C944}"/>
                </a:ext>
              </a:extLst>
            </p:cNvPr>
            <p:cNvSpPr>
              <a:spLocks/>
            </p:cNvSpPr>
            <p:nvPr/>
          </p:nvSpPr>
          <p:spPr bwMode="auto">
            <a:xfrm>
              <a:off x="110" y="1472"/>
              <a:ext cx="2413" cy="1804"/>
            </a:xfrm>
            <a:custGeom>
              <a:avLst/>
              <a:gdLst>
                <a:gd name="T0" fmla="*/ 6099 w 6213"/>
                <a:gd name="T1" fmla="*/ 4646 h 4646"/>
                <a:gd name="T2" fmla="*/ 114 w 6213"/>
                <a:gd name="T3" fmla="*/ 4646 h 4646"/>
                <a:gd name="T4" fmla="*/ 0 w 6213"/>
                <a:gd name="T5" fmla="*/ 4533 h 4646"/>
                <a:gd name="T6" fmla="*/ 0 w 6213"/>
                <a:gd name="T7" fmla="*/ 113 h 4646"/>
                <a:gd name="T8" fmla="*/ 114 w 6213"/>
                <a:gd name="T9" fmla="*/ 0 h 4646"/>
                <a:gd name="T10" fmla="*/ 6099 w 6213"/>
                <a:gd name="T11" fmla="*/ 0 h 4646"/>
                <a:gd name="T12" fmla="*/ 6213 w 6213"/>
                <a:gd name="T13" fmla="*/ 113 h 4646"/>
                <a:gd name="T14" fmla="*/ 6213 w 6213"/>
                <a:gd name="T15" fmla="*/ 4533 h 4646"/>
                <a:gd name="T16" fmla="*/ 6099 w 6213"/>
                <a:gd name="T17" fmla="*/ 4646 h 4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4646">
                  <a:moveTo>
                    <a:pt x="6099" y="4646"/>
                  </a:moveTo>
                  <a:cubicBezTo>
                    <a:pt x="114" y="4646"/>
                    <a:pt x="114" y="4646"/>
                    <a:pt x="114" y="4646"/>
                  </a:cubicBezTo>
                  <a:cubicBezTo>
                    <a:pt x="51" y="4646"/>
                    <a:pt x="0" y="4595"/>
                    <a:pt x="0" y="4533"/>
                  </a:cubicBezTo>
                  <a:cubicBezTo>
                    <a:pt x="0" y="113"/>
                    <a:pt x="0" y="113"/>
                    <a:pt x="0" y="113"/>
                  </a:cubicBezTo>
                  <a:cubicBezTo>
                    <a:pt x="0" y="51"/>
                    <a:pt x="51" y="0"/>
                    <a:pt x="114" y="0"/>
                  </a:cubicBezTo>
                  <a:cubicBezTo>
                    <a:pt x="6099" y="0"/>
                    <a:pt x="6099" y="0"/>
                    <a:pt x="6099" y="0"/>
                  </a:cubicBezTo>
                  <a:cubicBezTo>
                    <a:pt x="6162" y="0"/>
                    <a:pt x="6213" y="51"/>
                    <a:pt x="6213" y="113"/>
                  </a:cubicBezTo>
                  <a:cubicBezTo>
                    <a:pt x="6213" y="4533"/>
                    <a:pt x="6213" y="4533"/>
                    <a:pt x="6213" y="4533"/>
                  </a:cubicBezTo>
                  <a:cubicBezTo>
                    <a:pt x="6213" y="4595"/>
                    <a:pt x="6162" y="4646"/>
                    <a:pt x="6099" y="4646"/>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33768494-F6DF-4A68-A2F7-1E1F1F44A434}"/>
                </a:ext>
              </a:extLst>
            </p:cNvPr>
            <p:cNvSpPr>
              <a:spLocks noChangeArrowheads="1"/>
            </p:cNvSpPr>
            <p:nvPr/>
          </p:nvSpPr>
          <p:spPr bwMode="auto">
            <a:xfrm>
              <a:off x="44" y="1408"/>
              <a:ext cx="1818"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84E6B497-FBB4-462C-A815-6317EACB68FE}"/>
                </a:ext>
              </a:extLst>
            </p:cNvPr>
            <p:cNvSpPr>
              <a:spLocks noChangeArrowheads="1"/>
            </p:cNvSpPr>
            <p:nvPr/>
          </p:nvSpPr>
          <p:spPr bwMode="auto">
            <a:xfrm>
              <a:off x="81" y="1402"/>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5E8C2EAC-C652-4656-A3B6-EE80BB7458E6}"/>
                </a:ext>
              </a:extLst>
            </p:cNvPr>
            <p:cNvSpPr>
              <a:spLocks noChangeArrowheads="1"/>
            </p:cNvSpPr>
            <p:nvPr/>
          </p:nvSpPr>
          <p:spPr bwMode="auto">
            <a:xfrm>
              <a:off x="136" y="1400"/>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068315D6-6EF5-4069-9803-395363EC7C18}"/>
                </a:ext>
              </a:extLst>
            </p:cNvPr>
            <p:cNvSpPr>
              <a:spLocks noChangeArrowheads="1"/>
            </p:cNvSpPr>
            <p:nvPr/>
          </p:nvSpPr>
          <p:spPr bwMode="auto">
            <a:xfrm>
              <a:off x="186" y="1400"/>
              <a:ext cx="10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PCR法によるDNA増幅用微細流路デバイス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4B9588D0-A59C-48C3-B842-46655608426C}"/>
                </a:ext>
              </a:extLst>
            </p:cNvPr>
            <p:cNvSpPr>
              <a:spLocks noChangeArrowheads="1"/>
            </p:cNvSpPr>
            <p:nvPr/>
          </p:nvSpPr>
          <p:spPr bwMode="auto">
            <a:xfrm>
              <a:off x="210" y="1580"/>
              <a:ext cx="81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PCR法：DNA断片を増幅させる方法である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Freeform 12">
              <a:extLst>
                <a:ext uri="{FF2B5EF4-FFF2-40B4-BE49-F238E27FC236}">
                  <a16:creationId xmlns:a16="http://schemas.microsoft.com/office/drawing/2014/main" id="{C9C1D1CE-2B57-4F01-925F-8810FF5C695A}"/>
                </a:ext>
              </a:extLst>
            </p:cNvPr>
            <p:cNvSpPr>
              <a:spLocks/>
            </p:cNvSpPr>
            <p:nvPr/>
          </p:nvSpPr>
          <p:spPr bwMode="auto">
            <a:xfrm>
              <a:off x="189" y="1557"/>
              <a:ext cx="2293" cy="388"/>
            </a:xfrm>
            <a:custGeom>
              <a:avLst/>
              <a:gdLst>
                <a:gd name="T0" fmla="*/ 2285 w 2293"/>
                <a:gd name="T1" fmla="*/ 377 h 388"/>
                <a:gd name="T2" fmla="*/ 2285 w 2293"/>
                <a:gd name="T3" fmla="*/ 366 h 388"/>
                <a:gd name="T4" fmla="*/ 16 w 2293"/>
                <a:gd name="T5" fmla="*/ 366 h 388"/>
                <a:gd name="T6" fmla="*/ 16 w 2293"/>
                <a:gd name="T7" fmla="*/ 22 h 388"/>
                <a:gd name="T8" fmla="*/ 2277 w 2293"/>
                <a:gd name="T9" fmla="*/ 22 h 388"/>
                <a:gd name="T10" fmla="*/ 2277 w 2293"/>
                <a:gd name="T11" fmla="*/ 377 h 388"/>
                <a:gd name="T12" fmla="*/ 2285 w 2293"/>
                <a:gd name="T13" fmla="*/ 377 h 388"/>
                <a:gd name="T14" fmla="*/ 2285 w 2293"/>
                <a:gd name="T15" fmla="*/ 366 h 388"/>
                <a:gd name="T16" fmla="*/ 2285 w 2293"/>
                <a:gd name="T17" fmla="*/ 377 h 388"/>
                <a:gd name="T18" fmla="*/ 2293 w 2293"/>
                <a:gd name="T19" fmla="*/ 377 h 388"/>
                <a:gd name="T20" fmla="*/ 2293 w 2293"/>
                <a:gd name="T21" fmla="*/ 0 h 388"/>
                <a:gd name="T22" fmla="*/ 0 w 2293"/>
                <a:gd name="T23" fmla="*/ 0 h 388"/>
                <a:gd name="T24" fmla="*/ 0 w 2293"/>
                <a:gd name="T25" fmla="*/ 388 h 388"/>
                <a:gd name="T26" fmla="*/ 2293 w 2293"/>
                <a:gd name="T27" fmla="*/ 388 h 388"/>
                <a:gd name="T28" fmla="*/ 2293 w 2293"/>
                <a:gd name="T29" fmla="*/ 377 h 388"/>
                <a:gd name="T30" fmla="*/ 2285 w 2293"/>
                <a:gd name="T31" fmla="*/ 37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3" h="388">
                  <a:moveTo>
                    <a:pt x="2285" y="377"/>
                  </a:moveTo>
                  <a:lnTo>
                    <a:pt x="2285" y="366"/>
                  </a:lnTo>
                  <a:lnTo>
                    <a:pt x="16" y="366"/>
                  </a:lnTo>
                  <a:lnTo>
                    <a:pt x="16" y="22"/>
                  </a:lnTo>
                  <a:lnTo>
                    <a:pt x="2277" y="22"/>
                  </a:lnTo>
                  <a:lnTo>
                    <a:pt x="2277" y="377"/>
                  </a:lnTo>
                  <a:lnTo>
                    <a:pt x="2285" y="377"/>
                  </a:lnTo>
                  <a:lnTo>
                    <a:pt x="2285" y="366"/>
                  </a:lnTo>
                  <a:lnTo>
                    <a:pt x="2285" y="377"/>
                  </a:lnTo>
                  <a:lnTo>
                    <a:pt x="2293" y="377"/>
                  </a:lnTo>
                  <a:lnTo>
                    <a:pt x="2293" y="0"/>
                  </a:lnTo>
                  <a:lnTo>
                    <a:pt x="0" y="0"/>
                  </a:lnTo>
                  <a:lnTo>
                    <a:pt x="0" y="388"/>
                  </a:lnTo>
                  <a:lnTo>
                    <a:pt x="2293" y="388"/>
                  </a:lnTo>
                  <a:lnTo>
                    <a:pt x="2293" y="377"/>
                  </a:lnTo>
                  <a:lnTo>
                    <a:pt x="2285" y="377"/>
                  </a:lnTo>
                  <a:close/>
                </a:path>
              </a:pathLst>
            </a:custGeom>
            <a:solidFill>
              <a:srgbClr val="EA55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05A228B6-ACAE-4C81-9058-D23FA05AE42A}"/>
                </a:ext>
              </a:extLst>
            </p:cNvPr>
            <p:cNvSpPr>
              <a:spLocks noChangeArrowheads="1"/>
            </p:cNvSpPr>
            <p:nvPr/>
          </p:nvSpPr>
          <p:spPr bwMode="auto">
            <a:xfrm>
              <a:off x="238" y="1789"/>
              <a:ext cx="141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検体溶液を90度，60度，70度にすること20-40回繰り返すことで，DNAを指数関数的に増幅さ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899A82E9-AACC-4655-9259-418A69AFBBA7}"/>
                </a:ext>
              </a:extLst>
            </p:cNvPr>
            <p:cNvSpPr>
              <a:spLocks noChangeArrowheads="1"/>
            </p:cNvSpPr>
            <p:nvPr/>
          </p:nvSpPr>
          <p:spPr bwMode="auto">
            <a:xfrm>
              <a:off x="238" y="1850"/>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せることができる．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CB2A14F1-D411-469E-8763-357CFD66B904}"/>
                </a:ext>
              </a:extLst>
            </p:cNvPr>
            <p:cNvSpPr>
              <a:spLocks noChangeArrowheads="1"/>
            </p:cNvSpPr>
            <p:nvPr/>
          </p:nvSpPr>
          <p:spPr bwMode="auto">
            <a:xfrm>
              <a:off x="181" y="2911"/>
              <a:ext cx="12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本研究では，上述のPCR法を利用したDNA増幅用微細流路デバイスを提案し試作した．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A4FD3BB9-0E8F-4827-BCB0-FB5DD816C65C}"/>
                </a:ext>
              </a:extLst>
            </p:cNvPr>
            <p:cNvSpPr>
              <a:spLocks noChangeArrowheads="1"/>
            </p:cNvSpPr>
            <p:nvPr/>
          </p:nvSpPr>
          <p:spPr bwMode="auto">
            <a:xfrm>
              <a:off x="181" y="2972"/>
              <a:ext cx="128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本デバイスは微細流路チップ，3個の小型セラミックヒータと白金抵抗体，フィクスチャから構成さ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345F4C3C-7877-4E35-A075-4D64BCBCB9EA}"/>
                </a:ext>
              </a:extLst>
            </p:cNvPr>
            <p:cNvSpPr>
              <a:spLocks noChangeArrowheads="1"/>
            </p:cNvSpPr>
            <p:nvPr/>
          </p:nvSpPr>
          <p:spPr bwMode="auto">
            <a:xfrm>
              <a:off x="181" y="3034"/>
              <a:ext cx="159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れる．微細流路チップは，ディスポーザブルデバイスを考慮して，材料にはPoly(dimethylsiloxane)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13F0AAF5-09CF-4335-8683-6F8FF822CD3C}"/>
                </a:ext>
              </a:extLst>
            </p:cNvPr>
            <p:cNvSpPr>
              <a:spLocks noChangeArrowheads="1"/>
            </p:cNvSpPr>
            <p:nvPr/>
          </p:nvSpPr>
          <p:spPr bwMode="auto">
            <a:xfrm>
              <a:off x="181" y="3095"/>
              <a:ext cx="13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(PDMS)を使用した．フィクスチャは，セラミックヒータ間における温度干渉を防止するため，低熱</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C9BFD37E-28C9-40B8-9527-76A76127EE98}"/>
                </a:ext>
              </a:extLst>
            </p:cNvPr>
            <p:cNvSpPr>
              <a:spLocks noChangeArrowheads="1"/>
            </p:cNvSpPr>
            <p:nvPr/>
          </p:nvSpPr>
          <p:spPr bwMode="auto">
            <a:xfrm>
              <a:off x="181" y="3157"/>
              <a:ext cx="56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伝導率樹脂基板(FR-4)を使用した．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88" name="Picture 20">
              <a:extLst>
                <a:ext uri="{FF2B5EF4-FFF2-40B4-BE49-F238E27FC236}">
                  <a16:creationId xmlns:a16="http://schemas.microsoft.com/office/drawing/2014/main" id="{23674635-030C-4D45-834A-23B01A667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 y="1982"/>
              <a:ext cx="1160"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21">
              <a:extLst>
                <a:ext uri="{FF2B5EF4-FFF2-40B4-BE49-F238E27FC236}">
                  <a16:creationId xmlns:a16="http://schemas.microsoft.com/office/drawing/2014/main" id="{59CAAD52-54C3-4E00-8F4D-D826BD113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 y="2089"/>
              <a:ext cx="1136"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2">
              <a:extLst>
                <a:ext uri="{FF2B5EF4-FFF2-40B4-BE49-F238E27FC236}">
                  <a16:creationId xmlns:a16="http://schemas.microsoft.com/office/drawing/2014/main" id="{375E4CAA-9D83-4B48-B451-0E92863F5958}"/>
                </a:ext>
              </a:extLst>
            </p:cNvPr>
            <p:cNvSpPr>
              <a:spLocks/>
            </p:cNvSpPr>
            <p:nvPr/>
          </p:nvSpPr>
          <p:spPr bwMode="auto">
            <a:xfrm>
              <a:off x="543" y="1690"/>
              <a:ext cx="156" cy="85"/>
            </a:xfrm>
            <a:custGeom>
              <a:avLst/>
              <a:gdLst>
                <a:gd name="T0" fmla="*/ 93 w 156"/>
                <a:gd name="T1" fmla="*/ 0 h 85"/>
                <a:gd name="T2" fmla="*/ 93 w 156"/>
                <a:gd name="T3" fmla="*/ 21 h 85"/>
                <a:gd name="T4" fmla="*/ 0 w 156"/>
                <a:gd name="T5" fmla="*/ 21 h 85"/>
                <a:gd name="T6" fmla="*/ 0 w 156"/>
                <a:gd name="T7" fmla="*/ 64 h 85"/>
                <a:gd name="T8" fmla="*/ 92 w 156"/>
                <a:gd name="T9" fmla="*/ 64 h 85"/>
                <a:gd name="T10" fmla="*/ 92 w 156"/>
                <a:gd name="T11" fmla="*/ 85 h 85"/>
                <a:gd name="T12" fmla="*/ 156 w 156"/>
                <a:gd name="T13" fmla="*/ 43 h 85"/>
                <a:gd name="T14" fmla="*/ 93 w 15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93" y="0"/>
                  </a:moveTo>
                  <a:lnTo>
                    <a:pt x="93" y="21"/>
                  </a:lnTo>
                  <a:lnTo>
                    <a:pt x="0" y="21"/>
                  </a:lnTo>
                  <a:lnTo>
                    <a:pt x="0" y="64"/>
                  </a:lnTo>
                  <a:lnTo>
                    <a:pt x="92" y="64"/>
                  </a:lnTo>
                  <a:lnTo>
                    <a:pt x="92" y="85"/>
                  </a:lnTo>
                  <a:lnTo>
                    <a:pt x="156" y="43"/>
                  </a:lnTo>
                  <a:lnTo>
                    <a:pt x="93" y="0"/>
                  </a:lnTo>
                  <a:close/>
                </a:path>
              </a:pathLst>
            </a:custGeom>
            <a:solidFill>
              <a:srgbClr val="6AB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a:extLst>
                <a:ext uri="{FF2B5EF4-FFF2-40B4-BE49-F238E27FC236}">
                  <a16:creationId xmlns:a16="http://schemas.microsoft.com/office/drawing/2014/main" id="{05103A82-E584-437C-89AB-4E9455720681}"/>
                </a:ext>
              </a:extLst>
            </p:cNvPr>
            <p:cNvSpPr>
              <a:spLocks/>
            </p:cNvSpPr>
            <p:nvPr/>
          </p:nvSpPr>
          <p:spPr bwMode="auto">
            <a:xfrm>
              <a:off x="343" y="1689"/>
              <a:ext cx="153" cy="87"/>
            </a:xfrm>
            <a:custGeom>
              <a:avLst/>
              <a:gdLst>
                <a:gd name="T0" fmla="*/ 150 w 153"/>
                <a:gd name="T1" fmla="*/ 80 h 87"/>
                <a:gd name="T2" fmla="*/ 150 w 153"/>
                <a:gd name="T3" fmla="*/ 73 h 87"/>
                <a:gd name="T4" fmla="*/ 5 w 153"/>
                <a:gd name="T5" fmla="*/ 73 h 87"/>
                <a:gd name="T6" fmla="*/ 5 w 153"/>
                <a:gd name="T7" fmla="*/ 14 h 87"/>
                <a:gd name="T8" fmla="*/ 147 w 153"/>
                <a:gd name="T9" fmla="*/ 14 h 87"/>
                <a:gd name="T10" fmla="*/ 147 w 153"/>
                <a:gd name="T11" fmla="*/ 80 h 87"/>
                <a:gd name="T12" fmla="*/ 150 w 153"/>
                <a:gd name="T13" fmla="*/ 80 h 87"/>
                <a:gd name="T14" fmla="*/ 150 w 153"/>
                <a:gd name="T15" fmla="*/ 73 h 87"/>
                <a:gd name="T16" fmla="*/ 150 w 153"/>
                <a:gd name="T17" fmla="*/ 80 h 87"/>
                <a:gd name="T18" fmla="*/ 153 w 153"/>
                <a:gd name="T19" fmla="*/ 80 h 87"/>
                <a:gd name="T20" fmla="*/ 153 w 153"/>
                <a:gd name="T21" fmla="*/ 0 h 87"/>
                <a:gd name="T22" fmla="*/ 0 w 153"/>
                <a:gd name="T23" fmla="*/ 0 h 87"/>
                <a:gd name="T24" fmla="*/ 0 w 153"/>
                <a:gd name="T25" fmla="*/ 87 h 87"/>
                <a:gd name="T26" fmla="*/ 153 w 153"/>
                <a:gd name="T27" fmla="*/ 87 h 87"/>
                <a:gd name="T28" fmla="*/ 153 w 153"/>
                <a:gd name="T29" fmla="*/ 80 h 87"/>
                <a:gd name="T30" fmla="*/ 150 w 153"/>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87">
                  <a:moveTo>
                    <a:pt x="150" y="80"/>
                  </a:moveTo>
                  <a:lnTo>
                    <a:pt x="150" y="73"/>
                  </a:lnTo>
                  <a:lnTo>
                    <a:pt x="5" y="73"/>
                  </a:lnTo>
                  <a:lnTo>
                    <a:pt x="5" y="14"/>
                  </a:lnTo>
                  <a:lnTo>
                    <a:pt x="147" y="14"/>
                  </a:lnTo>
                  <a:lnTo>
                    <a:pt x="147" y="80"/>
                  </a:lnTo>
                  <a:lnTo>
                    <a:pt x="150" y="80"/>
                  </a:lnTo>
                  <a:lnTo>
                    <a:pt x="150" y="73"/>
                  </a:lnTo>
                  <a:lnTo>
                    <a:pt x="150" y="80"/>
                  </a:lnTo>
                  <a:lnTo>
                    <a:pt x="153" y="80"/>
                  </a:lnTo>
                  <a:lnTo>
                    <a:pt x="153" y="0"/>
                  </a:lnTo>
                  <a:lnTo>
                    <a:pt x="0" y="0"/>
                  </a:lnTo>
                  <a:lnTo>
                    <a:pt x="0" y="87"/>
                  </a:lnTo>
                  <a:lnTo>
                    <a:pt x="153" y="87"/>
                  </a:lnTo>
                  <a:lnTo>
                    <a:pt x="153" y="80"/>
                  </a:lnTo>
                  <a:lnTo>
                    <a:pt x="15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E218CC78-6C1B-47F1-A47B-E8532441901A}"/>
                </a:ext>
              </a:extLst>
            </p:cNvPr>
            <p:cNvSpPr>
              <a:spLocks noChangeArrowheads="1"/>
            </p:cNvSpPr>
            <p:nvPr/>
          </p:nvSpPr>
          <p:spPr bwMode="auto">
            <a:xfrm>
              <a:off x="375" y="1706"/>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Freeform 25">
              <a:extLst>
                <a:ext uri="{FF2B5EF4-FFF2-40B4-BE49-F238E27FC236}">
                  <a16:creationId xmlns:a16="http://schemas.microsoft.com/office/drawing/2014/main" id="{493C469D-AB1F-4FF8-B16B-D078E6F2BD02}"/>
                </a:ext>
              </a:extLst>
            </p:cNvPr>
            <p:cNvSpPr>
              <a:spLocks/>
            </p:cNvSpPr>
            <p:nvPr/>
          </p:nvSpPr>
          <p:spPr bwMode="auto">
            <a:xfrm>
              <a:off x="742" y="1689"/>
              <a:ext cx="153" cy="87"/>
            </a:xfrm>
            <a:custGeom>
              <a:avLst/>
              <a:gdLst>
                <a:gd name="T0" fmla="*/ 151 w 153"/>
                <a:gd name="T1" fmla="*/ 80 h 87"/>
                <a:gd name="T2" fmla="*/ 151 w 153"/>
                <a:gd name="T3" fmla="*/ 73 h 87"/>
                <a:gd name="T4" fmla="*/ 6 w 153"/>
                <a:gd name="T5" fmla="*/ 73 h 87"/>
                <a:gd name="T6" fmla="*/ 6 w 153"/>
                <a:gd name="T7" fmla="*/ 14 h 87"/>
                <a:gd name="T8" fmla="*/ 148 w 153"/>
                <a:gd name="T9" fmla="*/ 14 h 87"/>
                <a:gd name="T10" fmla="*/ 148 w 153"/>
                <a:gd name="T11" fmla="*/ 80 h 87"/>
                <a:gd name="T12" fmla="*/ 151 w 153"/>
                <a:gd name="T13" fmla="*/ 80 h 87"/>
                <a:gd name="T14" fmla="*/ 151 w 153"/>
                <a:gd name="T15" fmla="*/ 73 h 87"/>
                <a:gd name="T16" fmla="*/ 151 w 153"/>
                <a:gd name="T17" fmla="*/ 80 h 87"/>
                <a:gd name="T18" fmla="*/ 153 w 153"/>
                <a:gd name="T19" fmla="*/ 80 h 87"/>
                <a:gd name="T20" fmla="*/ 153 w 153"/>
                <a:gd name="T21" fmla="*/ 0 h 87"/>
                <a:gd name="T22" fmla="*/ 0 w 153"/>
                <a:gd name="T23" fmla="*/ 0 h 87"/>
                <a:gd name="T24" fmla="*/ 0 w 153"/>
                <a:gd name="T25" fmla="*/ 87 h 87"/>
                <a:gd name="T26" fmla="*/ 153 w 153"/>
                <a:gd name="T27" fmla="*/ 87 h 87"/>
                <a:gd name="T28" fmla="*/ 153 w 153"/>
                <a:gd name="T29" fmla="*/ 80 h 87"/>
                <a:gd name="T30" fmla="*/ 151 w 153"/>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87">
                  <a:moveTo>
                    <a:pt x="151" y="80"/>
                  </a:moveTo>
                  <a:lnTo>
                    <a:pt x="151" y="73"/>
                  </a:lnTo>
                  <a:lnTo>
                    <a:pt x="6" y="73"/>
                  </a:lnTo>
                  <a:lnTo>
                    <a:pt x="6" y="14"/>
                  </a:lnTo>
                  <a:lnTo>
                    <a:pt x="148" y="14"/>
                  </a:lnTo>
                  <a:lnTo>
                    <a:pt x="148" y="80"/>
                  </a:lnTo>
                  <a:lnTo>
                    <a:pt x="151" y="80"/>
                  </a:lnTo>
                  <a:lnTo>
                    <a:pt x="151" y="73"/>
                  </a:lnTo>
                  <a:lnTo>
                    <a:pt x="151" y="80"/>
                  </a:lnTo>
                  <a:lnTo>
                    <a:pt x="153" y="80"/>
                  </a:lnTo>
                  <a:lnTo>
                    <a:pt x="153" y="0"/>
                  </a:lnTo>
                  <a:lnTo>
                    <a:pt x="0" y="0"/>
                  </a:lnTo>
                  <a:lnTo>
                    <a:pt x="0" y="87"/>
                  </a:lnTo>
                  <a:lnTo>
                    <a:pt x="153" y="87"/>
                  </a:lnTo>
                  <a:lnTo>
                    <a:pt x="153" y="80"/>
                  </a:lnTo>
                  <a:lnTo>
                    <a:pt x="151"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2C0C4361-A2CD-4995-9909-A4BD381B2188}"/>
                </a:ext>
              </a:extLst>
            </p:cNvPr>
            <p:cNvSpPr>
              <a:spLocks noChangeArrowheads="1"/>
            </p:cNvSpPr>
            <p:nvPr/>
          </p:nvSpPr>
          <p:spPr bwMode="auto">
            <a:xfrm>
              <a:off x="777" y="1706"/>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Freeform 27">
              <a:extLst>
                <a:ext uri="{FF2B5EF4-FFF2-40B4-BE49-F238E27FC236}">
                  <a16:creationId xmlns:a16="http://schemas.microsoft.com/office/drawing/2014/main" id="{9B4C64BF-03CB-4321-A9EE-338565F1EA8C}"/>
                </a:ext>
              </a:extLst>
            </p:cNvPr>
            <p:cNvSpPr>
              <a:spLocks/>
            </p:cNvSpPr>
            <p:nvPr/>
          </p:nvSpPr>
          <p:spPr bwMode="auto">
            <a:xfrm>
              <a:off x="1142" y="1689"/>
              <a:ext cx="153" cy="87"/>
            </a:xfrm>
            <a:custGeom>
              <a:avLst/>
              <a:gdLst>
                <a:gd name="T0" fmla="*/ 150 w 153"/>
                <a:gd name="T1" fmla="*/ 80 h 87"/>
                <a:gd name="T2" fmla="*/ 150 w 153"/>
                <a:gd name="T3" fmla="*/ 73 h 87"/>
                <a:gd name="T4" fmla="*/ 5 w 153"/>
                <a:gd name="T5" fmla="*/ 73 h 87"/>
                <a:gd name="T6" fmla="*/ 5 w 153"/>
                <a:gd name="T7" fmla="*/ 14 h 87"/>
                <a:gd name="T8" fmla="*/ 147 w 153"/>
                <a:gd name="T9" fmla="*/ 14 h 87"/>
                <a:gd name="T10" fmla="*/ 147 w 153"/>
                <a:gd name="T11" fmla="*/ 80 h 87"/>
                <a:gd name="T12" fmla="*/ 150 w 153"/>
                <a:gd name="T13" fmla="*/ 80 h 87"/>
                <a:gd name="T14" fmla="*/ 150 w 153"/>
                <a:gd name="T15" fmla="*/ 73 h 87"/>
                <a:gd name="T16" fmla="*/ 150 w 153"/>
                <a:gd name="T17" fmla="*/ 80 h 87"/>
                <a:gd name="T18" fmla="*/ 153 w 153"/>
                <a:gd name="T19" fmla="*/ 80 h 87"/>
                <a:gd name="T20" fmla="*/ 153 w 153"/>
                <a:gd name="T21" fmla="*/ 0 h 87"/>
                <a:gd name="T22" fmla="*/ 0 w 153"/>
                <a:gd name="T23" fmla="*/ 0 h 87"/>
                <a:gd name="T24" fmla="*/ 0 w 153"/>
                <a:gd name="T25" fmla="*/ 87 h 87"/>
                <a:gd name="T26" fmla="*/ 153 w 153"/>
                <a:gd name="T27" fmla="*/ 87 h 87"/>
                <a:gd name="T28" fmla="*/ 153 w 153"/>
                <a:gd name="T29" fmla="*/ 80 h 87"/>
                <a:gd name="T30" fmla="*/ 150 w 153"/>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87">
                  <a:moveTo>
                    <a:pt x="150" y="80"/>
                  </a:moveTo>
                  <a:lnTo>
                    <a:pt x="150" y="73"/>
                  </a:lnTo>
                  <a:lnTo>
                    <a:pt x="5" y="73"/>
                  </a:lnTo>
                  <a:lnTo>
                    <a:pt x="5" y="14"/>
                  </a:lnTo>
                  <a:lnTo>
                    <a:pt x="147" y="14"/>
                  </a:lnTo>
                  <a:lnTo>
                    <a:pt x="147" y="80"/>
                  </a:lnTo>
                  <a:lnTo>
                    <a:pt x="150" y="80"/>
                  </a:lnTo>
                  <a:lnTo>
                    <a:pt x="150" y="73"/>
                  </a:lnTo>
                  <a:lnTo>
                    <a:pt x="150" y="80"/>
                  </a:lnTo>
                  <a:lnTo>
                    <a:pt x="153" y="80"/>
                  </a:lnTo>
                  <a:lnTo>
                    <a:pt x="153" y="0"/>
                  </a:lnTo>
                  <a:lnTo>
                    <a:pt x="0" y="0"/>
                  </a:lnTo>
                  <a:lnTo>
                    <a:pt x="0" y="87"/>
                  </a:lnTo>
                  <a:lnTo>
                    <a:pt x="153" y="87"/>
                  </a:lnTo>
                  <a:lnTo>
                    <a:pt x="153" y="80"/>
                  </a:lnTo>
                  <a:lnTo>
                    <a:pt x="15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F5B4D4DA-F7BD-43A0-B8C9-2CC5944FF517}"/>
                </a:ext>
              </a:extLst>
            </p:cNvPr>
            <p:cNvSpPr>
              <a:spLocks noChangeArrowheads="1"/>
            </p:cNvSpPr>
            <p:nvPr/>
          </p:nvSpPr>
          <p:spPr bwMode="auto">
            <a:xfrm>
              <a:off x="1178" y="1706"/>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Freeform 29">
              <a:extLst>
                <a:ext uri="{FF2B5EF4-FFF2-40B4-BE49-F238E27FC236}">
                  <a16:creationId xmlns:a16="http://schemas.microsoft.com/office/drawing/2014/main" id="{36FD1AFD-3574-462C-BDCA-C2754C75865B}"/>
                </a:ext>
              </a:extLst>
            </p:cNvPr>
            <p:cNvSpPr>
              <a:spLocks/>
            </p:cNvSpPr>
            <p:nvPr/>
          </p:nvSpPr>
          <p:spPr bwMode="auto">
            <a:xfrm>
              <a:off x="944" y="1690"/>
              <a:ext cx="156" cy="85"/>
            </a:xfrm>
            <a:custGeom>
              <a:avLst/>
              <a:gdLst>
                <a:gd name="T0" fmla="*/ 93 w 156"/>
                <a:gd name="T1" fmla="*/ 0 h 85"/>
                <a:gd name="T2" fmla="*/ 93 w 156"/>
                <a:gd name="T3" fmla="*/ 21 h 85"/>
                <a:gd name="T4" fmla="*/ 0 w 156"/>
                <a:gd name="T5" fmla="*/ 21 h 85"/>
                <a:gd name="T6" fmla="*/ 0 w 156"/>
                <a:gd name="T7" fmla="*/ 64 h 85"/>
                <a:gd name="T8" fmla="*/ 92 w 156"/>
                <a:gd name="T9" fmla="*/ 64 h 85"/>
                <a:gd name="T10" fmla="*/ 92 w 156"/>
                <a:gd name="T11" fmla="*/ 85 h 85"/>
                <a:gd name="T12" fmla="*/ 156 w 156"/>
                <a:gd name="T13" fmla="*/ 43 h 85"/>
                <a:gd name="T14" fmla="*/ 93 w 15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93" y="0"/>
                  </a:moveTo>
                  <a:lnTo>
                    <a:pt x="93" y="21"/>
                  </a:lnTo>
                  <a:lnTo>
                    <a:pt x="0" y="21"/>
                  </a:lnTo>
                  <a:lnTo>
                    <a:pt x="0" y="64"/>
                  </a:lnTo>
                  <a:lnTo>
                    <a:pt x="92" y="64"/>
                  </a:lnTo>
                  <a:lnTo>
                    <a:pt x="92" y="85"/>
                  </a:lnTo>
                  <a:lnTo>
                    <a:pt x="156" y="43"/>
                  </a:lnTo>
                  <a:lnTo>
                    <a:pt x="93" y="0"/>
                  </a:lnTo>
                  <a:close/>
                </a:path>
              </a:pathLst>
            </a:custGeom>
            <a:solidFill>
              <a:srgbClr val="6AB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A341AA94-B72D-4685-B99B-932C320CB203}"/>
                </a:ext>
              </a:extLst>
            </p:cNvPr>
            <p:cNvSpPr>
              <a:spLocks noChangeArrowheads="1"/>
            </p:cNvSpPr>
            <p:nvPr/>
          </p:nvSpPr>
          <p:spPr bwMode="auto">
            <a:xfrm>
              <a:off x="2251" y="169"/>
              <a:ext cx="11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○名前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8" name="Freeform 31">
              <a:extLst>
                <a:ext uri="{FF2B5EF4-FFF2-40B4-BE49-F238E27FC236}">
                  <a16:creationId xmlns:a16="http://schemas.microsoft.com/office/drawing/2014/main" id="{2E2AD145-6B26-4EC8-AF68-C49F99593EBC}"/>
                </a:ext>
              </a:extLst>
            </p:cNvPr>
            <p:cNvSpPr>
              <a:spLocks/>
            </p:cNvSpPr>
            <p:nvPr/>
          </p:nvSpPr>
          <p:spPr bwMode="auto">
            <a:xfrm>
              <a:off x="105" y="612"/>
              <a:ext cx="2413" cy="750"/>
            </a:xfrm>
            <a:custGeom>
              <a:avLst/>
              <a:gdLst>
                <a:gd name="T0" fmla="*/ 6099 w 6212"/>
                <a:gd name="T1" fmla="*/ 1931 h 1931"/>
                <a:gd name="T2" fmla="*/ 113 w 6212"/>
                <a:gd name="T3" fmla="*/ 1931 h 1931"/>
                <a:gd name="T4" fmla="*/ 0 w 6212"/>
                <a:gd name="T5" fmla="*/ 1817 h 1931"/>
                <a:gd name="T6" fmla="*/ 0 w 6212"/>
                <a:gd name="T7" fmla="*/ 113 h 1931"/>
                <a:gd name="T8" fmla="*/ 113 w 6212"/>
                <a:gd name="T9" fmla="*/ 0 h 1931"/>
                <a:gd name="T10" fmla="*/ 6099 w 6212"/>
                <a:gd name="T11" fmla="*/ 0 h 1931"/>
                <a:gd name="T12" fmla="*/ 6212 w 6212"/>
                <a:gd name="T13" fmla="*/ 113 h 1931"/>
                <a:gd name="T14" fmla="*/ 6212 w 6212"/>
                <a:gd name="T15" fmla="*/ 1817 h 1931"/>
                <a:gd name="T16" fmla="*/ 6099 w 6212"/>
                <a:gd name="T17" fmla="*/ 1931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2" h="1931">
                  <a:moveTo>
                    <a:pt x="6099" y="1931"/>
                  </a:moveTo>
                  <a:cubicBezTo>
                    <a:pt x="113" y="1931"/>
                    <a:pt x="113" y="1931"/>
                    <a:pt x="113" y="1931"/>
                  </a:cubicBezTo>
                  <a:cubicBezTo>
                    <a:pt x="51" y="1931"/>
                    <a:pt x="0" y="1880"/>
                    <a:pt x="0" y="1817"/>
                  </a:cubicBezTo>
                  <a:cubicBezTo>
                    <a:pt x="0" y="113"/>
                    <a:pt x="0" y="113"/>
                    <a:pt x="0" y="113"/>
                  </a:cubicBezTo>
                  <a:cubicBezTo>
                    <a:pt x="0" y="51"/>
                    <a:pt x="51" y="0"/>
                    <a:pt x="113" y="0"/>
                  </a:cubicBezTo>
                  <a:cubicBezTo>
                    <a:pt x="6099" y="0"/>
                    <a:pt x="6099" y="0"/>
                    <a:pt x="6099" y="0"/>
                  </a:cubicBezTo>
                  <a:cubicBezTo>
                    <a:pt x="6161" y="0"/>
                    <a:pt x="6212" y="51"/>
                    <a:pt x="6212" y="113"/>
                  </a:cubicBezTo>
                  <a:cubicBezTo>
                    <a:pt x="6212" y="1817"/>
                    <a:pt x="6212" y="1817"/>
                    <a:pt x="6212" y="1817"/>
                  </a:cubicBezTo>
                  <a:cubicBezTo>
                    <a:pt x="6212" y="1880"/>
                    <a:pt x="6161" y="1931"/>
                    <a:pt x="6099" y="1931"/>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Rectangle 32">
              <a:extLst>
                <a:ext uri="{FF2B5EF4-FFF2-40B4-BE49-F238E27FC236}">
                  <a16:creationId xmlns:a16="http://schemas.microsoft.com/office/drawing/2014/main" id="{345A760E-3EB2-4AFC-A4C0-4FEEB449DB04}"/>
                </a:ext>
              </a:extLst>
            </p:cNvPr>
            <p:cNvSpPr>
              <a:spLocks noChangeArrowheads="1"/>
            </p:cNvSpPr>
            <p:nvPr/>
          </p:nvSpPr>
          <p:spPr bwMode="auto">
            <a:xfrm>
              <a:off x="51" y="564"/>
              <a:ext cx="6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0" name="Rectangle 33">
              <a:extLst>
                <a:ext uri="{FF2B5EF4-FFF2-40B4-BE49-F238E27FC236}">
                  <a16:creationId xmlns:a16="http://schemas.microsoft.com/office/drawing/2014/main" id="{56B9CEBC-FF1F-42D7-9C0F-46AB816502F1}"/>
                </a:ext>
              </a:extLst>
            </p:cNvPr>
            <p:cNvSpPr>
              <a:spLocks noChangeArrowheads="1"/>
            </p:cNvSpPr>
            <p:nvPr/>
          </p:nvSpPr>
          <p:spPr bwMode="auto">
            <a:xfrm>
              <a:off x="131" y="570"/>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1" name="Rectangle 34">
              <a:extLst>
                <a:ext uri="{FF2B5EF4-FFF2-40B4-BE49-F238E27FC236}">
                  <a16:creationId xmlns:a16="http://schemas.microsoft.com/office/drawing/2014/main" id="{747193C3-D11A-4754-BAC0-67BF8908C8D8}"/>
                </a:ext>
              </a:extLst>
            </p:cNvPr>
            <p:cNvSpPr>
              <a:spLocks noChangeArrowheads="1"/>
            </p:cNvSpPr>
            <p:nvPr/>
          </p:nvSpPr>
          <p:spPr bwMode="auto">
            <a:xfrm>
              <a:off x="181" y="570"/>
              <a:ext cx="11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2" name="Rectangle 35">
              <a:extLst>
                <a:ext uri="{FF2B5EF4-FFF2-40B4-BE49-F238E27FC236}">
                  <a16:creationId xmlns:a16="http://schemas.microsoft.com/office/drawing/2014/main" id="{5834E825-0654-4F1B-BE07-3148841B5D8B}"/>
                </a:ext>
              </a:extLst>
            </p:cNvPr>
            <p:cNvSpPr>
              <a:spLocks noChangeArrowheads="1"/>
            </p:cNvSpPr>
            <p:nvPr/>
          </p:nvSpPr>
          <p:spPr bwMode="auto">
            <a:xfrm>
              <a:off x="267" y="570"/>
              <a:ext cx="13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3" name="Rectangle 36">
              <a:extLst>
                <a:ext uri="{FF2B5EF4-FFF2-40B4-BE49-F238E27FC236}">
                  <a16:creationId xmlns:a16="http://schemas.microsoft.com/office/drawing/2014/main" id="{7A2B8C39-A66D-4DCB-8DB6-DB029BB068FB}"/>
                </a:ext>
              </a:extLst>
            </p:cNvPr>
            <p:cNvSpPr>
              <a:spLocks noChangeArrowheads="1"/>
            </p:cNvSpPr>
            <p:nvPr/>
          </p:nvSpPr>
          <p:spPr bwMode="auto">
            <a:xfrm>
              <a:off x="352" y="570"/>
              <a:ext cx="9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4" name="Rectangle 37">
              <a:extLst>
                <a:ext uri="{FF2B5EF4-FFF2-40B4-BE49-F238E27FC236}">
                  <a16:creationId xmlns:a16="http://schemas.microsoft.com/office/drawing/2014/main" id="{F07630B2-99D2-4AC9-A31E-123F8300A2F7}"/>
                </a:ext>
              </a:extLst>
            </p:cNvPr>
            <p:cNvSpPr>
              <a:spLocks noChangeArrowheads="1"/>
            </p:cNvSpPr>
            <p:nvPr/>
          </p:nvSpPr>
          <p:spPr bwMode="auto">
            <a:xfrm>
              <a:off x="438" y="570"/>
              <a:ext cx="11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5" name="Rectangle 38">
              <a:extLst>
                <a:ext uri="{FF2B5EF4-FFF2-40B4-BE49-F238E27FC236}">
                  <a16:creationId xmlns:a16="http://schemas.microsoft.com/office/drawing/2014/main" id="{130791F9-D4E6-4796-8568-DE6D89C48611}"/>
                </a:ext>
              </a:extLst>
            </p:cNvPr>
            <p:cNvSpPr>
              <a:spLocks noChangeArrowheads="1"/>
            </p:cNvSpPr>
            <p:nvPr/>
          </p:nvSpPr>
          <p:spPr bwMode="auto">
            <a:xfrm>
              <a:off x="523" y="570"/>
              <a:ext cx="10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6" name="Rectangle 39">
              <a:extLst>
                <a:ext uri="{FF2B5EF4-FFF2-40B4-BE49-F238E27FC236}">
                  <a16:creationId xmlns:a16="http://schemas.microsoft.com/office/drawing/2014/main" id="{8A14C3D2-9191-4E8E-BBA4-5E0923ECFA77}"/>
                </a:ext>
              </a:extLst>
            </p:cNvPr>
            <p:cNvSpPr>
              <a:spLocks noChangeArrowheads="1"/>
            </p:cNvSpPr>
            <p:nvPr/>
          </p:nvSpPr>
          <p:spPr bwMode="auto">
            <a:xfrm>
              <a:off x="132" y="731"/>
              <a:ext cx="4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7" name="Freeform 40">
              <a:extLst>
                <a:ext uri="{FF2B5EF4-FFF2-40B4-BE49-F238E27FC236}">
                  <a16:creationId xmlns:a16="http://schemas.microsoft.com/office/drawing/2014/main" id="{CD0A39F9-7C93-418E-BECC-19205E7B896C}"/>
                </a:ext>
              </a:extLst>
            </p:cNvPr>
            <p:cNvSpPr>
              <a:spLocks/>
            </p:cNvSpPr>
            <p:nvPr/>
          </p:nvSpPr>
          <p:spPr bwMode="auto">
            <a:xfrm>
              <a:off x="111" y="3365"/>
              <a:ext cx="2413" cy="950"/>
            </a:xfrm>
            <a:custGeom>
              <a:avLst/>
              <a:gdLst>
                <a:gd name="T0" fmla="*/ 6099 w 6212"/>
                <a:gd name="T1" fmla="*/ 2446 h 2446"/>
                <a:gd name="T2" fmla="*/ 113 w 6212"/>
                <a:gd name="T3" fmla="*/ 2446 h 2446"/>
                <a:gd name="T4" fmla="*/ 0 w 6212"/>
                <a:gd name="T5" fmla="*/ 2332 h 2446"/>
                <a:gd name="T6" fmla="*/ 0 w 6212"/>
                <a:gd name="T7" fmla="*/ 113 h 2446"/>
                <a:gd name="T8" fmla="*/ 113 w 6212"/>
                <a:gd name="T9" fmla="*/ 0 h 2446"/>
                <a:gd name="T10" fmla="*/ 6099 w 6212"/>
                <a:gd name="T11" fmla="*/ 0 h 2446"/>
                <a:gd name="T12" fmla="*/ 6212 w 6212"/>
                <a:gd name="T13" fmla="*/ 113 h 2446"/>
                <a:gd name="T14" fmla="*/ 6212 w 6212"/>
                <a:gd name="T15" fmla="*/ 2332 h 2446"/>
                <a:gd name="T16" fmla="*/ 6099 w 6212"/>
                <a:gd name="T17" fmla="*/ 2446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2" h="2446">
                  <a:moveTo>
                    <a:pt x="6099" y="2446"/>
                  </a:moveTo>
                  <a:cubicBezTo>
                    <a:pt x="113" y="2446"/>
                    <a:pt x="113" y="2446"/>
                    <a:pt x="113" y="2446"/>
                  </a:cubicBezTo>
                  <a:cubicBezTo>
                    <a:pt x="51" y="2446"/>
                    <a:pt x="0" y="2395"/>
                    <a:pt x="0" y="2332"/>
                  </a:cubicBezTo>
                  <a:cubicBezTo>
                    <a:pt x="0" y="113"/>
                    <a:pt x="0" y="113"/>
                    <a:pt x="0" y="113"/>
                  </a:cubicBezTo>
                  <a:cubicBezTo>
                    <a:pt x="0" y="51"/>
                    <a:pt x="51" y="0"/>
                    <a:pt x="113" y="0"/>
                  </a:cubicBezTo>
                  <a:cubicBezTo>
                    <a:pt x="6099" y="0"/>
                    <a:pt x="6099" y="0"/>
                    <a:pt x="6099" y="0"/>
                  </a:cubicBezTo>
                  <a:cubicBezTo>
                    <a:pt x="6161" y="0"/>
                    <a:pt x="6212" y="51"/>
                    <a:pt x="6212" y="113"/>
                  </a:cubicBezTo>
                  <a:cubicBezTo>
                    <a:pt x="6212" y="2332"/>
                    <a:pt x="6212" y="2332"/>
                    <a:pt x="6212" y="2332"/>
                  </a:cubicBezTo>
                  <a:cubicBezTo>
                    <a:pt x="6212" y="2395"/>
                    <a:pt x="6161" y="2446"/>
                    <a:pt x="6099" y="2446"/>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8" name="Rectangle 41">
              <a:extLst>
                <a:ext uri="{FF2B5EF4-FFF2-40B4-BE49-F238E27FC236}">
                  <a16:creationId xmlns:a16="http://schemas.microsoft.com/office/drawing/2014/main" id="{CAE7B622-948C-4B2A-B994-12D6DBD79DFF}"/>
                </a:ext>
              </a:extLst>
            </p:cNvPr>
            <p:cNvSpPr>
              <a:spLocks noChangeArrowheads="1"/>
            </p:cNvSpPr>
            <p:nvPr/>
          </p:nvSpPr>
          <p:spPr bwMode="auto">
            <a:xfrm>
              <a:off x="35" y="3307"/>
              <a:ext cx="1245"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2">
              <a:extLst>
                <a:ext uri="{FF2B5EF4-FFF2-40B4-BE49-F238E27FC236}">
                  <a16:creationId xmlns:a16="http://schemas.microsoft.com/office/drawing/2014/main" id="{B4F42807-9FFF-4E81-A9C3-090CD3753002}"/>
                </a:ext>
              </a:extLst>
            </p:cNvPr>
            <p:cNvSpPr>
              <a:spLocks/>
            </p:cNvSpPr>
            <p:nvPr/>
          </p:nvSpPr>
          <p:spPr bwMode="auto">
            <a:xfrm>
              <a:off x="96" y="3327"/>
              <a:ext cx="43" cy="70"/>
            </a:xfrm>
            <a:custGeom>
              <a:avLst/>
              <a:gdLst>
                <a:gd name="T0" fmla="*/ 0 w 109"/>
                <a:gd name="T1" fmla="*/ 172 h 181"/>
                <a:gd name="T2" fmla="*/ 43 w 109"/>
                <a:gd name="T3" fmla="*/ 181 h 181"/>
                <a:gd name="T4" fmla="*/ 91 w 109"/>
                <a:gd name="T5" fmla="*/ 167 h 181"/>
                <a:gd name="T6" fmla="*/ 109 w 109"/>
                <a:gd name="T7" fmla="*/ 128 h 181"/>
                <a:gd name="T8" fmla="*/ 98 w 109"/>
                <a:gd name="T9" fmla="*/ 100 h 181"/>
                <a:gd name="T10" fmla="*/ 69 w 109"/>
                <a:gd name="T11" fmla="*/ 87 h 181"/>
                <a:gd name="T12" fmla="*/ 69 w 109"/>
                <a:gd name="T13" fmla="*/ 86 h 181"/>
                <a:gd name="T14" fmla="*/ 103 w 109"/>
                <a:gd name="T15" fmla="*/ 43 h 181"/>
                <a:gd name="T16" fmla="*/ 88 w 109"/>
                <a:gd name="T17" fmla="*/ 12 h 181"/>
                <a:gd name="T18" fmla="*/ 48 w 109"/>
                <a:gd name="T19" fmla="*/ 0 h 181"/>
                <a:gd name="T20" fmla="*/ 6 w 109"/>
                <a:gd name="T21" fmla="*/ 10 h 181"/>
                <a:gd name="T22" fmla="*/ 6 w 109"/>
                <a:gd name="T23" fmla="*/ 40 h 181"/>
                <a:gd name="T24" fmla="*/ 40 w 109"/>
                <a:gd name="T25" fmla="*/ 28 h 181"/>
                <a:gd name="T26" fmla="*/ 67 w 109"/>
                <a:gd name="T27" fmla="*/ 50 h 181"/>
                <a:gd name="T28" fmla="*/ 32 w 109"/>
                <a:gd name="T29" fmla="*/ 74 h 181"/>
                <a:gd name="T30" fmla="*/ 18 w 109"/>
                <a:gd name="T31" fmla="*/ 74 h 181"/>
                <a:gd name="T32" fmla="*/ 18 w 109"/>
                <a:gd name="T33" fmla="*/ 102 h 181"/>
                <a:gd name="T34" fmla="*/ 33 w 109"/>
                <a:gd name="T35" fmla="*/ 102 h 181"/>
                <a:gd name="T36" fmla="*/ 62 w 109"/>
                <a:gd name="T37" fmla="*/ 109 h 181"/>
                <a:gd name="T38" fmla="*/ 72 w 109"/>
                <a:gd name="T39" fmla="*/ 128 h 181"/>
                <a:gd name="T40" fmla="*/ 63 w 109"/>
                <a:gd name="T41" fmla="*/ 146 h 181"/>
                <a:gd name="T42" fmla="*/ 40 w 109"/>
                <a:gd name="T43" fmla="*/ 153 h 181"/>
                <a:gd name="T44" fmla="*/ 0 w 109"/>
                <a:gd name="T45" fmla="*/ 140 h 181"/>
                <a:gd name="T46" fmla="*/ 0 w 109"/>
                <a:gd name="T47" fmla="*/ 17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181">
                  <a:moveTo>
                    <a:pt x="0" y="172"/>
                  </a:moveTo>
                  <a:cubicBezTo>
                    <a:pt x="11" y="178"/>
                    <a:pt x="25" y="181"/>
                    <a:pt x="43" y="181"/>
                  </a:cubicBezTo>
                  <a:cubicBezTo>
                    <a:pt x="63" y="181"/>
                    <a:pt x="79" y="176"/>
                    <a:pt x="91" y="167"/>
                  </a:cubicBezTo>
                  <a:cubicBezTo>
                    <a:pt x="103" y="157"/>
                    <a:pt x="109" y="144"/>
                    <a:pt x="109" y="128"/>
                  </a:cubicBezTo>
                  <a:cubicBezTo>
                    <a:pt x="109" y="117"/>
                    <a:pt x="105" y="108"/>
                    <a:pt x="98" y="100"/>
                  </a:cubicBezTo>
                  <a:cubicBezTo>
                    <a:pt x="91" y="93"/>
                    <a:pt x="81" y="88"/>
                    <a:pt x="69" y="87"/>
                  </a:cubicBezTo>
                  <a:cubicBezTo>
                    <a:pt x="69" y="86"/>
                    <a:pt x="69" y="86"/>
                    <a:pt x="69" y="86"/>
                  </a:cubicBezTo>
                  <a:cubicBezTo>
                    <a:pt x="92" y="81"/>
                    <a:pt x="103" y="66"/>
                    <a:pt x="103" y="43"/>
                  </a:cubicBezTo>
                  <a:cubicBezTo>
                    <a:pt x="103" y="30"/>
                    <a:pt x="98" y="19"/>
                    <a:pt x="88" y="12"/>
                  </a:cubicBezTo>
                  <a:cubicBezTo>
                    <a:pt x="78" y="4"/>
                    <a:pt x="65" y="0"/>
                    <a:pt x="48" y="0"/>
                  </a:cubicBezTo>
                  <a:cubicBezTo>
                    <a:pt x="32" y="0"/>
                    <a:pt x="18" y="3"/>
                    <a:pt x="6" y="10"/>
                  </a:cubicBezTo>
                  <a:cubicBezTo>
                    <a:pt x="6" y="40"/>
                    <a:pt x="6" y="40"/>
                    <a:pt x="6" y="40"/>
                  </a:cubicBezTo>
                  <a:cubicBezTo>
                    <a:pt x="17" y="32"/>
                    <a:pt x="28" y="28"/>
                    <a:pt x="40" y="28"/>
                  </a:cubicBezTo>
                  <a:cubicBezTo>
                    <a:pt x="58" y="28"/>
                    <a:pt x="67" y="36"/>
                    <a:pt x="67" y="50"/>
                  </a:cubicBezTo>
                  <a:cubicBezTo>
                    <a:pt x="67" y="66"/>
                    <a:pt x="55" y="74"/>
                    <a:pt x="32" y="74"/>
                  </a:cubicBezTo>
                  <a:cubicBezTo>
                    <a:pt x="18" y="74"/>
                    <a:pt x="18" y="74"/>
                    <a:pt x="18" y="74"/>
                  </a:cubicBezTo>
                  <a:cubicBezTo>
                    <a:pt x="18" y="102"/>
                    <a:pt x="18" y="102"/>
                    <a:pt x="18" y="102"/>
                  </a:cubicBezTo>
                  <a:cubicBezTo>
                    <a:pt x="33" y="102"/>
                    <a:pt x="33" y="102"/>
                    <a:pt x="33" y="102"/>
                  </a:cubicBezTo>
                  <a:cubicBezTo>
                    <a:pt x="45" y="102"/>
                    <a:pt x="55" y="104"/>
                    <a:pt x="62" y="109"/>
                  </a:cubicBezTo>
                  <a:cubicBezTo>
                    <a:pt x="68" y="113"/>
                    <a:pt x="72" y="119"/>
                    <a:pt x="72" y="128"/>
                  </a:cubicBezTo>
                  <a:cubicBezTo>
                    <a:pt x="72" y="136"/>
                    <a:pt x="69" y="142"/>
                    <a:pt x="63" y="146"/>
                  </a:cubicBezTo>
                  <a:cubicBezTo>
                    <a:pt x="57" y="151"/>
                    <a:pt x="50" y="153"/>
                    <a:pt x="40" y="153"/>
                  </a:cubicBezTo>
                  <a:cubicBezTo>
                    <a:pt x="25" y="153"/>
                    <a:pt x="11" y="148"/>
                    <a:pt x="0" y="140"/>
                  </a:cubicBezTo>
                  <a:cubicBezTo>
                    <a:pt x="0" y="172"/>
                    <a:pt x="0" y="172"/>
                    <a:pt x="0" y="1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0" name="Freeform 43">
              <a:extLst>
                <a:ext uri="{FF2B5EF4-FFF2-40B4-BE49-F238E27FC236}">
                  <a16:creationId xmlns:a16="http://schemas.microsoft.com/office/drawing/2014/main" id="{74848D02-63A9-4614-A507-79EBA6C5A421}"/>
                </a:ext>
              </a:extLst>
            </p:cNvPr>
            <p:cNvSpPr>
              <a:spLocks/>
            </p:cNvSpPr>
            <p:nvPr/>
          </p:nvSpPr>
          <p:spPr bwMode="auto">
            <a:xfrm>
              <a:off x="148" y="3378"/>
              <a:ext cx="15" cy="15"/>
            </a:xfrm>
            <a:custGeom>
              <a:avLst/>
              <a:gdLst>
                <a:gd name="T0" fmla="*/ 5 w 40"/>
                <a:gd name="T1" fmla="*/ 31 h 37"/>
                <a:gd name="T2" fmla="*/ 20 w 40"/>
                <a:gd name="T3" fmla="*/ 37 h 37"/>
                <a:gd name="T4" fmla="*/ 34 w 40"/>
                <a:gd name="T5" fmla="*/ 31 h 37"/>
                <a:gd name="T6" fmla="*/ 40 w 40"/>
                <a:gd name="T7" fmla="*/ 18 h 37"/>
                <a:gd name="T8" fmla="*/ 34 w 40"/>
                <a:gd name="T9" fmla="*/ 5 h 37"/>
                <a:gd name="T10" fmla="*/ 20 w 40"/>
                <a:gd name="T11" fmla="*/ 0 h 37"/>
                <a:gd name="T12" fmla="*/ 6 w 40"/>
                <a:gd name="T13" fmla="*/ 5 h 37"/>
                <a:gd name="T14" fmla="*/ 0 w 40"/>
                <a:gd name="T15" fmla="*/ 18 h 37"/>
                <a:gd name="T16" fmla="*/ 5 w 40"/>
                <a:gd name="T1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7">
                  <a:moveTo>
                    <a:pt x="5" y="31"/>
                  </a:moveTo>
                  <a:cubicBezTo>
                    <a:pt x="9" y="35"/>
                    <a:pt x="14" y="37"/>
                    <a:pt x="20" y="37"/>
                  </a:cubicBezTo>
                  <a:cubicBezTo>
                    <a:pt x="25" y="37"/>
                    <a:pt x="30" y="35"/>
                    <a:pt x="34" y="31"/>
                  </a:cubicBezTo>
                  <a:cubicBezTo>
                    <a:pt x="38" y="28"/>
                    <a:pt x="40" y="24"/>
                    <a:pt x="40" y="18"/>
                  </a:cubicBezTo>
                  <a:cubicBezTo>
                    <a:pt x="40" y="13"/>
                    <a:pt x="38" y="9"/>
                    <a:pt x="34" y="5"/>
                  </a:cubicBezTo>
                  <a:cubicBezTo>
                    <a:pt x="30" y="2"/>
                    <a:pt x="26" y="0"/>
                    <a:pt x="20" y="0"/>
                  </a:cubicBezTo>
                  <a:cubicBezTo>
                    <a:pt x="14" y="0"/>
                    <a:pt x="10" y="2"/>
                    <a:pt x="6" y="5"/>
                  </a:cubicBezTo>
                  <a:cubicBezTo>
                    <a:pt x="2" y="8"/>
                    <a:pt x="0" y="13"/>
                    <a:pt x="0" y="18"/>
                  </a:cubicBezTo>
                  <a:cubicBezTo>
                    <a:pt x="0" y="23"/>
                    <a:pt x="2" y="28"/>
                    <a:pt x="5"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Rectangle 44">
              <a:extLst>
                <a:ext uri="{FF2B5EF4-FFF2-40B4-BE49-F238E27FC236}">
                  <a16:creationId xmlns:a16="http://schemas.microsoft.com/office/drawing/2014/main" id="{0938B0FF-55DF-4195-A0B7-7A5FA8EDD033}"/>
                </a:ext>
              </a:extLst>
            </p:cNvPr>
            <p:cNvSpPr>
              <a:spLocks noChangeArrowheads="1"/>
            </p:cNvSpPr>
            <p:nvPr/>
          </p:nvSpPr>
          <p:spPr bwMode="auto">
            <a:xfrm>
              <a:off x="1334" y="3400"/>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2" name="Rectangle 45">
              <a:extLst>
                <a:ext uri="{FF2B5EF4-FFF2-40B4-BE49-F238E27FC236}">
                  <a16:creationId xmlns:a16="http://schemas.microsoft.com/office/drawing/2014/main" id="{83BEB18F-98CD-44F0-905B-1B46288952CC}"/>
                </a:ext>
              </a:extLst>
            </p:cNvPr>
            <p:cNvSpPr>
              <a:spLocks noChangeArrowheads="1"/>
            </p:cNvSpPr>
            <p:nvPr/>
          </p:nvSpPr>
          <p:spPr bwMode="auto">
            <a:xfrm>
              <a:off x="1371" y="3400"/>
              <a:ext cx="61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微細流路チップは，ナノインプリントリソグラ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3" name="Rectangle 46">
              <a:extLst>
                <a:ext uri="{FF2B5EF4-FFF2-40B4-BE49-F238E27FC236}">
                  <a16:creationId xmlns:a16="http://schemas.microsoft.com/office/drawing/2014/main" id="{566A36A2-058C-4042-84EF-E9AA235C99D2}"/>
                </a:ext>
              </a:extLst>
            </p:cNvPr>
            <p:cNvSpPr>
              <a:spLocks noChangeArrowheads="1"/>
            </p:cNvSpPr>
            <p:nvPr/>
          </p:nvSpPr>
          <p:spPr bwMode="auto">
            <a:xfrm>
              <a:off x="1319" y="3462"/>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フィにより製作した．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4" name="Rectangle 47">
              <a:extLst>
                <a:ext uri="{FF2B5EF4-FFF2-40B4-BE49-F238E27FC236}">
                  <a16:creationId xmlns:a16="http://schemas.microsoft.com/office/drawing/2014/main" id="{C1C60424-8C78-43DB-9E21-F383E8ED4D69}"/>
                </a:ext>
              </a:extLst>
            </p:cNvPr>
            <p:cNvSpPr>
              <a:spLocks noChangeArrowheads="1"/>
            </p:cNvSpPr>
            <p:nvPr/>
          </p:nvSpPr>
          <p:spPr bwMode="auto">
            <a:xfrm>
              <a:off x="1335" y="3566"/>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5" name="Rectangle 48">
              <a:extLst>
                <a:ext uri="{FF2B5EF4-FFF2-40B4-BE49-F238E27FC236}">
                  <a16:creationId xmlns:a16="http://schemas.microsoft.com/office/drawing/2014/main" id="{C58AD82F-17C7-45D5-8F4D-5BAAF23B4336}"/>
                </a:ext>
              </a:extLst>
            </p:cNvPr>
            <p:cNvSpPr>
              <a:spLocks noChangeArrowheads="1"/>
            </p:cNvSpPr>
            <p:nvPr/>
          </p:nvSpPr>
          <p:spPr bwMode="auto">
            <a:xfrm>
              <a:off x="1372" y="3566"/>
              <a:ext cx="61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溶液の送廃液口は，チップ形成後に，生検トレ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6" name="Rectangle 49">
              <a:extLst>
                <a:ext uri="{FF2B5EF4-FFF2-40B4-BE49-F238E27FC236}">
                  <a16:creationId xmlns:a16="http://schemas.microsoft.com/office/drawing/2014/main" id="{5746443D-EAB9-48A0-88F6-AF762B4BFD29}"/>
                </a:ext>
              </a:extLst>
            </p:cNvPr>
            <p:cNvSpPr>
              <a:spLocks noChangeArrowheads="1"/>
            </p:cNvSpPr>
            <p:nvPr/>
          </p:nvSpPr>
          <p:spPr bwMode="auto">
            <a:xfrm>
              <a:off x="1321" y="3628"/>
              <a:ext cx="64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パンを使用して通し穴を設ける．送廃液口と送液</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7" name="Rectangle 50">
              <a:extLst>
                <a:ext uri="{FF2B5EF4-FFF2-40B4-BE49-F238E27FC236}">
                  <a16:creationId xmlns:a16="http://schemas.microsoft.com/office/drawing/2014/main" id="{878A7C7F-B616-4299-966E-D4177650A7B5}"/>
                </a:ext>
              </a:extLst>
            </p:cNvPr>
            <p:cNvSpPr>
              <a:spLocks noChangeArrowheads="1"/>
            </p:cNvSpPr>
            <p:nvPr/>
          </p:nvSpPr>
          <p:spPr bwMode="auto">
            <a:xfrm>
              <a:off x="1321" y="3689"/>
              <a:ext cx="64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用シリコンチューブの接続は，シリコンシーラン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0" name="Rectangle 51">
              <a:extLst>
                <a:ext uri="{FF2B5EF4-FFF2-40B4-BE49-F238E27FC236}">
                  <a16:creationId xmlns:a16="http://schemas.microsoft.com/office/drawing/2014/main" id="{A048F94B-9CBD-444C-8C89-E6A12693CA83}"/>
                </a:ext>
              </a:extLst>
            </p:cNvPr>
            <p:cNvSpPr>
              <a:spLocks noChangeArrowheads="1"/>
            </p:cNvSpPr>
            <p:nvPr/>
          </p:nvSpPr>
          <p:spPr bwMode="auto">
            <a:xfrm>
              <a:off x="1321" y="3750"/>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トを用いて接着した．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1" name="Rectangle 52">
              <a:extLst>
                <a:ext uri="{FF2B5EF4-FFF2-40B4-BE49-F238E27FC236}">
                  <a16:creationId xmlns:a16="http://schemas.microsoft.com/office/drawing/2014/main" id="{98924D3D-804B-48E9-BE76-B643765D2F97}"/>
                </a:ext>
              </a:extLst>
            </p:cNvPr>
            <p:cNvSpPr>
              <a:spLocks noChangeArrowheads="1"/>
            </p:cNvSpPr>
            <p:nvPr/>
          </p:nvSpPr>
          <p:spPr bwMode="auto">
            <a:xfrm>
              <a:off x="146" y="705"/>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2" name="Rectangle 53">
              <a:extLst>
                <a:ext uri="{FF2B5EF4-FFF2-40B4-BE49-F238E27FC236}">
                  <a16:creationId xmlns:a16="http://schemas.microsoft.com/office/drawing/2014/main" id="{AFF36E7C-8808-4723-82B8-87A7B295298F}"/>
                </a:ext>
              </a:extLst>
            </p:cNvPr>
            <p:cNvSpPr>
              <a:spLocks noChangeArrowheads="1"/>
            </p:cNvSpPr>
            <p:nvPr/>
          </p:nvSpPr>
          <p:spPr bwMode="auto">
            <a:xfrm>
              <a:off x="182" y="706"/>
              <a:ext cx="131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近年，細菌やウイルスによる集団感染や食中毒が社会問題になっている．感染の拡大を防ぐにはより早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3" name="Rectangle 54">
              <a:extLst>
                <a:ext uri="{FF2B5EF4-FFF2-40B4-BE49-F238E27FC236}">
                  <a16:creationId xmlns:a16="http://schemas.microsoft.com/office/drawing/2014/main" id="{5810F6CD-8D00-4DE2-9D5F-DDAADEDE0B4F}"/>
                </a:ext>
              </a:extLst>
            </p:cNvPr>
            <p:cNvSpPr>
              <a:spLocks noChangeArrowheads="1"/>
            </p:cNvSpPr>
            <p:nvPr/>
          </p:nvSpPr>
          <p:spPr bwMode="auto">
            <a:xfrm>
              <a:off x="131" y="766"/>
              <a:ext cx="5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い段階における原因菌の特定が求められ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4" name="Rectangle 55">
              <a:extLst>
                <a:ext uri="{FF2B5EF4-FFF2-40B4-BE49-F238E27FC236}">
                  <a16:creationId xmlns:a16="http://schemas.microsoft.com/office/drawing/2014/main" id="{3687ACDE-8796-4711-9C10-4A443A959BE0}"/>
                </a:ext>
              </a:extLst>
            </p:cNvPr>
            <p:cNvSpPr>
              <a:spLocks noChangeArrowheads="1"/>
            </p:cNvSpPr>
            <p:nvPr/>
          </p:nvSpPr>
          <p:spPr bwMode="auto">
            <a:xfrm>
              <a:off x="1076" y="766"/>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5" name="Rectangle 56">
              <a:extLst>
                <a:ext uri="{FF2B5EF4-FFF2-40B4-BE49-F238E27FC236}">
                  <a16:creationId xmlns:a16="http://schemas.microsoft.com/office/drawing/2014/main" id="{D00D417E-D1AD-476E-B79A-7B3F543227D2}"/>
                </a:ext>
              </a:extLst>
            </p:cNvPr>
            <p:cNvSpPr>
              <a:spLocks noChangeArrowheads="1"/>
            </p:cNvSpPr>
            <p:nvPr/>
          </p:nvSpPr>
          <p:spPr bwMode="auto">
            <a:xfrm>
              <a:off x="1125" y="766"/>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6" name="Rectangle 57">
              <a:extLst>
                <a:ext uri="{FF2B5EF4-FFF2-40B4-BE49-F238E27FC236}">
                  <a16:creationId xmlns:a16="http://schemas.microsoft.com/office/drawing/2014/main" id="{ADB9C9C4-F38F-47F1-B386-A97A0AAE02ED}"/>
                </a:ext>
              </a:extLst>
            </p:cNvPr>
            <p:cNvSpPr>
              <a:spLocks noChangeArrowheads="1"/>
            </p:cNvSpPr>
            <p:nvPr/>
          </p:nvSpPr>
          <p:spPr bwMode="auto">
            <a:xfrm>
              <a:off x="146" y="825"/>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7" name="Rectangle 58">
              <a:extLst>
                <a:ext uri="{FF2B5EF4-FFF2-40B4-BE49-F238E27FC236}">
                  <a16:creationId xmlns:a16="http://schemas.microsoft.com/office/drawing/2014/main" id="{A5C17338-A30A-454F-AB11-7F80FB89E39F}"/>
                </a:ext>
              </a:extLst>
            </p:cNvPr>
            <p:cNvSpPr>
              <a:spLocks noChangeArrowheads="1"/>
            </p:cNvSpPr>
            <p:nvPr/>
          </p:nvSpPr>
          <p:spPr bwMode="auto">
            <a:xfrm>
              <a:off x="182" y="826"/>
              <a:ext cx="13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現在，これらの分析作業を高精度に行う手段の一つとして， PCRを利用した遺伝子検査がある．しか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8" name="Rectangle 59">
              <a:extLst>
                <a:ext uri="{FF2B5EF4-FFF2-40B4-BE49-F238E27FC236}">
                  <a16:creationId xmlns:a16="http://schemas.microsoft.com/office/drawing/2014/main" id="{8B9960B9-6D30-4560-9D07-07076401DCE2}"/>
                </a:ext>
              </a:extLst>
            </p:cNvPr>
            <p:cNvSpPr>
              <a:spLocks noChangeArrowheads="1"/>
            </p:cNvSpPr>
            <p:nvPr/>
          </p:nvSpPr>
          <p:spPr bwMode="auto">
            <a:xfrm>
              <a:off x="131" y="885"/>
              <a:ext cx="111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しながら，患者の傍らで直ちに診断が可能な遺伝子検査デバイスは普及していない．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9" name="Rectangle 60">
              <a:extLst>
                <a:ext uri="{FF2B5EF4-FFF2-40B4-BE49-F238E27FC236}">
                  <a16:creationId xmlns:a16="http://schemas.microsoft.com/office/drawing/2014/main" id="{6E60D69B-220A-4B6B-BB99-D0EA6EF12404}"/>
                </a:ext>
              </a:extLst>
            </p:cNvPr>
            <p:cNvSpPr>
              <a:spLocks noChangeArrowheads="1"/>
            </p:cNvSpPr>
            <p:nvPr/>
          </p:nvSpPr>
          <p:spPr bwMode="auto">
            <a:xfrm>
              <a:off x="131" y="944"/>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0" name="Rectangle 61">
              <a:extLst>
                <a:ext uri="{FF2B5EF4-FFF2-40B4-BE49-F238E27FC236}">
                  <a16:creationId xmlns:a16="http://schemas.microsoft.com/office/drawing/2014/main" id="{27EE9DD1-A30D-411E-AD9E-0F9514530013}"/>
                </a:ext>
              </a:extLst>
            </p:cNvPr>
            <p:cNvSpPr>
              <a:spLocks noChangeArrowheads="1"/>
            </p:cNvSpPr>
            <p:nvPr/>
          </p:nvSpPr>
          <p:spPr bwMode="auto">
            <a:xfrm>
              <a:off x="182" y="945"/>
              <a:ext cx="131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検体を液滴とすることや，微細流路を用いることで，温度上昇と定常状態になるまでの時間を短縮する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1" name="Rectangle 62">
              <a:extLst>
                <a:ext uri="{FF2B5EF4-FFF2-40B4-BE49-F238E27FC236}">
                  <a16:creationId xmlns:a16="http://schemas.microsoft.com/office/drawing/2014/main" id="{07298524-F5C1-4631-A405-3039787C44AD}"/>
                </a:ext>
              </a:extLst>
            </p:cNvPr>
            <p:cNvSpPr>
              <a:spLocks noChangeArrowheads="1"/>
            </p:cNvSpPr>
            <p:nvPr/>
          </p:nvSpPr>
          <p:spPr bwMode="auto">
            <a:xfrm>
              <a:off x="131" y="1005"/>
              <a:ext cx="58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小型デバイスの研究が取り組まれている．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2" name="Rectangle 63">
              <a:extLst>
                <a:ext uri="{FF2B5EF4-FFF2-40B4-BE49-F238E27FC236}">
                  <a16:creationId xmlns:a16="http://schemas.microsoft.com/office/drawing/2014/main" id="{4208B4B4-E6EE-41BC-B290-DBAB22308E3B}"/>
                </a:ext>
              </a:extLst>
            </p:cNvPr>
            <p:cNvSpPr>
              <a:spLocks noChangeArrowheads="1"/>
            </p:cNvSpPr>
            <p:nvPr/>
          </p:nvSpPr>
          <p:spPr bwMode="auto">
            <a:xfrm>
              <a:off x="131" y="106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3" name="Rectangle 64">
              <a:extLst>
                <a:ext uri="{FF2B5EF4-FFF2-40B4-BE49-F238E27FC236}">
                  <a16:creationId xmlns:a16="http://schemas.microsoft.com/office/drawing/2014/main" id="{514F7C67-59DF-40C4-B461-959316F4E5FE}"/>
                </a:ext>
              </a:extLst>
            </p:cNvPr>
            <p:cNvSpPr>
              <a:spLocks noChangeArrowheads="1"/>
            </p:cNvSpPr>
            <p:nvPr/>
          </p:nvSpPr>
          <p:spPr bwMode="auto">
            <a:xfrm>
              <a:off x="182" y="1064"/>
              <a:ext cx="143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PCRを利用した装置を小型化することで，DNAの採取現場により近いところ増幅作業や診断が可能とな</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4" name="Rectangle 65">
              <a:extLst>
                <a:ext uri="{FF2B5EF4-FFF2-40B4-BE49-F238E27FC236}">
                  <a16:creationId xmlns:a16="http://schemas.microsoft.com/office/drawing/2014/main" id="{BF5B761A-DB2C-4DB7-9D55-FD622ECD9446}"/>
                </a:ext>
              </a:extLst>
            </p:cNvPr>
            <p:cNvSpPr>
              <a:spLocks noChangeArrowheads="1"/>
            </p:cNvSpPr>
            <p:nvPr/>
          </p:nvSpPr>
          <p:spPr bwMode="auto">
            <a:xfrm>
              <a:off x="131" y="1124"/>
              <a:ext cx="10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5" name="Rectangle 66">
              <a:extLst>
                <a:ext uri="{FF2B5EF4-FFF2-40B4-BE49-F238E27FC236}">
                  <a16:creationId xmlns:a16="http://schemas.microsoft.com/office/drawing/2014/main" id="{AFA83363-84A8-4184-8401-19155CCEC6F6}"/>
                </a:ext>
              </a:extLst>
            </p:cNvPr>
            <p:cNvSpPr>
              <a:spLocks noChangeArrowheads="1"/>
            </p:cNvSpPr>
            <p:nvPr/>
          </p:nvSpPr>
          <p:spPr bwMode="auto">
            <a:xfrm>
              <a:off x="131" y="118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6" name="Rectangle 67">
              <a:extLst>
                <a:ext uri="{FF2B5EF4-FFF2-40B4-BE49-F238E27FC236}">
                  <a16:creationId xmlns:a16="http://schemas.microsoft.com/office/drawing/2014/main" id="{D7734BBA-355A-4345-958B-3ABD88A44AFB}"/>
                </a:ext>
              </a:extLst>
            </p:cNvPr>
            <p:cNvSpPr>
              <a:spLocks noChangeArrowheads="1"/>
            </p:cNvSpPr>
            <p:nvPr/>
          </p:nvSpPr>
          <p:spPr bwMode="auto">
            <a:xfrm>
              <a:off x="182" y="1184"/>
              <a:ext cx="138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患者の傍らなど，あらゆる場面で活用が可能となるPCR法を用いたDNA増幅用微細流路デバイスについ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7" name="Rectangle 68">
              <a:extLst>
                <a:ext uri="{FF2B5EF4-FFF2-40B4-BE49-F238E27FC236}">
                  <a16:creationId xmlns:a16="http://schemas.microsoft.com/office/drawing/2014/main" id="{D11A5D08-305F-4784-BEB5-1ADD365D9EFE}"/>
                </a:ext>
              </a:extLst>
            </p:cNvPr>
            <p:cNvSpPr>
              <a:spLocks noChangeArrowheads="1"/>
            </p:cNvSpPr>
            <p:nvPr/>
          </p:nvSpPr>
          <p:spPr bwMode="auto">
            <a:xfrm>
              <a:off x="131" y="1243"/>
              <a:ext cx="36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て基礎的検討を行った．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8" name="Rectangle 69">
              <a:extLst>
                <a:ext uri="{FF2B5EF4-FFF2-40B4-BE49-F238E27FC236}">
                  <a16:creationId xmlns:a16="http://schemas.microsoft.com/office/drawing/2014/main" id="{DF9DB62C-6F90-4590-8F8A-FEABA0AADEE1}"/>
                </a:ext>
              </a:extLst>
            </p:cNvPr>
            <p:cNvSpPr>
              <a:spLocks noChangeArrowheads="1"/>
            </p:cNvSpPr>
            <p:nvPr/>
          </p:nvSpPr>
          <p:spPr bwMode="auto">
            <a:xfrm>
              <a:off x="80" y="574"/>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9" name="Rectangle 70">
              <a:extLst>
                <a:ext uri="{FF2B5EF4-FFF2-40B4-BE49-F238E27FC236}">
                  <a16:creationId xmlns:a16="http://schemas.microsoft.com/office/drawing/2014/main" id="{F7403CD1-FEFD-43D1-9D75-ECD4989859D4}"/>
                </a:ext>
              </a:extLst>
            </p:cNvPr>
            <p:cNvSpPr>
              <a:spLocks noChangeArrowheads="1"/>
            </p:cNvSpPr>
            <p:nvPr/>
          </p:nvSpPr>
          <p:spPr bwMode="auto">
            <a:xfrm>
              <a:off x="1531" y="20"/>
              <a:ext cx="196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4F000"/>
                  </a:solidFill>
                  <a:effectLst/>
                  <a:latin typeface="微软雅黑" panose="020B0503020204020204" pitchFamily="34" charset="-122"/>
                  <a:ea typeface="微软雅黑" panose="020B0503020204020204" pitchFamily="34" charset="-122"/>
                </a:rPr>
                <a:t>PCR法によるDNA増幅用微細流路デバイスの基礎的研究</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0" name="Rectangle 71">
              <a:extLst>
                <a:ext uri="{FF2B5EF4-FFF2-40B4-BE49-F238E27FC236}">
                  <a16:creationId xmlns:a16="http://schemas.microsoft.com/office/drawing/2014/main" id="{6848A18A-BFC4-4ECA-9D5B-69BC008DA49E}"/>
                </a:ext>
              </a:extLst>
            </p:cNvPr>
            <p:cNvSpPr>
              <a:spLocks noChangeArrowheads="1"/>
            </p:cNvSpPr>
            <p:nvPr/>
          </p:nvSpPr>
          <p:spPr bwMode="auto">
            <a:xfrm>
              <a:off x="181" y="3303"/>
              <a:ext cx="70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PDMS微細流路チップ製作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240" name="Picture 72">
              <a:extLst>
                <a:ext uri="{FF2B5EF4-FFF2-40B4-BE49-F238E27FC236}">
                  <a16:creationId xmlns:a16="http://schemas.microsoft.com/office/drawing/2014/main" id="{38409240-36B0-458F-9DEC-99A3FD8D5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 y="3433"/>
              <a:ext cx="1138"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1" name="Freeform 73">
              <a:extLst>
                <a:ext uri="{FF2B5EF4-FFF2-40B4-BE49-F238E27FC236}">
                  <a16:creationId xmlns:a16="http://schemas.microsoft.com/office/drawing/2014/main" id="{12BC7790-622B-4E77-9225-31E8507FD5A8}"/>
                </a:ext>
              </a:extLst>
            </p:cNvPr>
            <p:cNvSpPr>
              <a:spLocks/>
            </p:cNvSpPr>
            <p:nvPr/>
          </p:nvSpPr>
          <p:spPr bwMode="auto">
            <a:xfrm>
              <a:off x="2596" y="614"/>
              <a:ext cx="3521" cy="2469"/>
            </a:xfrm>
            <a:custGeom>
              <a:avLst/>
              <a:gdLst>
                <a:gd name="T0" fmla="*/ 8952 w 9066"/>
                <a:gd name="T1" fmla="*/ 6360 h 6360"/>
                <a:gd name="T2" fmla="*/ 113 w 9066"/>
                <a:gd name="T3" fmla="*/ 6360 h 6360"/>
                <a:gd name="T4" fmla="*/ 0 w 9066"/>
                <a:gd name="T5" fmla="*/ 6247 h 6360"/>
                <a:gd name="T6" fmla="*/ 0 w 9066"/>
                <a:gd name="T7" fmla="*/ 113 h 6360"/>
                <a:gd name="T8" fmla="*/ 113 w 9066"/>
                <a:gd name="T9" fmla="*/ 0 h 6360"/>
                <a:gd name="T10" fmla="*/ 8952 w 9066"/>
                <a:gd name="T11" fmla="*/ 0 h 6360"/>
                <a:gd name="T12" fmla="*/ 9066 w 9066"/>
                <a:gd name="T13" fmla="*/ 113 h 6360"/>
                <a:gd name="T14" fmla="*/ 9066 w 9066"/>
                <a:gd name="T15" fmla="*/ 6247 h 6360"/>
                <a:gd name="T16" fmla="*/ 8952 w 9066"/>
                <a:gd name="T17" fmla="*/ 6360 h 6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66" h="6360">
                  <a:moveTo>
                    <a:pt x="8952" y="6360"/>
                  </a:moveTo>
                  <a:cubicBezTo>
                    <a:pt x="113" y="6360"/>
                    <a:pt x="113" y="6360"/>
                    <a:pt x="113" y="6360"/>
                  </a:cubicBezTo>
                  <a:cubicBezTo>
                    <a:pt x="51" y="6360"/>
                    <a:pt x="0" y="6309"/>
                    <a:pt x="0" y="6247"/>
                  </a:cubicBezTo>
                  <a:cubicBezTo>
                    <a:pt x="0" y="113"/>
                    <a:pt x="0" y="113"/>
                    <a:pt x="0" y="113"/>
                  </a:cubicBezTo>
                  <a:cubicBezTo>
                    <a:pt x="0" y="51"/>
                    <a:pt x="51" y="0"/>
                    <a:pt x="113" y="0"/>
                  </a:cubicBezTo>
                  <a:cubicBezTo>
                    <a:pt x="8952" y="0"/>
                    <a:pt x="8952" y="0"/>
                    <a:pt x="8952" y="0"/>
                  </a:cubicBezTo>
                  <a:cubicBezTo>
                    <a:pt x="9015" y="0"/>
                    <a:pt x="9066" y="51"/>
                    <a:pt x="9066" y="113"/>
                  </a:cubicBezTo>
                  <a:cubicBezTo>
                    <a:pt x="9066" y="6247"/>
                    <a:pt x="9066" y="6247"/>
                    <a:pt x="9066" y="6247"/>
                  </a:cubicBezTo>
                  <a:cubicBezTo>
                    <a:pt x="9066" y="6309"/>
                    <a:pt x="9015" y="6360"/>
                    <a:pt x="8952" y="6360"/>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242" name="Picture 74">
              <a:extLst>
                <a:ext uri="{FF2B5EF4-FFF2-40B4-BE49-F238E27FC236}">
                  <a16:creationId xmlns:a16="http://schemas.microsoft.com/office/drawing/2014/main" id="{6D304E35-3038-4E89-B098-9FE240C2C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 y="1452"/>
              <a:ext cx="1179"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43" name="Picture 75">
              <a:extLst>
                <a:ext uri="{FF2B5EF4-FFF2-40B4-BE49-F238E27FC236}">
                  <a16:creationId xmlns:a16="http://schemas.microsoft.com/office/drawing/2014/main" id="{003616C7-7E82-4881-B6BB-441F7C005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212"/>
              <a:ext cx="1239"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44" name="Picture 76">
              <a:extLst>
                <a:ext uri="{FF2B5EF4-FFF2-40B4-BE49-F238E27FC236}">
                  <a16:creationId xmlns:a16="http://schemas.microsoft.com/office/drawing/2014/main" id="{353855D6-8EA3-457E-866D-3838E5C48C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5" y="685"/>
              <a:ext cx="120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2" name="Freeform 77">
              <a:extLst>
                <a:ext uri="{FF2B5EF4-FFF2-40B4-BE49-F238E27FC236}">
                  <a16:creationId xmlns:a16="http://schemas.microsoft.com/office/drawing/2014/main" id="{0DE5DE99-4D9F-48F1-8D05-FC331F91B520}"/>
                </a:ext>
              </a:extLst>
            </p:cNvPr>
            <p:cNvSpPr>
              <a:spLocks/>
            </p:cNvSpPr>
            <p:nvPr/>
          </p:nvSpPr>
          <p:spPr bwMode="auto">
            <a:xfrm>
              <a:off x="3922" y="680"/>
              <a:ext cx="2163" cy="1558"/>
            </a:xfrm>
            <a:custGeom>
              <a:avLst/>
              <a:gdLst>
                <a:gd name="T0" fmla="*/ 5459 w 5572"/>
                <a:gd name="T1" fmla="*/ 4011 h 4011"/>
                <a:gd name="T2" fmla="*/ 113 w 5572"/>
                <a:gd name="T3" fmla="*/ 4011 h 4011"/>
                <a:gd name="T4" fmla="*/ 0 w 5572"/>
                <a:gd name="T5" fmla="*/ 3897 h 4011"/>
                <a:gd name="T6" fmla="*/ 0 w 5572"/>
                <a:gd name="T7" fmla="*/ 113 h 4011"/>
                <a:gd name="T8" fmla="*/ 113 w 5572"/>
                <a:gd name="T9" fmla="*/ 0 h 4011"/>
                <a:gd name="T10" fmla="*/ 5459 w 5572"/>
                <a:gd name="T11" fmla="*/ 0 h 4011"/>
                <a:gd name="T12" fmla="*/ 5572 w 5572"/>
                <a:gd name="T13" fmla="*/ 113 h 4011"/>
                <a:gd name="T14" fmla="*/ 5572 w 5572"/>
                <a:gd name="T15" fmla="*/ 3897 h 4011"/>
                <a:gd name="T16" fmla="*/ 5459 w 5572"/>
                <a:gd name="T17" fmla="*/ 4011 h 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2" h="4011">
                  <a:moveTo>
                    <a:pt x="5459" y="4011"/>
                  </a:moveTo>
                  <a:cubicBezTo>
                    <a:pt x="113" y="4011"/>
                    <a:pt x="113" y="4011"/>
                    <a:pt x="113" y="4011"/>
                  </a:cubicBezTo>
                  <a:cubicBezTo>
                    <a:pt x="51" y="4011"/>
                    <a:pt x="0" y="3960"/>
                    <a:pt x="0" y="3897"/>
                  </a:cubicBezTo>
                  <a:cubicBezTo>
                    <a:pt x="0" y="113"/>
                    <a:pt x="0" y="113"/>
                    <a:pt x="0" y="113"/>
                  </a:cubicBezTo>
                  <a:cubicBezTo>
                    <a:pt x="0" y="51"/>
                    <a:pt x="51" y="0"/>
                    <a:pt x="113" y="0"/>
                  </a:cubicBezTo>
                  <a:cubicBezTo>
                    <a:pt x="5459" y="0"/>
                    <a:pt x="5459" y="0"/>
                    <a:pt x="5459" y="0"/>
                  </a:cubicBezTo>
                  <a:cubicBezTo>
                    <a:pt x="5521" y="0"/>
                    <a:pt x="5572" y="51"/>
                    <a:pt x="5572" y="113"/>
                  </a:cubicBezTo>
                  <a:cubicBezTo>
                    <a:pt x="5572" y="3897"/>
                    <a:pt x="5572" y="3897"/>
                    <a:pt x="5572" y="3897"/>
                  </a:cubicBezTo>
                  <a:cubicBezTo>
                    <a:pt x="5572" y="3960"/>
                    <a:pt x="5521" y="4011"/>
                    <a:pt x="5459" y="4011"/>
                  </a:cubicBezTo>
                  <a:close/>
                </a:path>
              </a:pathLst>
            </a:custGeom>
            <a:noFill/>
            <a:ln w="23813" cap="flat">
              <a:solidFill>
                <a:srgbClr val="23181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3" name="Freeform 78">
              <a:extLst>
                <a:ext uri="{FF2B5EF4-FFF2-40B4-BE49-F238E27FC236}">
                  <a16:creationId xmlns:a16="http://schemas.microsoft.com/office/drawing/2014/main" id="{240D0FE6-091A-4F84-85D4-E11A1A7561F0}"/>
                </a:ext>
              </a:extLst>
            </p:cNvPr>
            <p:cNvSpPr>
              <a:spLocks/>
            </p:cNvSpPr>
            <p:nvPr/>
          </p:nvSpPr>
          <p:spPr bwMode="auto">
            <a:xfrm>
              <a:off x="3923" y="2280"/>
              <a:ext cx="2164" cy="668"/>
            </a:xfrm>
            <a:custGeom>
              <a:avLst/>
              <a:gdLst>
                <a:gd name="T0" fmla="*/ 5459 w 5572"/>
                <a:gd name="T1" fmla="*/ 1719 h 1719"/>
                <a:gd name="T2" fmla="*/ 113 w 5572"/>
                <a:gd name="T3" fmla="*/ 1719 h 1719"/>
                <a:gd name="T4" fmla="*/ 0 w 5572"/>
                <a:gd name="T5" fmla="*/ 1606 h 1719"/>
                <a:gd name="T6" fmla="*/ 0 w 5572"/>
                <a:gd name="T7" fmla="*/ 113 h 1719"/>
                <a:gd name="T8" fmla="*/ 113 w 5572"/>
                <a:gd name="T9" fmla="*/ 0 h 1719"/>
                <a:gd name="T10" fmla="*/ 5459 w 5572"/>
                <a:gd name="T11" fmla="*/ 0 h 1719"/>
                <a:gd name="T12" fmla="*/ 5572 w 5572"/>
                <a:gd name="T13" fmla="*/ 113 h 1719"/>
                <a:gd name="T14" fmla="*/ 5572 w 5572"/>
                <a:gd name="T15" fmla="*/ 1606 h 1719"/>
                <a:gd name="T16" fmla="*/ 5459 w 5572"/>
                <a:gd name="T17" fmla="*/ 171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2" h="1719">
                  <a:moveTo>
                    <a:pt x="5459" y="1719"/>
                  </a:moveTo>
                  <a:cubicBezTo>
                    <a:pt x="113" y="1719"/>
                    <a:pt x="113" y="1719"/>
                    <a:pt x="113" y="1719"/>
                  </a:cubicBezTo>
                  <a:cubicBezTo>
                    <a:pt x="51" y="1719"/>
                    <a:pt x="0" y="1668"/>
                    <a:pt x="0" y="1606"/>
                  </a:cubicBezTo>
                  <a:cubicBezTo>
                    <a:pt x="0" y="113"/>
                    <a:pt x="0" y="113"/>
                    <a:pt x="0" y="113"/>
                  </a:cubicBezTo>
                  <a:cubicBezTo>
                    <a:pt x="0" y="51"/>
                    <a:pt x="51" y="0"/>
                    <a:pt x="113" y="0"/>
                  </a:cubicBezTo>
                  <a:cubicBezTo>
                    <a:pt x="5459" y="0"/>
                    <a:pt x="5459" y="0"/>
                    <a:pt x="5459" y="0"/>
                  </a:cubicBezTo>
                  <a:cubicBezTo>
                    <a:pt x="5521" y="0"/>
                    <a:pt x="5572" y="51"/>
                    <a:pt x="5572" y="113"/>
                  </a:cubicBezTo>
                  <a:cubicBezTo>
                    <a:pt x="5572" y="1606"/>
                    <a:pt x="5572" y="1606"/>
                    <a:pt x="5572" y="1606"/>
                  </a:cubicBezTo>
                  <a:cubicBezTo>
                    <a:pt x="5572" y="1668"/>
                    <a:pt x="5521" y="1719"/>
                    <a:pt x="5459" y="1719"/>
                  </a:cubicBezTo>
                  <a:close/>
                </a:path>
              </a:pathLst>
            </a:custGeom>
            <a:noFill/>
            <a:ln w="23813" cap="flat">
              <a:solidFill>
                <a:srgbClr val="FFAD4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4" name="Rectangle 79">
              <a:extLst>
                <a:ext uri="{FF2B5EF4-FFF2-40B4-BE49-F238E27FC236}">
                  <a16:creationId xmlns:a16="http://schemas.microsoft.com/office/drawing/2014/main" id="{E515F6DF-0CB4-42DF-9449-2DA3A6C36A62}"/>
                </a:ext>
              </a:extLst>
            </p:cNvPr>
            <p:cNvSpPr>
              <a:spLocks noChangeArrowheads="1"/>
            </p:cNvSpPr>
            <p:nvPr/>
          </p:nvSpPr>
          <p:spPr bwMode="auto">
            <a:xfrm>
              <a:off x="2550" y="553"/>
              <a:ext cx="906"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5" name="Rectangle 80">
              <a:extLst>
                <a:ext uri="{FF2B5EF4-FFF2-40B4-BE49-F238E27FC236}">
                  <a16:creationId xmlns:a16="http://schemas.microsoft.com/office/drawing/2014/main" id="{12584D07-1844-41A0-90F6-280589BC8662}"/>
                </a:ext>
              </a:extLst>
            </p:cNvPr>
            <p:cNvSpPr>
              <a:spLocks noChangeArrowheads="1"/>
            </p:cNvSpPr>
            <p:nvPr/>
          </p:nvSpPr>
          <p:spPr bwMode="auto">
            <a:xfrm>
              <a:off x="2562" y="546"/>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6" name="Rectangle 81">
              <a:extLst>
                <a:ext uri="{FF2B5EF4-FFF2-40B4-BE49-F238E27FC236}">
                  <a16:creationId xmlns:a16="http://schemas.microsoft.com/office/drawing/2014/main" id="{8F00EEA5-DEE3-4C7D-9A15-12D34903BB77}"/>
                </a:ext>
              </a:extLst>
            </p:cNvPr>
            <p:cNvSpPr>
              <a:spLocks noChangeArrowheads="1"/>
            </p:cNvSpPr>
            <p:nvPr/>
          </p:nvSpPr>
          <p:spPr bwMode="auto">
            <a:xfrm>
              <a:off x="2617" y="544"/>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7" name="Rectangle 82">
              <a:extLst>
                <a:ext uri="{FF2B5EF4-FFF2-40B4-BE49-F238E27FC236}">
                  <a16:creationId xmlns:a16="http://schemas.microsoft.com/office/drawing/2014/main" id="{DD70D6C5-4DBE-4C5F-9C50-A7E571DF2C48}"/>
                </a:ext>
              </a:extLst>
            </p:cNvPr>
            <p:cNvSpPr>
              <a:spLocks noChangeArrowheads="1"/>
            </p:cNvSpPr>
            <p:nvPr/>
          </p:nvSpPr>
          <p:spPr bwMode="auto">
            <a:xfrm>
              <a:off x="2668" y="544"/>
              <a:ext cx="43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送液?温度制御実験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8" name="Rectangle 83">
              <a:extLst>
                <a:ext uri="{FF2B5EF4-FFF2-40B4-BE49-F238E27FC236}">
                  <a16:creationId xmlns:a16="http://schemas.microsoft.com/office/drawing/2014/main" id="{718C960F-ABD9-4A76-BFBA-9C175189DFED}"/>
                </a:ext>
              </a:extLst>
            </p:cNvPr>
            <p:cNvSpPr>
              <a:spLocks noChangeArrowheads="1"/>
            </p:cNvSpPr>
            <p:nvPr/>
          </p:nvSpPr>
          <p:spPr bwMode="auto">
            <a:xfrm>
              <a:off x="3963" y="871"/>
              <a:ext cx="5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9" name="Rectangle 84">
              <a:extLst>
                <a:ext uri="{FF2B5EF4-FFF2-40B4-BE49-F238E27FC236}">
                  <a16:creationId xmlns:a16="http://schemas.microsoft.com/office/drawing/2014/main" id="{179AEDBF-029B-4CA7-B089-77E786D7CEC5}"/>
                </a:ext>
              </a:extLst>
            </p:cNvPr>
            <p:cNvSpPr>
              <a:spLocks noChangeArrowheads="1"/>
            </p:cNvSpPr>
            <p:nvPr/>
          </p:nvSpPr>
          <p:spPr bwMode="auto">
            <a:xfrm>
              <a:off x="3939" y="704"/>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0" name="Rectangle 85">
              <a:extLst>
                <a:ext uri="{FF2B5EF4-FFF2-40B4-BE49-F238E27FC236}">
                  <a16:creationId xmlns:a16="http://schemas.microsoft.com/office/drawing/2014/main" id="{30E297DF-2268-4634-9D65-596B189F9D8C}"/>
                </a:ext>
              </a:extLst>
            </p:cNvPr>
            <p:cNvSpPr>
              <a:spLocks noChangeArrowheads="1"/>
            </p:cNvSpPr>
            <p:nvPr/>
          </p:nvSpPr>
          <p:spPr bwMode="auto">
            <a:xfrm>
              <a:off x="3984" y="705"/>
              <a:ext cx="63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送液媒体には純水を用いて実験を行った.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1" name="Rectangle 86">
              <a:extLst>
                <a:ext uri="{FF2B5EF4-FFF2-40B4-BE49-F238E27FC236}">
                  <a16:creationId xmlns:a16="http://schemas.microsoft.com/office/drawing/2014/main" id="{7C9758EF-EB7D-49FA-AC11-6CB72D707D66}"/>
                </a:ext>
              </a:extLst>
            </p:cNvPr>
            <p:cNvSpPr>
              <a:spLocks noChangeArrowheads="1"/>
            </p:cNvSpPr>
            <p:nvPr/>
          </p:nvSpPr>
          <p:spPr bwMode="auto">
            <a:xfrm>
              <a:off x="3921" y="778"/>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2" name="Rectangle 87">
              <a:extLst>
                <a:ext uri="{FF2B5EF4-FFF2-40B4-BE49-F238E27FC236}">
                  <a16:creationId xmlns:a16="http://schemas.microsoft.com/office/drawing/2014/main" id="{3EAAF84C-D786-41CB-B9B2-DA84465C9FD7}"/>
                </a:ext>
              </a:extLst>
            </p:cNvPr>
            <p:cNvSpPr>
              <a:spLocks noChangeArrowheads="1"/>
            </p:cNvSpPr>
            <p:nvPr/>
          </p:nvSpPr>
          <p:spPr bwMode="auto">
            <a:xfrm>
              <a:off x="3984" y="779"/>
              <a:ext cx="114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送液は，DCブラシモータを内蔵した小型ペリスタルティックポンプを用い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3" name="Rectangle 88">
              <a:extLst>
                <a:ext uri="{FF2B5EF4-FFF2-40B4-BE49-F238E27FC236}">
                  <a16:creationId xmlns:a16="http://schemas.microsoft.com/office/drawing/2014/main" id="{E29039E7-3DE0-4DC2-A9E2-63BC7037D75A}"/>
                </a:ext>
              </a:extLst>
            </p:cNvPr>
            <p:cNvSpPr>
              <a:spLocks noChangeArrowheads="1"/>
            </p:cNvSpPr>
            <p:nvPr/>
          </p:nvSpPr>
          <p:spPr bwMode="auto">
            <a:xfrm>
              <a:off x="3921" y="852"/>
              <a:ext cx="85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て，正?逆両回転させることで所望の方向へ送液した．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4" name="Rectangle 89">
              <a:extLst>
                <a:ext uri="{FF2B5EF4-FFF2-40B4-BE49-F238E27FC236}">
                  <a16:creationId xmlns:a16="http://schemas.microsoft.com/office/drawing/2014/main" id="{29F48076-C55C-4CDE-B88A-4A657E14F79E}"/>
                </a:ext>
              </a:extLst>
            </p:cNvPr>
            <p:cNvSpPr>
              <a:spLocks noChangeArrowheads="1"/>
            </p:cNvSpPr>
            <p:nvPr/>
          </p:nvSpPr>
          <p:spPr bwMode="auto">
            <a:xfrm>
              <a:off x="3921" y="925"/>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5" name="Rectangle 90">
              <a:extLst>
                <a:ext uri="{FF2B5EF4-FFF2-40B4-BE49-F238E27FC236}">
                  <a16:creationId xmlns:a16="http://schemas.microsoft.com/office/drawing/2014/main" id="{21CF9C3C-0E75-4E35-8407-20085757F3FC}"/>
                </a:ext>
              </a:extLst>
            </p:cNvPr>
            <p:cNvSpPr>
              <a:spLocks noChangeArrowheads="1"/>
            </p:cNvSpPr>
            <p:nvPr/>
          </p:nvSpPr>
          <p:spPr bwMode="auto">
            <a:xfrm>
              <a:off x="3984" y="926"/>
              <a:ext cx="10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セラミックヒータの裏面に固定した白金抵抗体からの抵抗値変化をリアル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6" name="Rectangle 91">
              <a:extLst>
                <a:ext uri="{FF2B5EF4-FFF2-40B4-BE49-F238E27FC236}">
                  <a16:creationId xmlns:a16="http://schemas.microsoft.com/office/drawing/2014/main" id="{29829C28-8E67-48D7-89FD-9113FE0D8ADE}"/>
                </a:ext>
              </a:extLst>
            </p:cNvPr>
            <p:cNvSpPr>
              <a:spLocks noChangeArrowheads="1"/>
            </p:cNvSpPr>
            <p:nvPr/>
          </p:nvSpPr>
          <p:spPr bwMode="auto">
            <a:xfrm>
              <a:off x="3921" y="999"/>
              <a:ext cx="118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タイムに計測し，PIDアルゴリズムを用いて，高精度に温度測定を行った．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7" name="Rectangle 92">
              <a:extLst>
                <a:ext uri="{FF2B5EF4-FFF2-40B4-BE49-F238E27FC236}">
                  <a16:creationId xmlns:a16="http://schemas.microsoft.com/office/drawing/2014/main" id="{A20F25F2-650B-4CC6-B2BF-474DFBD8C2CA}"/>
                </a:ext>
              </a:extLst>
            </p:cNvPr>
            <p:cNvSpPr>
              <a:spLocks noChangeArrowheads="1"/>
            </p:cNvSpPr>
            <p:nvPr/>
          </p:nvSpPr>
          <p:spPr bwMode="auto">
            <a:xfrm>
              <a:off x="3921" y="1072"/>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8" name="Rectangle 93">
              <a:extLst>
                <a:ext uri="{FF2B5EF4-FFF2-40B4-BE49-F238E27FC236}">
                  <a16:creationId xmlns:a16="http://schemas.microsoft.com/office/drawing/2014/main" id="{9AAAD2FE-7B43-4D03-9E31-DFD1D6A1050D}"/>
                </a:ext>
              </a:extLst>
            </p:cNvPr>
            <p:cNvSpPr>
              <a:spLocks noChangeArrowheads="1"/>
            </p:cNvSpPr>
            <p:nvPr/>
          </p:nvSpPr>
          <p:spPr bwMode="auto">
            <a:xfrm>
              <a:off x="3984" y="1073"/>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これらの送液制御と温度制御は，スマートフォンにより無線LANを通じて</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29" name="Rectangle 94">
              <a:extLst>
                <a:ext uri="{FF2B5EF4-FFF2-40B4-BE49-F238E27FC236}">
                  <a16:creationId xmlns:a16="http://schemas.microsoft.com/office/drawing/2014/main" id="{493C2FC4-9242-4108-88BA-90483157ED52}"/>
                </a:ext>
              </a:extLst>
            </p:cNvPr>
            <p:cNvSpPr>
              <a:spLocks noChangeArrowheads="1"/>
            </p:cNvSpPr>
            <p:nvPr/>
          </p:nvSpPr>
          <p:spPr bwMode="auto">
            <a:xfrm>
              <a:off x="3921" y="1147"/>
              <a:ext cx="37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ワイヤレスで行った．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0" name="Rectangle 95">
              <a:extLst>
                <a:ext uri="{FF2B5EF4-FFF2-40B4-BE49-F238E27FC236}">
                  <a16:creationId xmlns:a16="http://schemas.microsoft.com/office/drawing/2014/main" id="{D95526F8-4982-4DDD-818E-604043C94E44}"/>
                </a:ext>
              </a:extLst>
            </p:cNvPr>
            <p:cNvSpPr>
              <a:spLocks noChangeArrowheads="1"/>
            </p:cNvSpPr>
            <p:nvPr/>
          </p:nvSpPr>
          <p:spPr bwMode="auto">
            <a:xfrm>
              <a:off x="3921" y="1219"/>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1" name="Rectangle 96">
              <a:extLst>
                <a:ext uri="{FF2B5EF4-FFF2-40B4-BE49-F238E27FC236}">
                  <a16:creationId xmlns:a16="http://schemas.microsoft.com/office/drawing/2014/main" id="{05249AE8-362E-48EF-8018-1F24346FD20A}"/>
                </a:ext>
              </a:extLst>
            </p:cNvPr>
            <p:cNvSpPr>
              <a:spLocks noChangeArrowheads="1"/>
            </p:cNvSpPr>
            <p:nvPr/>
          </p:nvSpPr>
          <p:spPr bwMode="auto">
            <a:xfrm>
              <a:off x="3984" y="1220"/>
              <a:ext cx="10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送液量や送液速度，所望位置での停滞時間，セラミックヒータ温度，サン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2" name="Rectangle 97">
              <a:extLst>
                <a:ext uri="{FF2B5EF4-FFF2-40B4-BE49-F238E27FC236}">
                  <a16:creationId xmlns:a16="http://schemas.microsoft.com/office/drawing/2014/main" id="{1A775B4E-4C20-4225-A56E-DC7C81DD250B}"/>
                </a:ext>
              </a:extLst>
            </p:cNvPr>
            <p:cNvSpPr>
              <a:spLocks noChangeArrowheads="1"/>
            </p:cNvSpPr>
            <p:nvPr/>
          </p:nvSpPr>
          <p:spPr bwMode="auto">
            <a:xfrm>
              <a:off x="3921" y="1294"/>
              <a:ext cx="101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プリングタイム等　を詳細に設定可能な独自のソフトを開発した．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3" name="Rectangle 98">
              <a:extLst>
                <a:ext uri="{FF2B5EF4-FFF2-40B4-BE49-F238E27FC236}">
                  <a16:creationId xmlns:a16="http://schemas.microsoft.com/office/drawing/2014/main" id="{F3F1073D-6047-4FFE-BC25-037AA569FD0B}"/>
                </a:ext>
              </a:extLst>
            </p:cNvPr>
            <p:cNvSpPr>
              <a:spLocks noChangeArrowheads="1"/>
            </p:cNvSpPr>
            <p:nvPr/>
          </p:nvSpPr>
          <p:spPr bwMode="auto">
            <a:xfrm>
              <a:off x="3921" y="1366"/>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4" name="Rectangle 99">
              <a:extLst>
                <a:ext uri="{FF2B5EF4-FFF2-40B4-BE49-F238E27FC236}">
                  <a16:creationId xmlns:a16="http://schemas.microsoft.com/office/drawing/2014/main" id="{FC854D5A-C151-4D9A-B777-0719748972B1}"/>
                </a:ext>
              </a:extLst>
            </p:cNvPr>
            <p:cNvSpPr>
              <a:spLocks noChangeArrowheads="1"/>
            </p:cNvSpPr>
            <p:nvPr/>
          </p:nvSpPr>
          <p:spPr bwMode="auto">
            <a:xfrm>
              <a:off x="3984" y="1367"/>
              <a:ext cx="111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3つの温度領域に設置したセラミックヒータ上に，所望の時間で移動し，そ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5" name="Rectangle 100">
              <a:extLst>
                <a:ext uri="{FF2B5EF4-FFF2-40B4-BE49-F238E27FC236}">
                  <a16:creationId xmlns:a16="http://schemas.microsoft.com/office/drawing/2014/main" id="{C04F97C7-1011-488F-AE69-79721B281041}"/>
                </a:ext>
              </a:extLst>
            </p:cNvPr>
            <p:cNvSpPr>
              <a:spLocks noChangeArrowheads="1"/>
            </p:cNvSpPr>
            <p:nvPr/>
          </p:nvSpPr>
          <p:spPr bwMode="auto">
            <a:xfrm>
              <a:off x="3921" y="1441"/>
              <a:ext cx="7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の後，設定した時間停滞することを確認した</a:t>
              </a:r>
              <a:r>
                <a:rPr kumimoji="0" lang="en-US" altLang="en-US" sz="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36" name="Rectangle 101">
              <a:extLst>
                <a:ext uri="{FF2B5EF4-FFF2-40B4-BE49-F238E27FC236}">
                  <a16:creationId xmlns:a16="http://schemas.microsoft.com/office/drawing/2014/main" id="{0C381EB4-B5F6-41F6-8423-5540CFFFD3D9}"/>
                </a:ext>
              </a:extLst>
            </p:cNvPr>
            <p:cNvSpPr>
              <a:spLocks noChangeArrowheads="1"/>
            </p:cNvSpPr>
            <p:nvPr/>
          </p:nvSpPr>
          <p:spPr bwMode="auto">
            <a:xfrm>
              <a:off x="3921" y="1514"/>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7" name="Rectangle 102">
              <a:extLst>
                <a:ext uri="{FF2B5EF4-FFF2-40B4-BE49-F238E27FC236}">
                  <a16:creationId xmlns:a16="http://schemas.microsoft.com/office/drawing/2014/main" id="{A9BA5304-6F13-416B-8787-C803225B2775}"/>
                </a:ext>
              </a:extLst>
            </p:cNvPr>
            <p:cNvSpPr>
              <a:spLocks noChangeArrowheads="1"/>
            </p:cNvSpPr>
            <p:nvPr/>
          </p:nvSpPr>
          <p:spPr bwMode="auto">
            <a:xfrm>
              <a:off x="3984" y="1515"/>
              <a:ext cx="10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一連の送液および停滞動作は，あらかじめ設定したサイクル数実施され，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8" name="Rectangle 103">
              <a:extLst>
                <a:ext uri="{FF2B5EF4-FFF2-40B4-BE49-F238E27FC236}">
                  <a16:creationId xmlns:a16="http://schemas.microsoft.com/office/drawing/2014/main" id="{EBF39C4F-41FC-4520-9F4A-9B07E49A6218}"/>
                </a:ext>
              </a:extLst>
            </p:cNvPr>
            <p:cNvSpPr>
              <a:spLocks noChangeArrowheads="1"/>
            </p:cNvSpPr>
            <p:nvPr/>
          </p:nvSpPr>
          <p:spPr bwMode="auto">
            <a:xfrm>
              <a:off x="3921" y="1588"/>
              <a:ext cx="101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溶液の位置ずれや分離を生ずることなく，高い再現性が得られた．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9" name="Rectangle 104">
              <a:extLst>
                <a:ext uri="{FF2B5EF4-FFF2-40B4-BE49-F238E27FC236}">
                  <a16:creationId xmlns:a16="http://schemas.microsoft.com/office/drawing/2014/main" id="{A9716CF5-7ACB-470B-91DB-F68C919CBB6E}"/>
                </a:ext>
              </a:extLst>
            </p:cNvPr>
            <p:cNvSpPr>
              <a:spLocks noChangeArrowheads="1"/>
            </p:cNvSpPr>
            <p:nvPr/>
          </p:nvSpPr>
          <p:spPr bwMode="auto">
            <a:xfrm>
              <a:off x="3921" y="1661"/>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1" name="Rectangle 105">
              <a:extLst>
                <a:ext uri="{FF2B5EF4-FFF2-40B4-BE49-F238E27FC236}">
                  <a16:creationId xmlns:a16="http://schemas.microsoft.com/office/drawing/2014/main" id="{4D431DE5-F6BC-4416-8B84-5FF7AB652471}"/>
                </a:ext>
              </a:extLst>
            </p:cNvPr>
            <p:cNvSpPr>
              <a:spLocks noChangeArrowheads="1"/>
            </p:cNvSpPr>
            <p:nvPr/>
          </p:nvSpPr>
          <p:spPr bwMode="auto">
            <a:xfrm>
              <a:off x="3984" y="1662"/>
              <a:ext cx="10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セラミックヒータ裏面に設置した白金抵抗体によって，セラミックヒータ</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45" name="Rectangle 106">
              <a:extLst>
                <a:ext uri="{FF2B5EF4-FFF2-40B4-BE49-F238E27FC236}">
                  <a16:creationId xmlns:a16="http://schemas.microsoft.com/office/drawing/2014/main" id="{D55E8D07-56A6-4716-A42F-685267E51839}"/>
                </a:ext>
              </a:extLst>
            </p:cNvPr>
            <p:cNvSpPr>
              <a:spLocks noChangeArrowheads="1"/>
            </p:cNvSpPr>
            <p:nvPr/>
          </p:nvSpPr>
          <p:spPr bwMode="auto">
            <a:xfrm>
              <a:off x="3921" y="1735"/>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の温度をリアルタイムに計測し，フィードバック制御により所望温度を維</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46" name="Rectangle 107">
              <a:extLst>
                <a:ext uri="{FF2B5EF4-FFF2-40B4-BE49-F238E27FC236}">
                  <a16:creationId xmlns:a16="http://schemas.microsoft.com/office/drawing/2014/main" id="{DA224A5D-109B-477F-B75A-AAF1431C6382}"/>
                </a:ext>
              </a:extLst>
            </p:cNvPr>
            <p:cNvSpPr>
              <a:spLocks noChangeArrowheads="1"/>
            </p:cNvSpPr>
            <p:nvPr/>
          </p:nvSpPr>
          <p:spPr bwMode="auto">
            <a:xfrm>
              <a:off x="3921" y="1809"/>
              <a:ext cx="18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持した．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7" name="Rectangle 108">
              <a:extLst>
                <a:ext uri="{FF2B5EF4-FFF2-40B4-BE49-F238E27FC236}">
                  <a16:creationId xmlns:a16="http://schemas.microsoft.com/office/drawing/2014/main" id="{6326C0E9-4DAD-4C82-B0A6-8D324A1B74D2}"/>
                </a:ext>
              </a:extLst>
            </p:cNvPr>
            <p:cNvSpPr>
              <a:spLocks noChangeArrowheads="1"/>
            </p:cNvSpPr>
            <p:nvPr/>
          </p:nvSpPr>
          <p:spPr bwMode="auto">
            <a:xfrm>
              <a:off x="3921" y="1882"/>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8" name="Rectangle 109">
              <a:extLst>
                <a:ext uri="{FF2B5EF4-FFF2-40B4-BE49-F238E27FC236}">
                  <a16:creationId xmlns:a16="http://schemas.microsoft.com/office/drawing/2014/main" id="{F8116CC2-F126-43F5-A016-ED9EAE7E902A}"/>
                </a:ext>
              </a:extLst>
            </p:cNvPr>
            <p:cNvSpPr>
              <a:spLocks noChangeArrowheads="1"/>
            </p:cNvSpPr>
            <p:nvPr/>
          </p:nvSpPr>
          <p:spPr bwMode="auto">
            <a:xfrm>
              <a:off x="3984" y="1883"/>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微細流路チップ内部に埋め込んだ熱電対の温度変化の変遷である．3つの温</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49" name="Rectangle 110">
              <a:extLst>
                <a:ext uri="{FF2B5EF4-FFF2-40B4-BE49-F238E27FC236}">
                  <a16:creationId xmlns:a16="http://schemas.microsoft.com/office/drawing/2014/main" id="{DF3FEF8C-8579-4E44-9E7B-85073019A61D}"/>
                </a:ext>
              </a:extLst>
            </p:cNvPr>
            <p:cNvSpPr>
              <a:spLocks noChangeArrowheads="1"/>
            </p:cNvSpPr>
            <p:nvPr/>
          </p:nvSpPr>
          <p:spPr bwMode="auto">
            <a:xfrm>
              <a:off x="3921" y="1956"/>
              <a:ext cx="87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度領域において，3 min程度で定常状態となった．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0" name="Rectangle 111">
              <a:extLst>
                <a:ext uri="{FF2B5EF4-FFF2-40B4-BE49-F238E27FC236}">
                  <a16:creationId xmlns:a16="http://schemas.microsoft.com/office/drawing/2014/main" id="{D36F24E9-1019-4C6F-9BBB-368D44A06DD5}"/>
                </a:ext>
              </a:extLst>
            </p:cNvPr>
            <p:cNvSpPr>
              <a:spLocks noChangeArrowheads="1"/>
            </p:cNvSpPr>
            <p:nvPr/>
          </p:nvSpPr>
          <p:spPr bwMode="auto">
            <a:xfrm>
              <a:off x="3921" y="2029"/>
              <a:ext cx="8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1" name="Rectangle 112">
              <a:extLst>
                <a:ext uri="{FF2B5EF4-FFF2-40B4-BE49-F238E27FC236}">
                  <a16:creationId xmlns:a16="http://schemas.microsoft.com/office/drawing/2014/main" id="{1055E72A-0A50-4BE9-9C24-53D303EBA08F}"/>
                </a:ext>
              </a:extLst>
            </p:cNvPr>
            <p:cNvSpPr>
              <a:spLocks noChangeArrowheads="1"/>
            </p:cNvSpPr>
            <p:nvPr/>
          </p:nvSpPr>
          <p:spPr bwMode="auto">
            <a:xfrm>
              <a:off x="3984" y="2030"/>
              <a:ext cx="149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定常状態のける温度ばらつき</a:t>
              </a:r>
              <a:r>
                <a:rPr kumimoji="0" lang="en-US" altLang="en-US" sz="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(3σ)は，それぞれ2.3 °C, 1.6 °C, 1.6 °</a:t>
              </a:r>
              <a:r>
                <a:rPr kumimoji="0" lang="en-US" altLang="en-US" sz="800" b="0" i="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Cであっ</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52" name="Rectangle 113">
              <a:extLst>
                <a:ext uri="{FF2B5EF4-FFF2-40B4-BE49-F238E27FC236}">
                  <a16:creationId xmlns:a16="http://schemas.microsoft.com/office/drawing/2014/main" id="{9B8EC63D-C3A0-47EB-9E94-5F3364372F24}"/>
                </a:ext>
              </a:extLst>
            </p:cNvPr>
            <p:cNvSpPr>
              <a:spLocks noChangeArrowheads="1"/>
            </p:cNvSpPr>
            <p:nvPr/>
          </p:nvSpPr>
          <p:spPr bwMode="auto">
            <a:xfrm>
              <a:off x="3921" y="2104"/>
              <a:ext cx="12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3" name="Rectangle 114">
              <a:extLst>
                <a:ext uri="{FF2B5EF4-FFF2-40B4-BE49-F238E27FC236}">
                  <a16:creationId xmlns:a16="http://schemas.microsoft.com/office/drawing/2014/main" id="{1B534443-2162-4B06-A7EE-7C2D4A15994E}"/>
                </a:ext>
              </a:extLst>
            </p:cNvPr>
            <p:cNvSpPr>
              <a:spLocks noChangeArrowheads="1"/>
            </p:cNvSpPr>
            <p:nvPr/>
          </p:nvSpPr>
          <p:spPr bwMode="auto">
            <a:xfrm>
              <a:off x="3938" y="2295"/>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熱電対を使用した計測において，度々，スパイクノイズが観察された．これ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4" name="Rectangle 115">
              <a:extLst>
                <a:ext uri="{FF2B5EF4-FFF2-40B4-BE49-F238E27FC236}">
                  <a16:creationId xmlns:a16="http://schemas.microsoft.com/office/drawing/2014/main" id="{CA92609B-3711-41D8-A419-336115542740}"/>
                </a:ext>
              </a:extLst>
            </p:cNvPr>
            <p:cNvSpPr>
              <a:spLocks noChangeArrowheads="1"/>
            </p:cNvSpPr>
            <p:nvPr/>
          </p:nvSpPr>
          <p:spPr bwMode="auto">
            <a:xfrm>
              <a:off x="3938" y="2368"/>
              <a:ext cx="114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は，微細流路チップの材質が，熱伝導率の低いPDMSで製作されているため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5" name="Rectangle 116">
              <a:extLst>
                <a:ext uri="{FF2B5EF4-FFF2-40B4-BE49-F238E27FC236}">
                  <a16:creationId xmlns:a16="http://schemas.microsoft.com/office/drawing/2014/main" id="{801B059A-F5BD-4495-8416-53DF6AA351FE}"/>
                </a:ext>
              </a:extLst>
            </p:cNvPr>
            <p:cNvSpPr>
              <a:spLocks noChangeArrowheads="1"/>
            </p:cNvSpPr>
            <p:nvPr/>
          </p:nvSpPr>
          <p:spPr bwMode="auto">
            <a:xfrm>
              <a:off x="3938" y="2442"/>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，セラミックヒータで加熱された際，微細流路チップ上面と下面における温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6" name="Rectangle 117">
              <a:extLst>
                <a:ext uri="{FF2B5EF4-FFF2-40B4-BE49-F238E27FC236}">
                  <a16:creationId xmlns:a16="http://schemas.microsoft.com/office/drawing/2014/main" id="{7713C96A-847E-41D5-A1AA-AD424C1930C8}"/>
                </a:ext>
              </a:extLst>
            </p:cNvPr>
            <p:cNvSpPr>
              <a:spLocks noChangeArrowheads="1"/>
            </p:cNvSpPr>
            <p:nvPr/>
          </p:nvSpPr>
          <p:spPr bwMode="auto">
            <a:xfrm>
              <a:off x="3938" y="2515"/>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度差に起因した反りを生じ，セラミックヒータとの密着性が不安定となった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7" name="Rectangle 118">
              <a:extLst>
                <a:ext uri="{FF2B5EF4-FFF2-40B4-BE49-F238E27FC236}">
                  <a16:creationId xmlns:a16="http://schemas.microsoft.com/office/drawing/2014/main" id="{49C26222-0723-4593-BDB2-7641EC83F46C}"/>
                </a:ext>
              </a:extLst>
            </p:cNvPr>
            <p:cNvSpPr>
              <a:spLocks noChangeArrowheads="1"/>
            </p:cNvSpPr>
            <p:nvPr/>
          </p:nvSpPr>
          <p:spPr bwMode="auto">
            <a:xfrm>
              <a:off x="3938" y="2589"/>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ためと考えられる．今回試作したデバイスは，微細流路チップが，フィクス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8" name="Rectangle 119">
              <a:extLst>
                <a:ext uri="{FF2B5EF4-FFF2-40B4-BE49-F238E27FC236}">
                  <a16:creationId xmlns:a16="http://schemas.microsoft.com/office/drawing/2014/main" id="{DBE46B69-C3EF-4171-B5BA-32BA2B5EE667}"/>
                </a:ext>
              </a:extLst>
            </p:cNvPr>
            <p:cNvSpPr>
              <a:spLocks noChangeArrowheads="1"/>
            </p:cNvSpPr>
            <p:nvPr/>
          </p:nvSpPr>
          <p:spPr bwMode="auto">
            <a:xfrm>
              <a:off x="3938" y="2663"/>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チャに単純支持した状態であるため，今後，機械的に固定し密着性を高める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9" name="Rectangle 120">
              <a:extLst>
                <a:ext uri="{FF2B5EF4-FFF2-40B4-BE49-F238E27FC236}">
                  <a16:creationId xmlns:a16="http://schemas.microsoft.com/office/drawing/2014/main" id="{D0EFB160-21B5-4C36-9C97-4D9CFACD1A99}"/>
                </a:ext>
              </a:extLst>
            </p:cNvPr>
            <p:cNvSpPr>
              <a:spLocks noChangeArrowheads="1"/>
            </p:cNvSpPr>
            <p:nvPr/>
          </p:nvSpPr>
          <p:spPr bwMode="auto">
            <a:xfrm>
              <a:off x="3938" y="2736"/>
              <a:ext cx="1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ことで，スパイクノイズを改善し，温度ばらつきを改善できるものと考えら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0" name="Rectangle 121">
              <a:extLst>
                <a:ext uri="{FF2B5EF4-FFF2-40B4-BE49-F238E27FC236}">
                  <a16:creationId xmlns:a16="http://schemas.microsoft.com/office/drawing/2014/main" id="{66E04E58-421B-4A6E-B670-A2AE85336DBC}"/>
                </a:ext>
              </a:extLst>
            </p:cNvPr>
            <p:cNvSpPr>
              <a:spLocks noChangeArrowheads="1"/>
            </p:cNvSpPr>
            <p:nvPr/>
          </p:nvSpPr>
          <p:spPr bwMode="auto">
            <a:xfrm>
              <a:off x="3938" y="2810"/>
              <a:ext cx="12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れる．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1" name="Rectangle 122">
              <a:extLst>
                <a:ext uri="{FF2B5EF4-FFF2-40B4-BE49-F238E27FC236}">
                  <a16:creationId xmlns:a16="http://schemas.microsoft.com/office/drawing/2014/main" id="{45988096-A9D0-4D7C-85A2-05B852878686}"/>
                </a:ext>
              </a:extLst>
            </p:cNvPr>
            <p:cNvSpPr>
              <a:spLocks noChangeArrowheads="1"/>
            </p:cNvSpPr>
            <p:nvPr/>
          </p:nvSpPr>
          <p:spPr bwMode="auto">
            <a:xfrm>
              <a:off x="2659" y="3264"/>
              <a:ext cx="20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PDMSによるナノインプリントリソグラフィ技術を用いた微細流路デバイスを製作し，PCR法を用いたDNA増幅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2" name="Rectangle 123">
              <a:extLst>
                <a:ext uri="{FF2B5EF4-FFF2-40B4-BE49-F238E27FC236}">
                  <a16:creationId xmlns:a16="http://schemas.microsoft.com/office/drawing/2014/main" id="{CC809E38-DC60-4C7F-968A-2B97D757A22F}"/>
                </a:ext>
              </a:extLst>
            </p:cNvPr>
            <p:cNvSpPr>
              <a:spLocks noChangeArrowheads="1"/>
            </p:cNvSpPr>
            <p:nvPr/>
          </p:nvSpPr>
          <p:spPr bwMode="auto">
            <a:xfrm>
              <a:off x="2659" y="3344"/>
              <a:ext cx="18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用デバイスのための基礎的検討を行った．スマートフォンによる無線を介した送液?温度制御を可能にし，再現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3" name="Rectangle 124">
              <a:extLst>
                <a:ext uri="{FF2B5EF4-FFF2-40B4-BE49-F238E27FC236}">
                  <a16:creationId xmlns:a16="http://schemas.microsoft.com/office/drawing/2014/main" id="{287CDB17-CA50-4100-8571-83CD149678E8}"/>
                </a:ext>
              </a:extLst>
            </p:cNvPr>
            <p:cNvSpPr>
              <a:spLocks noChangeArrowheads="1"/>
            </p:cNvSpPr>
            <p:nvPr/>
          </p:nvSpPr>
          <p:spPr bwMode="auto">
            <a:xfrm>
              <a:off x="2659" y="3424"/>
              <a:ext cx="18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性の高い制御が実現できた．温度制御においては，フィクスチャの改善によって，より高精度な温度制御が可能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4" name="Rectangle 125">
              <a:extLst>
                <a:ext uri="{FF2B5EF4-FFF2-40B4-BE49-F238E27FC236}">
                  <a16:creationId xmlns:a16="http://schemas.microsoft.com/office/drawing/2014/main" id="{8A7A8585-0459-48DD-A22E-BB373BCC7AE5}"/>
                </a:ext>
              </a:extLst>
            </p:cNvPr>
            <p:cNvSpPr>
              <a:spLocks noChangeArrowheads="1"/>
            </p:cNvSpPr>
            <p:nvPr/>
          </p:nvSpPr>
          <p:spPr bwMode="auto">
            <a:xfrm>
              <a:off x="2659" y="3504"/>
              <a:ext cx="18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になるものと考えられる．本デバイスと分光光度計を一体化することで，患者の傍らでの迅速な診断が可能な高</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5" name="Rectangle 126">
              <a:extLst>
                <a:ext uri="{FF2B5EF4-FFF2-40B4-BE49-F238E27FC236}">
                  <a16:creationId xmlns:a16="http://schemas.microsoft.com/office/drawing/2014/main" id="{48FDDF80-FB07-473B-B734-C172134E31A1}"/>
                </a:ext>
              </a:extLst>
            </p:cNvPr>
            <p:cNvSpPr>
              <a:spLocks noChangeArrowheads="1"/>
            </p:cNvSpPr>
            <p:nvPr/>
          </p:nvSpPr>
          <p:spPr bwMode="auto">
            <a:xfrm>
              <a:off x="2659" y="3584"/>
              <a:ext cx="60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機能デバイスの実現が期待される．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6" name="Freeform 127">
              <a:extLst>
                <a:ext uri="{FF2B5EF4-FFF2-40B4-BE49-F238E27FC236}">
                  <a16:creationId xmlns:a16="http://schemas.microsoft.com/office/drawing/2014/main" id="{EB2D037C-F59C-4D19-BBCA-1A3E26286EB0}"/>
                </a:ext>
              </a:extLst>
            </p:cNvPr>
            <p:cNvSpPr>
              <a:spLocks/>
            </p:cNvSpPr>
            <p:nvPr/>
          </p:nvSpPr>
          <p:spPr bwMode="auto">
            <a:xfrm>
              <a:off x="2600" y="3176"/>
              <a:ext cx="3514" cy="575"/>
            </a:xfrm>
            <a:custGeom>
              <a:avLst/>
              <a:gdLst>
                <a:gd name="T0" fmla="*/ 8936 w 9049"/>
                <a:gd name="T1" fmla="*/ 1481 h 1481"/>
                <a:gd name="T2" fmla="*/ 113 w 9049"/>
                <a:gd name="T3" fmla="*/ 1481 h 1481"/>
                <a:gd name="T4" fmla="*/ 0 w 9049"/>
                <a:gd name="T5" fmla="*/ 1367 h 1481"/>
                <a:gd name="T6" fmla="*/ 0 w 9049"/>
                <a:gd name="T7" fmla="*/ 114 h 1481"/>
                <a:gd name="T8" fmla="*/ 113 w 9049"/>
                <a:gd name="T9" fmla="*/ 0 h 1481"/>
                <a:gd name="T10" fmla="*/ 8936 w 9049"/>
                <a:gd name="T11" fmla="*/ 0 h 1481"/>
                <a:gd name="T12" fmla="*/ 9049 w 9049"/>
                <a:gd name="T13" fmla="*/ 114 h 1481"/>
                <a:gd name="T14" fmla="*/ 9049 w 9049"/>
                <a:gd name="T15" fmla="*/ 1367 h 1481"/>
                <a:gd name="T16" fmla="*/ 8936 w 9049"/>
                <a:gd name="T17" fmla="*/ 1481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9" h="1481">
                  <a:moveTo>
                    <a:pt x="8936" y="1481"/>
                  </a:moveTo>
                  <a:cubicBezTo>
                    <a:pt x="113" y="1481"/>
                    <a:pt x="113" y="1481"/>
                    <a:pt x="113" y="1481"/>
                  </a:cubicBezTo>
                  <a:cubicBezTo>
                    <a:pt x="51" y="1481"/>
                    <a:pt x="0" y="1430"/>
                    <a:pt x="0" y="1367"/>
                  </a:cubicBezTo>
                  <a:cubicBezTo>
                    <a:pt x="0" y="114"/>
                    <a:pt x="0" y="114"/>
                    <a:pt x="0" y="114"/>
                  </a:cubicBezTo>
                  <a:cubicBezTo>
                    <a:pt x="0" y="51"/>
                    <a:pt x="51" y="0"/>
                    <a:pt x="113" y="0"/>
                  </a:cubicBezTo>
                  <a:cubicBezTo>
                    <a:pt x="8936" y="0"/>
                    <a:pt x="8936" y="0"/>
                    <a:pt x="8936" y="0"/>
                  </a:cubicBezTo>
                  <a:cubicBezTo>
                    <a:pt x="8998" y="0"/>
                    <a:pt x="9049" y="51"/>
                    <a:pt x="9049" y="114"/>
                  </a:cubicBezTo>
                  <a:cubicBezTo>
                    <a:pt x="9049" y="1367"/>
                    <a:pt x="9049" y="1367"/>
                    <a:pt x="9049" y="1367"/>
                  </a:cubicBezTo>
                  <a:cubicBezTo>
                    <a:pt x="9049" y="1430"/>
                    <a:pt x="8998" y="1481"/>
                    <a:pt x="8936" y="1481"/>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7" name="Rectangle 128">
              <a:extLst>
                <a:ext uri="{FF2B5EF4-FFF2-40B4-BE49-F238E27FC236}">
                  <a16:creationId xmlns:a16="http://schemas.microsoft.com/office/drawing/2014/main" id="{1803AED6-963B-4927-9162-91D3BE9142F7}"/>
                </a:ext>
              </a:extLst>
            </p:cNvPr>
            <p:cNvSpPr>
              <a:spLocks noChangeArrowheads="1"/>
            </p:cNvSpPr>
            <p:nvPr/>
          </p:nvSpPr>
          <p:spPr bwMode="auto">
            <a:xfrm>
              <a:off x="2552" y="3107"/>
              <a:ext cx="346"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8" name="Rectangle 129">
              <a:extLst>
                <a:ext uri="{FF2B5EF4-FFF2-40B4-BE49-F238E27FC236}">
                  <a16:creationId xmlns:a16="http://schemas.microsoft.com/office/drawing/2014/main" id="{08BB6D7A-D7FB-4A24-826D-359254618AB7}"/>
                </a:ext>
              </a:extLst>
            </p:cNvPr>
            <p:cNvSpPr>
              <a:spLocks noChangeArrowheads="1"/>
            </p:cNvSpPr>
            <p:nvPr/>
          </p:nvSpPr>
          <p:spPr bwMode="auto">
            <a:xfrm>
              <a:off x="2564" y="3118"/>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9" name="Rectangle 130">
              <a:extLst>
                <a:ext uri="{FF2B5EF4-FFF2-40B4-BE49-F238E27FC236}">
                  <a16:creationId xmlns:a16="http://schemas.microsoft.com/office/drawing/2014/main" id="{424B24BA-B063-478B-9CE1-78D34DDF0066}"/>
                </a:ext>
              </a:extLst>
            </p:cNvPr>
            <p:cNvSpPr>
              <a:spLocks noChangeArrowheads="1"/>
            </p:cNvSpPr>
            <p:nvPr/>
          </p:nvSpPr>
          <p:spPr bwMode="auto">
            <a:xfrm>
              <a:off x="2619" y="3116"/>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0" name="Rectangle 131">
              <a:extLst>
                <a:ext uri="{FF2B5EF4-FFF2-40B4-BE49-F238E27FC236}">
                  <a16:creationId xmlns:a16="http://schemas.microsoft.com/office/drawing/2014/main" id="{4CAD281B-DDE3-485F-A838-B4495ECAA57C}"/>
                </a:ext>
              </a:extLst>
            </p:cNvPr>
            <p:cNvSpPr>
              <a:spLocks noChangeArrowheads="1"/>
            </p:cNvSpPr>
            <p:nvPr/>
          </p:nvSpPr>
          <p:spPr bwMode="auto">
            <a:xfrm>
              <a:off x="2669" y="3116"/>
              <a:ext cx="13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結言</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4894415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300</Words>
  <Application>Microsoft Office PowerPoint</Application>
  <PresentationFormat>A4 Paper (210x297 mm)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微软雅黑</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--（Gougou） Ji.Yi</dc:creator>
  <cp:lastModifiedBy>--（Gougou） Ji.Yi</cp:lastModifiedBy>
  <cp:revision>10</cp:revision>
  <dcterms:created xsi:type="dcterms:W3CDTF">2019-09-19T00:08:37Z</dcterms:created>
  <dcterms:modified xsi:type="dcterms:W3CDTF">2019-09-25T03:51:29Z</dcterms:modified>
</cp:coreProperties>
</file>