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0" r:id="rId4"/>
    <p:sldId id="264" r:id="rId5"/>
    <p:sldId id="259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7"/>
    <p:restoredTop sz="81967"/>
  </p:normalViewPr>
  <p:slideViewPr>
    <p:cSldViewPr snapToGrid="0" snapToObjects="1">
      <p:cViewPr varScale="1">
        <p:scale>
          <a:sx n="85" d="100"/>
          <a:sy n="85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52EE5-178D-C541-B9D5-D3910D581645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93EA4-039A-6844-93F9-3252247A06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973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(</a:t>
            </a:r>
            <a:r>
              <a:rPr kumimoji="1" lang="ko-KR" altLang="en-US" sz="1200" dirty="0">
                <a:latin typeface="+mn-ea"/>
              </a:rPr>
              <a:t>참고</a:t>
            </a:r>
            <a:r>
              <a:rPr kumimoji="1"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</a:rPr>
              <a:t>이때 중요한 부분은 결과를 추가할 때 </a:t>
            </a:r>
            <a:r>
              <a:rPr kumimoji="1" lang="en-US" altLang="ko-KR" sz="1200" dirty="0" err="1">
                <a:latin typeface="+mn-ea"/>
              </a:rPr>
              <a:t>prev_elements</a:t>
            </a:r>
            <a:r>
              <a:rPr kumimoji="1" lang="en-US" altLang="ko-KR" sz="1200" dirty="0">
                <a:latin typeface="+mn-ea"/>
              </a:rPr>
              <a:t>[:]</a:t>
            </a:r>
            <a:r>
              <a:rPr kumimoji="1" lang="ko-KR" altLang="en-US" sz="1200" dirty="0">
                <a:latin typeface="+mn-ea"/>
              </a:rPr>
              <a:t>로 처리해야한다는 점이다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 err="1">
                <a:latin typeface="+mn-ea"/>
              </a:rPr>
              <a:t>파이썬은</a:t>
            </a:r>
            <a:r>
              <a:rPr kumimoji="1" lang="ko-KR" altLang="en-US" sz="1200" dirty="0">
                <a:latin typeface="+mn-ea"/>
              </a:rPr>
              <a:t> 모든 객체를 참조하는 형태로 처리되므로 만약 </a:t>
            </a:r>
            <a:r>
              <a:rPr kumimoji="1" lang="en-US" altLang="ko-KR" sz="1200" dirty="0" err="1">
                <a:latin typeface="+mn-ea"/>
              </a:rPr>
              <a:t>results.append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en-US" altLang="ko-KR" sz="1200" dirty="0" err="1">
                <a:latin typeface="+mn-ea"/>
              </a:rPr>
              <a:t>prev_elements</a:t>
            </a:r>
            <a:r>
              <a:rPr kumimoji="1" lang="en-US" altLang="ko-KR" sz="1200" dirty="0">
                <a:latin typeface="+mn-ea"/>
              </a:rPr>
              <a:t>)</a:t>
            </a:r>
            <a:r>
              <a:rPr kumimoji="1" lang="ko-KR" altLang="en-US" sz="1200" dirty="0" err="1">
                <a:latin typeface="+mn-ea"/>
              </a:rPr>
              <a:t>를</a:t>
            </a:r>
            <a:r>
              <a:rPr kumimoji="1" lang="ko-KR" altLang="en-US" sz="1200" dirty="0">
                <a:latin typeface="+mn-ea"/>
              </a:rPr>
              <a:t> 하게 되면 </a:t>
            </a:r>
            <a:r>
              <a:rPr kumimoji="1" lang="en-US" altLang="ko-KR" sz="1200" dirty="0" err="1">
                <a:latin typeface="+mn-ea"/>
              </a:rPr>
              <a:t>prev_elements</a:t>
            </a:r>
            <a:r>
              <a:rPr kumimoji="1" lang="ko-KR" altLang="en-US" sz="1200" dirty="0">
                <a:latin typeface="+mn-ea"/>
              </a:rPr>
              <a:t>에 대한 참조가 추가된다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</a:rPr>
              <a:t>이 경우 참조된 값이 변경될 경우 같이 바뀌게 된다</a:t>
            </a:r>
            <a:r>
              <a:rPr kumimoji="1" lang="en-US" altLang="ko-KR" sz="1200" dirty="0">
                <a:latin typeface="+mn-ea"/>
              </a:rPr>
              <a:t>.</a:t>
            </a:r>
            <a:r>
              <a:rPr kumimoji="1" lang="ko-KR" altLang="en-US" sz="1200" dirty="0">
                <a:latin typeface="+mn-ea"/>
              </a:rPr>
              <a:t> 따라서 값을 복사하는 형태로 참조관계를 갖지 않도록 처리해야한다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[:]</a:t>
            </a:r>
            <a:r>
              <a:rPr kumimoji="1" lang="ko-KR" altLang="en-US" sz="1200" dirty="0">
                <a:latin typeface="+mn-ea"/>
              </a:rPr>
              <a:t>로 처리하는 방법 이외에도 </a:t>
            </a:r>
            <a:r>
              <a:rPr kumimoji="1" lang="en-US" altLang="ko-KR" sz="1200" dirty="0">
                <a:latin typeface="+mn-ea"/>
              </a:rPr>
              <a:t>copy()</a:t>
            </a:r>
            <a:r>
              <a:rPr kumimoji="1" lang="ko-KR" altLang="en-US" sz="1200" dirty="0" err="1">
                <a:latin typeface="+mn-ea"/>
              </a:rPr>
              <a:t>를</a:t>
            </a:r>
            <a:r>
              <a:rPr kumimoji="1" lang="ko-KR" altLang="en-US" sz="1200" dirty="0">
                <a:latin typeface="+mn-ea"/>
              </a:rPr>
              <a:t> 하거나</a:t>
            </a:r>
            <a:r>
              <a:rPr kumimoji="1" lang="en-US" altLang="ko-KR" sz="1200" dirty="0">
                <a:latin typeface="+mn-ea"/>
              </a:rPr>
              <a:t>,</a:t>
            </a:r>
            <a:r>
              <a:rPr kumimoji="1" lang="ko-KR" altLang="en-US" sz="1200" dirty="0">
                <a:latin typeface="+mn-ea"/>
              </a:rPr>
              <a:t> 복잡한 리스트는 </a:t>
            </a:r>
            <a:r>
              <a:rPr kumimoji="1" lang="en-US" altLang="ko-KR" sz="1200" dirty="0" err="1">
                <a:latin typeface="+mn-ea"/>
              </a:rPr>
              <a:t>deepcopy</a:t>
            </a:r>
            <a:r>
              <a:rPr kumimoji="1" lang="en-US" altLang="ko-KR" sz="1200" dirty="0">
                <a:latin typeface="+mn-ea"/>
              </a:rPr>
              <a:t>()</a:t>
            </a:r>
            <a:r>
              <a:rPr kumimoji="1" lang="ko-KR" altLang="en-US" sz="1200" dirty="0">
                <a:latin typeface="+mn-ea"/>
              </a:rPr>
              <a:t>로 처리하면 된다</a:t>
            </a:r>
            <a:r>
              <a:rPr kumimoji="1" lang="en-US" altLang="ko-KR" sz="1200" dirty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3EA4-039A-6844-93F9-3252247A065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439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(</a:t>
            </a:r>
            <a:r>
              <a:rPr kumimoji="1" lang="ko-KR" altLang="en-US" sz="1200" dirty="0">
                <a:latin typeface="+mn-ea"/>
              </a:rPr>
              <a:t>참고</a:t>
            </a:r>
            <a:r>
              <a:rPr kumimoji="1"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</a:rPr>
              <a:t>이때 중요한 부분은 결과를 추가할 때 </a:t>
            </a:r>
            <a:r>
              <a:rPr kumimoji="1" lang="en-US" altLang="ko-KR" sz="1200" dirty="0" err="1">
                <a:latin typeface="+mn-ea"/>
              </a:rPr>
              <a:t>prev_elements</a:t>
            </a:r>
            <a:r>
              <a:rPr kumimoji="1" lang="en-US" altLang="ko-KR" sz="1200" dirty="0">
                <a:latin typeface="+mn-ea"/>
              </a:rPr>
              <a:t>[:]</a:t>
            </a:r>
            <a:r>
              <a:rPr kumimoji="1" lang="ko-KR" altLang="en-US" sz="1200" dirty="0">
                <a:latin typeface="+mn-ea"/>
              </a:rPr>
              <a:t>로 처리해야한다는 점이다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 err="1">
                <a:latin typeface="+mn-ea"/>
              </a:rPr>
              <a:t>파이썬은</a:t>
            </a:r>
            <a:r>
              <a:rPr kumimoji="1" lang="ko-KR" altLang="en-US" sz="1200" dirty="0">
                <a:latin typeface="+mn-ea"/>
              </a:rPr>
              <a:t> 모든 객체를 참조하는 형태로 처리되므로 만약 </a:t>
            </a:r>
            <a:r>
              <a:rPr kumimoji="1" lang="en-US" altLang="ko-KR" sz="1200" dirty="0" err="1">
                <a:latin typeface="+mn-ea"/>
              </a:rPr>
              <a:t>results.append</a:t>
            </a:r>
            <a:r>
              <a:rPr kumimoji="1" lang="en-US" altLang="ko-KR" sz="1200" dirty="0">
                <a:latin typeface="+mn-ea"/>
              </a:rPr>
              <a:t>(</a:t>
            </a:r>
            <a:r>
              <a:rPr kumimoji="1" lang="en-US" altLang="ko-KR" sz="1200" dirty="0" err="1">
                <a:latin typeface="+mn-ea"/>
              </a:rPr>
              <a:t>prev_elements</a:t>
            </a:r>
            <a:r>
              <a:rPr kumimoji="1" lang="en-US" altLang="ko-KR" sz="1200" dirty="0">
                <a:latin typeface="+mn-ea"/>
              </a:rPr>
              <a:t>)</a:t>
            </a:r>
            <a:r>
              <a:rPr kumimoji="1" lang="ko-KR" altLang="en-US" sz="1200" dirty="0" err="1">
                <a:latin typeface="+mn-ea"/>
              </a:rPr>
              <a:t>를</a:t>
            </a:r>
            <a:r>
              <a:rPr kumimoji="1" lang="ko-KR" altLang="en-US" sz="1200" dirty="0">
                <a:latin typeface="+mn-ea"/>
              </a:rPr>
              <a:t> 하게 되면 </a:t>
            </a:r>
            <a:r>
              <a:rPr kumimoji="1" lang="en-US" altLang="ko-KR" sz="1200" dirty="0" err="1">
                <a:latin typeface="+mn-ea"/>
              </a:rPr>
              <a:t>prev_elements</a:t>
            </a:r>
            <a:r>
              <a:rPr kumimoji="1" lang="ko-KR" altLang="en-US" sz="1200" dirty="0">
                <a:latin typeface="+mn-ea"/>
              </a:rPr>
              <a:t>에 대한 참조가 추가된다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</a:rPr>
              <a:t>이 경우 참조된 값이 변경될 경우 같이 바뀌게 된다</a:t>
            </a:r>
            <a:r>
              <a:rPr kumimoji="1" lang="en-US" altLang="ko-KR" sz="1200" dirty="0">
                <a:latin typeface="+mn-ea"/>
              </a:rPr>
              <a:t>.</a:t>
            </a:r>
            <a:r>
              <a:rPr kumimoji="1" lang="ko-KR" altLang="en-US" sz="1200" dirty="0">
                <a:latin typeface="+mn-ea"/>
              </a:rPr>
              <a:t> 따라서 값을 복사하는 형태로 참조관계를 갖지 않도록 처리해야한다</a:t>
            </a:r>
            <a:r>
              <a:rPr kumimoji="1"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[:]</a:t>
            </a:r>
            <a:r>
              <a:rPr kumimoji="1" lang="ko-KR" altLang="en-US" sz="1200" dirty="0">
                <a:latin typeface="+mn-ea"/>
              </a:rPr>
              <a:t>로 처리하는 방법 이외에도 </a:t>
            </a:r>
            <a:r>
              <a:rPr kumimoji="1" lang="en-US" altLang="ko-KR" sz="1200" dirty="0">
                <a:latin typeface="+mn-ea"/>
              </a:rPr>
              <a:t>copy()</a:t>
            </a:r>
            <a:r>
              <a:rPr kumimoji="1" lang="ko-KR" altLang="en-US" sz="1200" dirty="0" err="1">
                <a:latin typeface="+mn-ea"/>
              </a:rPr>
              <a:t>를</a:t>
            </a:r>
            <a:r>
              <a:rPr kumimoji="1" lang="ko-KR" altLang="en-US" sz="1200" dirty="0">
                <a:latin typeface="+mn-ea"/>
              </a:rPr>
              <a:t> 하거나</a:t>
            </a:r>
            <a:r>
              <a:rPr kumimoji="1" lang="en-US" altLang="ko-KR" sz="1200" dirty="0">
                <a:latin typeface="+mn-ea"/>
              </a:rPr>
              <a:t>,</a:t>
            </a:r>
            <a:r>
              <a:rPr kumimoji="1" lang="ko-KR" altLang="en-US" sz="1200" dirty="0">
                <a:latin typeface="+mn-ea"/>
              </a:rPr>
              <a:t> 복잡한 리스트는 </a:t>
            </a:r>
            <a:r>
              <a:rPr kumimoji="1" lang="en-US" altLang="ko-KR" sz="1200" dirty="0" err="1">
                <a:latin typeface="+mn-ea"/>
              </a:rPr>
              <a:t>deepcopy</a:t>
            </a:r>
            <a:r>
              <a:rPr kumimoji="1" lang="en-US" altLang="ko-KR" sz="1200" dirty="0">
                <a:latin typeface="+mn-ea"/>
              </a:rPr>
              <a:t>()</a:t>
            </a:r>
            <a:r>
              <a:rPr kumimoji="1" lang="ko-KR" altLang="en-US" sz="1200" dirty="0">
                <a:latin typeface="+mn-ea"/>
              </a:rPr>
              <a:t>로 처리하면 된다</a:t>
            </a:r>
            <a:r>
              <a:rPr kumimoji="1" lang="en-US" altLang="ko-KR" sz="1200" dirty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3EA4-039A-6844-93F9-3252247A065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92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57520-117C-B44A-85CE-9A5E0C451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A2612-E4EB-8843-B182-1D5CC6CC2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10126-9B36-2A4F-BF8F-ACAD87FC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3A8EF-AFA9-4343-95B3-15025403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30AEC-17F5-584D-9F64-FA0F6D7A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14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529AA-FA25-394D-BD70-544E1139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C998C-6DAF-9641-AAED-A0F45DC4B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ECDB-D0AF-3F4B-A200-B7C2EE19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B734A-A31D-9241-A6E3-DF2718F1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910A-C214-3944-9220-90EEE58B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283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CE6E9-9F68-0848-9ABB-5E958C09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79E22-29D4-404B-A09A-CE340DFEB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0C1E-D2AB-3742-9799-06346F23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B8A8B-6A20-E040-8D91-759ECAF4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4D220-13DF-6E4C-B579-844DCB20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5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7A15E-E551-7646-8D90-83F1730B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3B7C7-DEEB-2A46-9F32-AB3D7B8D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0905D-909A-264F-B279-18DA08CF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64249-C192-9F40-92C1-20FC43C2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1EB57-130D-074F-A7F0-6547E2C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67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1B4C-0E7A-5D4D-8152-4DF90492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602B0-9AA7-D644-A448-7FEE1ECB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C8D42-BB2A-EF46-8D72-C8305609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0EDCE-A90A-4A4D-B0A1-77FDEFC4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FA8A6-2656-E94C-B945-5EEF6C37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00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882F2-40BB-414A-90A4-6083A35F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E9760-3E84-FB43-9DBE-AA1F13DA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8B948-0C5F-0F4F-BFE2-653DB8D1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A4E6B-A28E-374C-BFF7-BD0A2051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04899-A41A-1246-B01A-ED23992A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122B7-710B-B444-ADF9-6B69EF97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267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E3EEF-CDB5-0C48-BF69-990B0C55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CC92D-9853-5E41-B007-8112D4B2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A21C8-13C7-D04C-8A2E-C075DC033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4ADC2B-8DE9-6943-9D96-20F20854B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FA9EF-DB46-F64D-B45C-95BDE47D6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3BC095-4B92-2F4C-AA9C-3364C692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95112-20E9-E449-B3B7-4B5F9749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F24D2-37BE-7F47-B683-761B4636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3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563A3-AEDE-914F-9F21-4B634B46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A2B31-E772-AB43-8696-06608052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3C65E-7211-E249-9DA3-1254BC3A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69FF5-02DA-FF4C-B719-C184716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458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144FD-D8F6-0E42-A647-6D1A3CFD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16285C-480D-9845-80F5-68A3773E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0BBBB5-C8CB-9C46-A40F-FA700A9A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7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37DAA-153A-494D-A974-AC31D1D2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27187-FFA1-E84D-87A7-7BDCC514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3FDA2-5F33-2C43-A556-28216D5F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E4D84-BAC8-114A-AE3A-2E99BA53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78189-8F8F-BF42-B8D4-739FEA27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E9BBC-34D3-0B48-80E5-D0E6550F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34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3C5E8-A19D-CB46-BD34-D3020D4E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74691-B8D9-E448-9925-CFD5E51E3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EDA25-D902-2947-AFC0-26B2F329B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31B25-8D4D-F041-8A6A-5404731F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3D967-4275-E649-AC4E-CF47CCB6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71EEB-1793-8945-A422-AFC4B4B4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70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A9D24B-A733-5C4F-B3E6-2DA8F2A4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EC908-DA23-7046-A683-CC25EC09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FD391-256D-6249-A7F6-FF01D726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3ADF-7F27-6047-873C-054E12E4A8B4}" type="datetimeFigureOut">
              <a:rPr kumimoji="1" lang="ko-Kore-KR" altLang="en-US" smtClean="0"/>
              <a:t>2021. 6. 26.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58A91-1E89-8648-B301-4FC7B1533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6F6CB-421F-4248-9A58-42ADBC065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F4D5-B9A0-A848-9299-EDBF00617D3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78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54D5D-11CD-934D-88DD-8A84AC044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DFS </a:t>
            </a:r>
            <a:r>
              <a:rPr kumimoji="1" lang="ko-KR" altLang="en-US" dirty="0"/>
              <a:t>응용 문제들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E4741-F4F2-614C-BB8D-A135FD377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08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81F9DE-535A-4949-8833-126CB097000A}"/>
              </a:ext>
            </a:extLst>
          </p:cNvPr>
          <p:cNvSpPr/>
          <p:nvPr/>
        </p:nvSpPr>
        <p:spPr>
          <a:xfrm>
            <a:off x="442174" y="297282"/>
            <a:ext cx="4610636" cy="4636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순열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DF1B7-2AA1-974C-A56F-69303B5C6FF9}"/>
              </a:ext>
            </a:extLst>
          </p:cNvPr>
          <p:cNvSpPr/>
          <p:nvPr/>
        </p:nvSpPr>
        <p:spPr>
          <a:xfrm>
            <a:off x="442174" y="860741"/>
            <a:ext cx="5907110" cy="125139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100" dirty="0">
                <a:latin typeface="+mn-ea"/>
              </a:rPr>
              <a:t>순열의</a:t>
            </a:r>
            <a:r>
              <a:rPr kumimoji="1" lang="ko-KR" altLang="en-US" sz="1100" dirty="0">
                <a:latin typeface="+mn-ea"/>
              </a:rPr>
              <a:t> 수식은 </a:t>
            </a:r>
            <a:r>
              <a:rPr kumimoji="1" lang="en-US" altLang="ko-KR" sz="1100" dirty="0">
                <a:latin typeface="+mn-ea"/>
              </a:rPr>
              <a:t>n!/(n-r)!</a:t>
            </a:r>
            <a:r>
              <a:rPr kumimoji="1" lang="ko-KR" altLang="en-US" sz="1100" dirty="0">
                <a:latin typeface="+mn-ea"/>
              </a:rPr>
              <a:t> 이다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ore-KR" altLang="en-US" sz="1100" dirty="0">
                <a:latin typeface="+mn-ea"/>
              </a:rPr>
              <a:t>순서가</a:t>
            </a:r>
            <a:r>
              <a:rPr kumimoji="1" lang="ko-KR" altLang="en-US" sz="1100" dirty="0">
                <a:latin typeface="+mn-ea"/>
              </a:rPr>
              <a:t> 중요하므로 원소들이 모두 같아도 순서가 다르면 다른 것으로 간주한다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ore-KR" altLang="en-US" sz="1100" dirty="0">
                <a:latin typeface="+mn-ea"/>
              </a:rPr>
              <a:t>모든</a:t>
            </a:r>
            <a:r>
              <a:rPr kumimoji="1" lang="ko-KR" altLang="en-US" sz="1100" dirty="0">
                <a:latin typeface="+mn-ea"/>
              </a:rPr>
              <a:t> 결과를 생성해야하는 문제일 경우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결국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가능한 모든 경우를 그래프 형태로 나열할 수 있는데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 err="1">
                <a:latin typeface="+mn-ea"/>
              </a:rPr>
              <a:t>dfs</a:t>
            </a:r>
            <a:r>
              <a:rPr kumimoji="1" lang="ko-KR" altLang="en-US" sz="1100" dirty="0" err="1">
                <a:latin typeface="+mn-ea"/>
              </a:rPr>
              <a:t>를</a:t>
            </a:r>
            <a:r>
              <a:rPr kumimoji="1" lang="ko-KR" altLang="en-US" sz="1100" dirty="0">
                <a:latin typeface="+mn-ea"/>
              </a:rPr>
              <a:t> 사용해서 구현할 수 있다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리스트 </a:t>
            </a:r>
            <a:r>
              <a:rPr kumimoji="1" lang="en-US" altLang="ko-KR" sz="1100" dirty="0">
                <a:latin typeface="+mn-ea"/>
              </a:rPr>
              <a:t>[1,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2,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3]</a:t>
            </a:r>
            <a:r>
              <a:rPr kumimoji="1" lang="ko-KR" altLang="en-US" sz="1100" dirty="0">
                <a:latin typeface="+mn-ea"/>
              </a:rPr>
              <a:t> 에서 가능한 모든 순열을 </a:t>
            </a:r>
            <a:r>
              <a:rPr kumimoji="1" lang="ko-KR" altLang="en-US" sz="1100" dirty="0" err="1">
                <a:latin typeface="+mn-ea"/>
              </a:rPr>
              <a:t>리턴하는</a:t>
            </a:r>
            <a:r>
              <a:rPr kumimoji="1" lang="ko-KR" altLang="en-US" sz="1100" dirty="0">
                <a:latin typeface="+mn-ea"/>
              </a:rPr>
              <a:t> 문제를 풀이하는 방법을 한번 보자</a:t>
            </a:r>
            <a:r>
              <a:rPr kumimoji="1" lang="en-US" altLang="ko-KR" sz="1100" dirty="0">
                <a:latin typeface="+mn-ea"/>
              </a:rPr>
              <a:t>.</a:t>
            </a:r>
            <a:endParaRPr kumimoji="1" lang="ko-Kore-KR" altLang="en-US" sz="11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D734C0-28A6-9049-A3DA-61A7F1C1466C}"/>
              </a:ext>
            </a:extLst>
          </p:cNvPr>
          <p:cNvSpPr/>
          <p:nvPr/>
        </p:nvSpPr>
        <p:spPr>
          <a:xfrm>
            <a:off x="3453683" y="2348241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]</a:t>
            </a:r>
            <a:endParaRPr kumimoji="1"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E9419B-F0EA-DC45-9CEF-5F97E641F95C}"/>
              </a:ext>
            </a:extLst>
          </p:cNvPr>
          <p:cNvSpPr/>
          <p:nvPr/>
        </p:nvSpPr>
        <p:spPr>
          <a:xfrm>
            <a:off x="1345835" y="2914920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[1]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01DAEE-C239-0048-BA07-0E01876782C1}"/>
              </a:ext>
            </a:extLst>
          </p:cNvPr>
          <p:cNvSpPr/>
          <p:nvPr/>
        </p:nvSpPr>
        <p:spPr>
          <a:xfrm>
            <a:off x="3453684" y="2914919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[2]</a:t>
            </a:r>
            <a:endParaRPr kumimoji="1" lang="ko-Kore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2B6AFD-901E-A746-9176-F21439471B44}"/>
              </a:ext>
            </a:extLst>
          </p:cNvPr>
          <p:cNvSpPr/>
          <p:nvPr/>
        </p:nvSpPr>
        <p:spPr>
          <a:xfrm>
            <a:off x="5561533" y="2914919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[3]</a:t>
            </a:r>
            <a:endParaRPr kumimoji="1" lang="ko-Kore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2F50AF-8FD6-8547-A132-9F327DF008E7}"/>
              </a:ext>
            </a:extLst>
          </p:cNvPr>
          <p:cNvSpPr/>
          <p:nvPr/>
        </p:nvSpPr>
        <p:spPr>
          <a:xfrm>
            <a:off x="734086" y="3498757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]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9314ED-062A-A749-B599-E820F8382577}"/>
              </a:ext>
            </a:extLst>
          </p:cNvPr>
          <p:cNvSpPr/>
          <p:nvPr/>
        </p:nvSpPr>
        <p:spPr>
          <a:xfrm>
            <a:off x="1794450" y="3498757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3]</a:t>
            </a:r>
            <a:endParaRPr kumimoji="1" lang="ko-Kore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F2F6D7-07E3-424D-81B8-0B6B91AD2584}"/>
              </a:ext>
            </a:extLst>
          </p:cNvPr>
          <p:cNvSpPr/>
          <p:nvPr/>
        </p:nvSpPr>
        <p:spPr>
          <a:xfrm>
            <a:off x="2912770" y="3498757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1]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BB1DCA-B60A-7844-ABEC-B1254384D935}"/>
              </a:ext>
            </a:extLst>
          </p:cNvPr>
          <p:cNvSpPr/>
          <p:nvPr/>
        </p:nvSpPr>
        <p:spPr>
          <a:xfrm>
            <a:off x="3973134" y="3498757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3]</a:t>
            </a:r>
            <a:endParaRPr kumimoji="1"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EF9C25-5001-3549-A556-1BF8F64B6F60}"/>
              </a:ext>
            </a:extLst>
          </p:cNvPr>
          <p:cNvSpPr/>
          <p:nvPr/>
        </p:nvSpPr>
        <p:spPr>
          <a:xfrm>
            <a:off x="5112918" y="3498757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[3, 1]</a:t>
            </a:r>
            <a:endParaRPr kumimoji="1" lang="ko-Kore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D68ECB-4F10-3443-88C5-5B288255306A}"/>
              </a:ext>
            </a:extLst>
          </p:cNvPr>
          <p:cNvSpPr/>
          <p:nvPr/>
        </p:nvSpPr>
        <p:spPr>
          <a:xfrm>
            <a:off x="6160397" y="3498757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2]</a:t>
            </a:r>
            <a:endParaRPr kumimoji="1" lang="ko-Kore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E6115F-A94F-454F-BB9E-CC36423F4095}"/>
              </a:ext>
            </a:extLst>
          </p:cNvPr>
          <p:cNvSpPr/>
          <p:nvPr/>
        </p:nvSpPr>
        <p:spPr>
          <a:xfrm>
            <a:off x="734086" y="4054702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3]</a:t>
            </a:r>
            <a:endParaRPr kumimoji="1" lang="ko-Kore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BDE157-7BFF-4642-A1C1-55E095C35533}"/>
              </a:ext>
            </a:extLst>
          </p:cNvPr>
          <p:cNvSpPr/>
          <p:nvPr/>
        </p:nvSpPr>
        <p:spPr>
          <a:xfrm>
            <a:off x="1792305" y="4054702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2]</a:t>
            </a:r>
            <a:endParaRPr kumimoji="1" lang="ko-Kore-KR" altLang="en-US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183EDE-323E-9B45-8A66-4F2D59C88BE8}"/>
              </a:ext>
            </a:extLst>
          </p:cNvPr>
          <p:cNvSpPr/>
          <p:nvPr/>
        </p:nvSpPr>
        <p:spPr>
          <a:xfrm>
            <a:off x="2912769" y="4054702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[2, 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3]</a:t>
            </a:r>
            <a:endParaRPr kumimoji="1" lang="ko-Kore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68A806-AA98-EE42-A646-13DD8B187B6E}"/>
              </a:ext>
            </a:extLst>
          </p:cNvPr>
          <p:cNvSpPr/>
          <p:nvPr/>
        </p:nvSpPr>
        <p:spPr>
          <a:xfrm>
            <a:off x="3973133" y="4054702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1]</a:t>
            </a:r>
            <a:endParaRPr kumimoji="1" lang="ko-Kore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39B284-E2F6-D844-AED4-095E8A71288A}"/>
              </a:ext>
            </a:extLst>
          </p:cNvPr>
          <p:cNvSpPr/>
          <p:nvPr/>
        </p:nvSpPr>
        <p:spPr>
          <a:xfrm>
            <a:off x="5112917" y="4054700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1, 2]</a:t>
            </a:r>
            <a:endParaRPr kumimoji="1" lang="ko-Kore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FA1B60-45B1-6B49-AAE8-0A22AE634FC9}"/>
              </a:ext>
            </a:extLst>
          </p:cNvPr>
          <p:cNvSpPr/>
          <p:nvPr/>
        </p:nvSpPr>
        <p:spPr>
          <a:xfrm>
            <a:off x="6160396" y="4054700"/>
            <a:ext cx="897229" cy="296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[3,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2, 1]</a:t>
            </a:r>
            <a:endParaRPr kumimoji="1" lang="ko-Kore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0B7B36-38B7-764E-A777-A04655CB0F37}"/>
              </a:ext>
            </a:extLst>
          </p:cNvPr>
          <p:cNvCxnSpPr>
            <a:cxnSpLocks/>
          </p:cNvCxnSpPr>
          <p:nvPr/>
        </p:nvCxnSpPr>
        <p:spPr>
          <a:xfrm flipH="1">
            <a:off x="2240919" y="2658157"/>
            <a:ext cx="1174757" cy="24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8E9B0F-0D50-2C42-B16C-A3B52459817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902298" y="2644457"/>
            <a:ext cx="1" cy="27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EC6130-3A6E-4442-9576-34D662838263}"/>
              </a:ext>
            </a:extLst>
          </p:cNvPr>
          <p:cNvCxnSpPr>
            <a:cxnSpLocks/>
          </p:cNvCxnSpPr>
          <p:nvPr/>
        </p:nvCxnSpPr>
        <p:spPr>
          <a:xfrm>
            <a:off x="4350912" y="2658157"/>
            <a:ext cx="1210619" cy="25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1F77047-F20E-FD48-8E6E-4D68031DF855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1182701" y="3211136"/>
            <a:ext cx="611749" cy="28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E6704F-E181-734C-9FC6-08018874A2C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1794450" y="3211136"/>
            <a:ext cx="448615" cy="28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0EE8035-608C-4244-820C-A6A6DE9A2A0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3361385" y="3211135"/>
            <a:ext cx="540914" cy="28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74D3FC-CD39-614A-BCE2-0A89646A3943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3902299" y="3211135"/>
            <a:ext cx="519450" cy="28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1DE2875-0C8E-4F4D-912E-21B4DAFA0893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5561533" y="3211135"/>
            <a:ext cx="448615" cy="28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EB0B0A1-9E0A-8746-8753-547F616CB59B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6010148" y="3211135"/>
            <a:ext cx="598864" cy="28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C35CFC8-8E7C-3747-B356-0582C8C4839C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1182701" y="3794973"/>
            <a:ext cx="0" cy="2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CE5CDF-140C-B34B-B798-B523802BD5A2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2240920" y="3794973"/>
            <a:ext cx="2145" cy="2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F249B97-38E1-194D-9AA2-0549B111F90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3361384" y="3794973"/>
            <a:ext cx="1" cy="2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B3C8A92-B9AB-E943-B51C-DFF4ED9950C6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4421748" y="3794973"/>
            <a:ext cx="1" cy="25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B94FC1A-996E-2F40-8DFA-8EEF01175928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5561532" y="3794973"/>
            <a:ext cx="1" cy="2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DFE647-ECA6-FA41-9C9A-FA04D9596F5A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flipH="1">
            <a:off x="6609011" y="3794973"/>
            <a:ext cx="1" cy="25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5DF8DD-6A7E-0547-BE95-8199DAAB06F1}"/>
              </a:ext>
            </a:extLst>
          </p:cNvPr>
          <p:cNvSpPr/>
          <p:nvPr/>
        </p:nvSpPr>
        <p:spPr>
          <a:xfrm>
            <a:off x="32186" y="2442678"/>
            <a:ext cx="646103" cy="29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 [0 : 3]</a:t>
            </a:r>
            <a:endParaRPr kumimoji="1" lang="ko-Kore-KR" altLang="en-US" sz="11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C67AEF-13CB-614B-BE8F-3775D556F5FE}"/>
              </a:ext>
            </a:extLst>
          </p:cNvPr>
          <p:cNvSpPr/>
          <p:nvPr/>
        </p:nvSpPr>
        <p:spPr>
          <a:xfrm>
            <a:off x="32186" y="2900956"/>
            <a:ext cx="646103" cy="29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 [1 : 3]</a:t>
            </a:r>
          </a:p>
          <a:p>
            <a:pPr algn="ctr"/>
            <a:r>
              <a:rPr kumimoji="1" lang="en-US" altLang="ko-Kore-KR" sz="1100" dirty="0"/>
              <a:t>3P1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AB8AA8-38CE-F745-88B1-CB5518909A7C}"/>
              </a:ext>
            </a:extLst>
          </p:cNvPr>
          <p:cNvSpPr/>
          <p:nvPr/>
        </p:nvSpPr>
        <p:spPr>
          <a:xfrm>
            <a:off x="32186" y="3494997"/>
            <a:ext cx="646103" cy="29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 [2 : 3]</a:t>
            </a:r>
          </a:p>
          <a:p>
            <a:pPr algn="ctr"/>
            <a:r>
              <a:rPr kumimoji="1" lang="en-US" altLang="ko-Kore-KR" sz="1100" dirty="0"/>
              <a:t>3P2</a:t>
            </a:r>
            <a:endParaRPr kumimoji="1" lang="ko-Kore-KR" altLang="en-US" sz="11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5B54E7-DE59-6440-AD15-24A8622940E7}"/>
              </a:ext>
            </a:extLst>
          </p:cNvPr>
          <p:cNvSpPr/>
          <p:nvPr/>
        </p:nvSpPr>
        <p:spPr>
          <a:xfrm>
            <a:off x="32186" y="4051473"/>
            <a:ext cx="646103" cy="296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 [3 : 3]</a:t>
            </a:r>
          </a:p>
          <a:p>
            <a:pPr algn="ctr"/>
            <a:r>
              <a:rPr kumimoji="1" lang="en-US" altLang="ko-Kore-KR" sz="1100" dirty="0"/>
              <a:t>3P3</a:t>
            </a:r>
            <a:endParaRPr kumimoji="1" lang="ko-Kore-KR" altLang="en-US" sz="11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659AC4-356B-A342-AB5E-F93C9B1AA79C}"/>
              </a:ext>
            </a:extLst>
          </p:cNvPr>
          <p:cNvSpPr/>
          <p:nvPr/>
        </p:nvSpPr>
        <p:spPr>
          <a:xfrm>
            <a:off x="467932" y="4797381"/>
            <a:ext cx="6104592" cy="172576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100" dirty="0">
                <a:latin typeface="+mn-ea"/>
              </a:rPr>
              <a:t>리프</a:t>
            </a:r>
            <a:r>
              <a:rPr kumimoji="1" lang="en-US" altLang="ko-KR" sz="1100" dirty="0">
                <a:latin typeface="+mn-ea"/>
              </a:rPr>
              <a:t>(leaf)</a:t>
            </a:r>
            <a:r>
              <a:rPr kumimoji="1" lang="ko-KR" altLang="en-US" sz="1100" dirty="0">
                <a:latin typeface="+mn-ea"/>
              </a:rPr>
              <a:t> 노드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A[3:3]</a:t>
            </a:r>
            <a:r>
              <a:rPr kumimoji="1" lang="ko-KR" altLang="en-US" sz="1100" dirty="0">
                <a:latin typeface="+mn-ea"/>
              </a:rPr>
              <a:t>의 모든 노드가 순열의 최종 결과다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en-US" altLang="ko-Kore-KR" sz="1100" dirty="0">
                <a:latin typeface="+mn-ea"/>
              </a:rPr>
              <a:t>A[0:3]</a:t>
            </a:r>
            <a:r>
              <a:rPr kumimoji="1" lang="ko-KR" altLang="en-US" sz="1100" dirty="0">
                <a:latin typeface="+mn-ea"/>
              </a:rPr>
              <a:t>은 </a:t>
            </a:r>
            <a:r>
              <a:rPr kumimoji="1" lang="en-US" altLang="ko-KR" sz="1100" dirty="0">
                <a:latin typeface="+mn-ea"/>
              </a:rPr>
              <a:t>3</a:t>
            </a:r>
            <a:r>
              <a:rPr kumimoji="1" lang="ko-KR" altLang="en-US" sz="1100" dirty="0">
                <a:latin typeface="+mn-ea"/>
              </a:rPr>
              <a:t>개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A[1:3]</a:t>
            </a:r>
            <a:r>
              <a:rPr kumimoji="1" lang="ko-KR" altLang="en-US" sz="1100" dirty="0">
                <a:latin typeface="+mn-ea"/>
              </a:rPr>
              <a:t>은 </a:t>
            </a:r>
            <a:r>
              <a:rPr kumimoji="1" lang="en-US" altLang="ko-KR" sz="1100" dirty="0">
                <a:latin typeface="+mn-ea"/>
              </a:rPr>
              <a:t>2</a:t>
            </a:r>
            <a:r>
              <a:rPr kumimoji="1" lang="ko-KR" altLang="en-US" sz="1100" dirty="0">
                <a:latin typeface="+mn-ea"/>
              </a:rPr>
              <a:t>개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A[2:3]</a:t>
            </a:r>
            <a:r>
              <a:rPr kumimoji="1" lang="ko-KR" altLang="en-US" sz="1100" dirty="0">
                <a:latin typeface="+mn-ea"/>
              </a:rPr>
              <a:t>은 </a:t>
            </a:r>
            <a:r>
              <a:rPr kumimoji="1" lang="en-US" altLang="ko-KR" sz="1100" dirty="0">
                <a:latin typeface="+mn-ea"/>
              </a:rPr>
              <a:t>1</a:t>
            </a:r>
            <a:r>
              <a:rPr kumimoji="1" lang="ko-KR" altLang="en-US" sz="1100" dirty="0">
                <a:latin typeface="+mn-ea"/>
              </a:rPr>
              <a:t>개 순으로 이는 순열의 </a:t>
            </a:r>
            <a:r>
              <a:rPr kumimoji="1" lang="ko-KR" altLang="en-US" sz="1100" dirty="0" err="1">
                <a:latin typeface="+mn-ea"/>
              </a:rPr>
              <a:t>수식이기도</a:t>
            </a:r>
            <a:r>
              <a:rPr kumimoji="1" lang="ko-KR" altLang="en-US" sz="1100" dirty="0">
                <a:latin typeface="+mn-ea"/>
              </a:rPr>
              <a:t> 한</a:t>
            </a:r>
            <a:r>
              <a:rPr kumimoji="1" lang="en-US" altLang="ko-KR" sz="1100" dirty="0">
                <a:latin typeface="+mn-ea"/>
              </a:rPr>
              <a:t>(3x2x1)</a:t>
            </a:r>
            <a:r>
              <a:rPr kumimoji="1" lang="ko-KR" altLang="en-US" sz="1100" dirty="0">
                <a:latin typeface="+mn-ea"/>
              </a:rPr>
              <a:t> 형태이기도 하다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위에서는 </a:t>
            </a:r>
            <a:r>
              <a:rPr kumimoji="1" lang="en-US" altLang="ko-KR" sz="1100" dirty="0">
                <a:latin typeface="+mn-ea"/>
              </a:rPr>
              <a:t>3!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/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0!,</a:t>
            </a:r>
            <a:r>
              <a:rPr kumimoji="1" lang="ko-KR" altLang="en-US" sz="1100" dirty="0">
                <a:latin typeface="+mn-ea"/>
              </a:rPr>
              <a:t>  </a:t>
            </a:r>
            <a:r>
              <a:rPr kumimoji="1" lang="en-US" altLang="ko-KR" sz="1100" dirty="0">
                <a:latin typeface="+mn-ea"/>
              </a:rPr>
              <a:t>3!</a:t>
            </a:r>
            <a:r>
              <a:rPr kumimoji="1" lang="ko-KR" altLang="en-US" sz="1100" dirty="0">
                <a:latin typeface="+mn-ea"/>
              </a:rPr>
              <a:t>이 가능한 모든 </a:t>
            </a:r>
            <a:r>
              <a:rPr kumimoji="1" lang="ko-KR" altLang="en-US" sz="1100" dirty="0" err="1">
                <a:latin typeface="+mn-ea"/>
              </a:rPr>
              <a:t>갯수이다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en-US" altLang="ko-KR" sz="1100" dirty="0">
                <a:latin typeface="+mn-ea"/>
              </a:rPr>
              <a:t>2</a:t>
            </a:r>
            <a:r>
              <a:rPr kumimoji="1" lang="ko-KR" altLang="en-US" sz="1100" dirty="0">
                <a:latin typeface="+mn-ea"/>
              </a:rPr>
              <a:t>개를 뽑을 경우는 </a:t>
            </a:r>
            <a:r>
              <a:rPr kumimoji="1" lang="en-US" altLang="ko-KR" sz="1100" dirty="0">
                <a:latin typeface="+mn-ea"/>
              </a:rPr>
              <a:t>A[2:3]</a:t>
            </a:r>
            <a:r>
              <a:rPr kumimoji="1" lang="ko-KR" altLang="en-US" sz="1100" dirty="0" err="1">
                <a:latin typeface="+mn-ea"/>
              </a:rPr>
              <a:t>으로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3!/(3-2)!, 3!</a:t>
            </a:r>
            <a:r>
              <a:rPr kumimoji="1" lang="ko-KR" altLang="en-US" sz="1100" dirty="0">
                <a:latin typeface="+mn-ea"/>
              </a:rPr>
              <a:t>이 되고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1</a:t>
            </a:r>
            <a:r>
              <a:rPr kumimoji="1" lang="ko-KR" altLang="en-US" sz="1100" dirty="0">
                <a:latin typeface="+mn-ea"/>
              </a:rPr>
              <a:t>개를 뽑을 경우는 </a:t>
            </a:r>
            <a:r>
              <a:rPr kumimoji="1" lang="en-US" altLang="ko-KR" sz="1100" dirty="0">
                <a:latin typeface="+mn-ea"/>
              </a:rPr>
              <a:t>A[1:3]</a:t>
            </a:r>
            <a:r>
              <a:rPr kumimoji="1" lang="ko-KR" altLang="en-US" sz="1100" dirty="0" err="1">
                <a:latin typeface="+mn-ea"/>
              </a:rPr>
              <a:t>으로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3!/(3-1)!</a:t>
            </a:r>
            <a:r>
              <a:rPr kumimoji="1" lang="ko-KR" altLang="en-US" sz="1100" dirty="0">
                <a:latin typeface="+mn-ea"/>
              </a:rPr>
              <a:t>이 된다</a:t>
            </a:r>
            <a:r>
              <a:rPr kumimoji="1" lang="en-US" altLang="ko-KR" sz="1100" dirty="0">
                <a:latin typeface="+mn-ea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DA7D69F-1502-5B47-8DFA-04A758653807}"/>
              </a:ext>
            </a:extLst>
          </p:cNvPr>
          <p:cNvSpPr/>
          <p:nvPr/>
        </p:nvSpPr>
        <p:spPr>
          <a:xfrm>
            <a:off x="6572524" y="860741"/>
            <a:ext cx="5550800" cy="9424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100" dirty="0">
                <a:latin typeface="+mn-ea"/>
              </a:rPr>
              <a:t>이전 값을 하나씩 덧붙여 계속 재귀 호출을 진행하다가 리프 노드에 도달한 경우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즉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 err="1">
                <a:latin typeface="+mn-ea"/>
              </a:rPr>
              <a:t>len</a:t>
            </a:r>
            <a:r>
              <a:rPr kumimoji="1" lang="en-US" altLang="ko-KR" sz="1100" dirty="0">
                <a:latin typeface="+mn-ea"/>
              </a:rPr>
              <a:t>(elements) == 0</a:t>
            </a:r>
            <a:r>
              <a:rPr kumimoji="1" lang="ko-KR" altLang="en-US" sz="1100" dirty="0">
                <a:latin typeface="+mn-ea"/>
              </a:rPr>
              <a:t>일 때 결과를 하나씩 담는다</a:t>
            </a:r>
            <a:r>
              <a:rPr kumimoji="1" lang="en-US" altLang="ko-KR" sz="1100" dirty="0">
                <a:latin typeface="+mn-ea"/>
              </a:rPr>
              <a:t>.</a:t>
            </a:r>
            <a:r>
              <a:rPr kumimoji="1" lang="ko-KR" altLang="en-US" sz="1100" dirty="0">
                <a:latin typeface="+mn-ea"/>
              </a:rPr>
              <a:t> 이렇게 순열 생성을 계속 재귀 호출하면 풀이를 완성할 수 있다</a:t>
            </a:r>
            <a:endParaRPr kumimoji="1" lang="en-US" altLang="ko-KR" sz="11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508EA2-BC7F-5048-BE07-2D47C25E06A9}"/>
              </a:ext>
            </a:extLst>
          </p:cNvPr>
          <p:cNvSpPr/>
          <p:nvPr/>
        </p:nvSpPr>
        <p:spPr>
          <a:xfrm>
            <a:off x="7207874" y="1950448"/>
            <a:ext cx="4902547" cy="4662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#-*-coding:utf-8-*-</a:t>
            </a:r>
            <a:endParaRPr lang="en" altLang="ko-Kore-KR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DCDCAA"/>
                </a:solidFill>
                <a:latin typeface="Menlo" panose="020B0609030804020204" pitchFamily="49" charset="0"/>
              </a:rPr>
              <a:t>permute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9CDCFE"/>
                </a:solidFill>
                <a:latin typeface="Menlo" panose="020B0609030804020204" pitchFamily="49" charset="0"/>
              </a:rPr>
              <a:t>nums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results = []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prev_elements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= []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n = </a:t>
            </a:r>
            <a:r>
              <a:rPr lang="en" altLang="ko-Kore-KR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nums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1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9CDCFE"/>
                </a:solidFill>
                <a:latin typeface="Menlo" panose="020B0609030804020204" pitchFamily="49" charset="0"/>
              </a:rPr>
              <a:t>elements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리프 노드일 때 결과 추가</a:t>
            </a:r>
            <a:endParaRPr lang="ko-KR" alt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  if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(elements) == n-k: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results.append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prev_elements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[:])</a:t>
            </a:r>
          </a:p>
          <a:p>
            <a:r>
              <a:rPr lang="en" altLang="ko-Kore-KR" sz="1100" dirty="0">
                <a:solidFill>
                  <a:srgbClr val="DCDCAA"/>
                </a:solidFill>
                <a:latin typeface="Menlo" panose="020B0609030804020204" pitchFamily="49" charset="0"/>
              </a:rPr>
              <a:t>      print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prev_elements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    return</a:t>
            </a:r>
            <a:endParaRPr lang="en" altLang="ko-Kore-KR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순열 생성 재귀 호출</a:t>
            </a:r>
            <a:endParaRPr lang="ko-KR" alt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  for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e </a:t>
            </a:r>
            <a:r>
              <a:rPr lang="en" altLang="ko-Kore-KR" sz="11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elements: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next_elements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= elements[:]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next_elements.remove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(e)</a:t>
            </a:r>
          </a:p>
          <a:p>
            <a:b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prev_elements.append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(e)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next_elements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k)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prev_elements.pop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nums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k)</a:t>
            </a: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results</a:t>
            </a:r>
          </a:p>
          <a:p>
            <a:b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9CDCFE"/>
                </a:solidFill>
                <a:latin typeface="Menlo" panose="020B0609030804020204" pitchFamily="49" charset="0"/>
              </a:rPr>
              <a:t>__name__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==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"__main__"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l1 = [</a:t>
            </a:r>
            <a:r>
              <a:rPr lang="en" altLang="ko-Kore-KR" sz="11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permute(l1, </a:t>
            </a:r>
            <a:r>
              <a:rPr lang="en" altLang="ko-Kore-KR" sz="11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ko-Kore-KR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81F9DE-535A-4949-8833-126CB097000A}"/>
              </a:ext>
            </a:extLst>
          </p:cNvPr>
          <p:cNvSpPr/>
          <p:nvPr/>
        </p:nvSpPr>
        <p:spPr>
          <a:xfrm>
            <a:off x="528034" y="334851"/>
            <a:ext cx="4610636" cy="463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조합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DF1B7-2AA1-974C-A56F-69303B5C6FF9}"/>
              </a:ext>
            </a:extLst>
          </p:cNvPr>
          <p:cNvSpPr/>
          <p:nvPr/>
        </p:nvSpPr>
        <p:spPr>
          <a:xfrm>
            <a:off x="532327" y="1004551"/>
            <a:ext cx="5907110" cy="1056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100" dirty="0">
                <a:latin typeface="+mn-ea"/>
              </a:rPr>
              <a:t>조합의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ko-KR" altLang="en-US" sz="1100" dirty="0" err="1">
                <a:latin typeface="+mn-ea"/>
              </a:rPr>
              <a:t>갯수를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ko-Kore-KR" altLang="en-US" sz="1100" dirty="0">
                <a:latin typeface="+mn-ea"/>
              </a:rPr>
              <a:t>구하는</a:t>
            </a:r>
            <a:r>
              <a:rPr kumimoji="1" lang="ko-KR" altLang="en-US" sz="1100" dirty="0">
                <a:latin typeface="+mn-ea"/>
              </a:rPr>
              <a:t> 수식은 </a:t>
            </a:r>
            <a:r>
              <a:rPr kumimoji="1" lang="en-US" altLang="ko-KR" sz="1100" dirty="0">
                <a:latin typeface="+mn-ea"/>
              </a:rPr>
              <a:t>n!/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r*(n-r)!</a:t>
            </a:r>
            <a:r>
              <a:rPr kumimoji="1" lang="ko-KR" altLang="en-US" sz="1100" dirty="0">
                <a:latin typeface="+mn-ea"/>
              </a:rPr>
              <a:t> 이다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ore-KR" altLang="en-US" sz="1100" dirty="0">
                <a:latin typeface="+mn-ea"/>
              </a:rPr>
              <a:t>순서가</a:t>
            </a:r>
            <a:r>
              <a:rPr kumimoji="1" lang="ko-KR" altLang="en-US" sz="1100" dirty="0">
                <a:latin typeface="+mn-ea"/>
              </a:rPr>
              <a:t> 중요하지 않으므로 원소들이 같으면 중복으로 여겨서</a:t>
            </a:r>
            <a:r>
              <a:rPr kumimoji="1" lang="en-US" altLang="ko-KR" sz="1100" dirty="0">
                <a:latin typeface="+mn-ea"/>
              </a:rPr>
              <a:t> </a:t>
            </a:r>
            <a:r>
              <a:rPr kumimoji="1" lang="ko-KR" altLang="en-US" sz="1100" dirty="0">
                <a:latin typeface="+mn-ea"/>
              </a:rPr>
              <a:t>무시한다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ore-KR" altLang="en-US" sz="1100" dirty="0">
                <a:latin typeface="+mn-ea"/>
              </a:rPr>
              <a:t>모든</a:t>
            </a:r>
            <a:r>
              <a:rPr kumimoji="1" lang="ko-KR" altLang="en-US" sz="1100" dirty="0">
                <a:latin typeface="+mn-ea"/>
              </a:rPr>
              <a:t> 결과를 생성해야하는 문제일 경우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순열과 비슷하게 </a:t>
            </a:r>
            <a:r>
              <a:rPr kumimoji="1" lang="en-US" altLang="ko-KR" sz="1100" dirty="0" err="1">
                <a:latin typeface="+mn-ea"/>
              </a:rPr>
              <a:t>dfs</a:t>
            </a:r>
            <a:r>
              <a:rPr kumimoji="1" lang="ko-KR" altLang="en-US" sz="1100" dirty="0" err="1">
                <a:latin typeface="+mn-ea"/>
              </a:rPr>
              <a:t>를</a:t>
            </a:r>
            <a:r>
              <a:rPr kumimoji="1" lang="ko-KR" altLang="en-US" sz="1100" dirty="0">
                <a:latin typeface="+mn-ea"/>
              </a:rPr>
              <a:t> 사용해서</a:t>
            </a:r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결국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가능한 모든 경우를 그래프 형태로 나열할 수 있는데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 약간의 차이가 있다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리스트 </a:t>
            </a:r>
            <a:r>
              <a:rPr kumimoji="1" lang="en-US" altLang="ko-KR" sz="1100" dirty="0">
                <a:latin typeface="+mn-ea"/>
              </a:rPr>
              <a:t>[1,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2,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3,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4,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5]</a:t>
            </a:r>
            <a:r>
              <a:rPr kumimoji="1" lang="ko-KR" altLang="en-US" sz="1100" dirty="0">
                <a:latin typeface="+mn-ea"/>
              </a:rPr>
              <a:t> 에서 </a:t>
            </a:r>
            <a:r>
              <a:rPr kumimoji="1" lang="en-US" altLang="ko-KR" sz="1100" dirty="0">
                <a:latin typeface="+mn-ea"/>
              </a:rPr>
              <a:t>3</a:t>
            </a:r>
            <a:r>
              <a:rPr kumimoji="1" lang="ko-KR" altLang="en-US" sz="1100" dirty="0">
                <a:latin typeface="+mn-ea"/>
              </a:rPr>
              <a:t>개의 조합을 </a:t>
            </a:r>
            <a:r>
              <a:rPr kumimoji="1" lang="ko-KR" altLang="en-US" sz="1100" dirty="0" err="1">
                <a:latin typeface="+mn-ea"/>
              </a:rPr>
              <a:t>리턴하는</a:t>
            </a:r>
            <a:r>
              <a:rPr kumimoji="1" lang="ko-KR" altLang="en-US" sz="1100" dirty="0">
                <a:latin typeface="+mn-ea"/>
              </a:rPr>
              <a:t> 문제를 풀이하는 방법을 한번 보자</a:t>
            </a:r>
            <a:r>
              <a:rPr kumimoji="1" lang="en-US" altLang="ko-KR" sz="1100" dirty="0">
                <a:latin typeface="+mn-ea"/>
              </a:rPr>
              <a:t>.</a:t>
            </a:r>
            <a:endParaRPr kumimoji="1" lang="ko-Kore-KR" altLang="en-US" sz="11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E9419B-F0EA-DC45-9CEF-5F97E641F95C}"/>
              </a:ext>
            </a:extLst>
          </p:cNvPr>
          <p:cNvSpPr/>
          <p:nvPr/>
        </p:nvSpPr>
        <p:spPr>
          <a:xfrm>
            <a:off x="528034" y="2347685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DA7D69F-1502-5B47-8DFA-04A758653807}"/>
              </a:ext>
            </a:extLst>
          </p:cNvPr>
          <p:cNvSpPr/>
          <p:nvPr/>
        </p:nvSpPr>
        <p:spPr>
          <a:xfrm>
            <a:off x="414799" y="4669330"/>
            <a:ext cx="5560998" cy="18465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100" dirty="0">
                <a:latin typeface="+mn-ea"/>
              </a:rPr>
              <a:t>순열의 경우 자기 자신을 제외하고 모든 요소를 </a:t>
            </a:r>
            <a:r>
              <a:rPr kumimoji="1" lang="en-US" altLang="ko-KR" sz="1100" dirty="0" err="1">
                <a:latin typeface="+mn-ea"/>
              </a:rPr>
              <a:t>next_elements</a:t>
            </a:r>
            <a:r>
              <a:rPr kumimoji="1" lang="ko-KR" altLang="en-US" sz="1100" dirty="0">
                <a:latin typeface="+mn-ea"/>
              </a:rPr>
              <a:t>로 처리했으나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이와 달리 조합의 경우 자기 자신뿐만 아니라 앞의 모든 요소를 배제하고 </a:t>
            </a:r>
            <a:endParaRPr kumimoji="1" lang="en-US" altLang="ko-KR" sz="1100" dirty="0">
              <a:latin typeface="+mn-ea"/>
            </a:endParaRPr>
          </a:p>
          <a:p>
            <a:r>
              <a:rPr kumimoji="1" lang="en-US" altLang="ko-KR" sz="1100" dirty="0" err="1">
                <a:latin typeface="+mn-ea"/>
              </a:rPr>
              <a:t>next_elements</a:t>
            </a:r>
            <a:r>
              <a:rPr kumimoji="1" lang="ko-KR" altLang="en-US" sz="1100" dirty="0" err="1">
                <a:latin typeface="+mn-ea"/>
              </a:rPr>
              <a:t>를</a:t>
            </a:r>
            <a:r>
              <a:rPr kumimoji="1" lang="ko-KR" altLang="en-US" sz="1100" dirty="0">
                <a:latin typeface="+mn-ea"/>
              </a:rPr>
              <a:t> 구성한다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따라서 여기서는 그냥 </a:t>
            </a:r>
            <a:r>
              <a:rPr kumimoji="1" lang="en-US" altLang="ko-KR" sz="1100" dirty="0">
                <a:latin typeface="+mn-ea"/>
              </a:rPr>
              <a:t>elements </a:t>
            </a:r>
            <a:r>
              <a:rPr kumimoji="1" lang="ko-KR" altLang="en-US" sz="1100" dirty="0">
                <a:latin typeface="+mn-ea"/>
              </a:rPr>
              <a:t>라는 이름으로 다음과 같이 처리한다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endParaRPr kumimoji="1" lang="en-US" altLang="ko-KR" sz="1100" dirty="0">
              <a:latin typeface="+mn-ea"/>
            </a:endParaRPr>
          </a:p>
          <a:p>
            <a:r>
              <a:rPr kumimoji="1" lang="en-US" altLang="ko-KR" sz="1100" dirty="0">
                <a:latin typeface="+mn-ea"/>
              </a:rPr>
              <a:t>1</a:t>
            </a:r>
            <a:r>
              <a:rPr kumimoji="1" lang="ko-KR" altLang="en-US" sz="1100" dirty="0" err="1">
                <a:latin typeface="+mn-ea"/>
              </a:rPr>
              <a:t>부터</a:t>
            </a:r>
            <a:r>
              <a:rPr kumimoji="1" lang="ko-KR" altLang="en-US" sz="1100" dirty="0">
                <a:latin typeface="+mn-ea"/>
              </a:rPr>
              <a:t> 순서대로 </a:t>
            </a:r>
            <a:r>
              <a:rPr kumimoji="1" lang="en-US" altLang="ko-KR" sz="1100" dirty="0">
                <a:latin typeface="+mn-ea"/>
              </a:rPr>
              <a:t>for</a:t>
            </a:r>
            <a:r>
              <a:rPr kumimoji="1" lang="ko-KR" altLang="en-US" sz="1100" dirty="0">
                <a:latin typeface="+mn-ea"/>
              </a:rPr>
              <a:t>문으로 반복하되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재귀 호출할 때 넘겨주는 값은 </a:t>
            </a:r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자기 자신 이전의 값을 고정하여 넘긴다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따라서 남아있는 </a:t>
            </a:r>
            <a:r>
              <a:rPr kumimoji="1" lang="ko-KR" altLang="en-US" sz="1100" dirty="0" err="1">
                <a:latin typeface="+mn-ea"/>
              </a:rPr>
              <a:t>값끼리</a:t>
            </a:r>
            <a:r>
              <a:rPr kumimoji="1" lang="ko-KR" altLang="en-US" sz="1100" dirty="0">
                <a:latin typeface="+mn-ea"/>
              </a:rPr>
              <a:t> 나머지 조합을 수행하게 되며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k=0</a:t>
            </a:r>
            <a:r>
              <a:rPr kumimoji="1" lang="ko-KR" altLang="en-US" sz="1100" dirty="0">
                <a:latin typeface="+mn-ea"/>
              </a:rPr>
              <a:t>이 되면 결과에 삽입한다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마찬가지로 참조로 처리되지 않도록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결과는 </a:t>
            </a:r>
            <a:r>
              <a:rPr kumimoji="1" lang="en-US" altLang="ko-KR" sz="1100" dirty="0">
                <a:latin typeface="+mn-ea"/>
              </a:rPr>
              <a:t>[:] </a:t>
            </a:r>
            <a:r>
              <a:rPr kumimoji="1" lang="ko-KR" altLang="en-US" sz="1100" dirty="0">
                <a:latin typeface="+mn-ea"/>
              </a:rPr>
              <a:t>연산자로 값 자체를 복사해 추가한다</a:t>
            </a:r>
            <a:r>
              <a:rPr kumimoji="1" lang="en-US" altLang="ko-KR" sz="1100" dirty="0">
                <a:latin typeface="+mn-ea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9BEDD0-9972-F344-A6FD-BF02FF662092}"/>
              </a:ext>
            </a:extLst>
          </p:cNvPr>
          <p:cNvSpPr/>
          <p:nvPr/>
        </p:nvSpPr>
        <p:spPr>
          <a:xfrm>
            <a:off x="528034" y="2805432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C1261D-415C-8243-B35F-B169FE2076AB}"/>
              </a:ext>
            </a:extLst>
          </p:cNvPr>
          <p:cNvSpPr/>
          <p:nvPr/>
        </p:nvSpPr>
        <p:spPr>
          <a:xfrm>
            <a:off x="528034" y="3263179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24A81E-4AC3-FD46-BE09-C2A7B08C25A7}"/>
              </a:ext>
            </a:extLst>
          </p:cNvPr>
          <p:cNvSpPr/>
          <p:nvPr/>
        </p:nvSpPr>
        <p:spPr>
          <a:xfrm>
            <a:off x="528034" y="3717700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911E73-C3ED-7F43-8F24-AECCA60A96FE}"/>
              </a:ext>
            </a:extLst>
          </p:cNvPr>
          <p:cNvSpPr/>
          <p:nvPr/>
        </p:nvSpPr>
        <p:spPr>
          <a:xfrm>
            <a:off x="528034" y="4174895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DBA6E1B-9569-B74D-89BA-14853669FFB9}"/>
              </a:ext>
            </a:extLst>
          </p:cNvPr>
          <p:cNvSpPr/>
          <p:nvPr/>
        </p:nvSpPr>
        <p:spPr>
          <a:xfrm>
            <a:off x="1247105" y="2347684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3CB00FC-B1CD-4C4A-BA86-B37DB04E16C0}"/>
              </a:ext>
            </a:extLst>
          </p:cNvPr>
          <p:cNvSpPr/>
          <p:nvPr/>
        </p:nvSpPr>
        <p:spPr>
          <a:xfrm>
            <a:off x="1247105" y="2805431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4BE4D0-94A8-0840-98D4-7A9616D6CF3F}"/>
              </a:ext>
            </a:extLst>
          </p:cNvPr>
          <p:cNvSpPr/>
          <p:nvPr/>
        </p:nvSpPr>
        <p:spPr>
          <a:xfrm>
            <a:off x="1247105" y="3263178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00CE0E-CD86-054D-B7C7-FFCFC7DE2C84}"/>
              </a:ext>
            </a:extLst>
          </p:cNvPr>
          <p:cNvSpPr/>
          <p:nvPr/>
        </p:nvSpPr>
        <p:spPr>
          <a:xfrm>
            <a:off x="1247105" y="3717699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5F0558-906F-F043-A591-E653FF3825E9}"/>
              </a:ext>
            </a:extLst>
          </p:cNvPr>
          <p:cNvSpPr/>
          <p:nvPr/>
        </p:nvSpPr>
        <p:spPr>
          <a:xfrm>
            <a:off x="1247105" y="4174894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E801B72-E4AA-854B-B80C-AA5E91967F9D}"/>
              </a:ext>
            </a:extLst>
          </p:cNvPr>
          <p:cNvSpPr/>
          <p:nvPr/>
        </p:nvSpPr>
        <p:spPr>
          <a:xfrm>
            <a:off x="1966176" y="2347684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E30C63-D2F1-E14A-A996-176DE03C942D}"/>
              </a:ext>
            </a:extLst>
          </p:cNvPr>
          <p:cNvSpPr/>
          <p:nvPr/>
        </p:nvSpPr>
        <p:spPr>
          <a:xfrm>
            <a:off x="1966176" y="2805431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1CE3F26-C7CA-4F46-8EA8-40FABA297340}"/>
              </a:ext>
            </a:extLst>
          </p:cNvPr>
          <p:cNvSpPr/>
          <p:nvPr/>
        </p:nvSpPr>
        <p:spPr>
          <a:xfrm>
            <a:off x="1966176" y="3263178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65337B0-CD30-1244-8204-A2785D68C138}"/>
              </a:ext>
            </a:extLst>
          </p:cNvPr>
          <p:cNvSpPr/>
          <p:nvPr/>
        </p:nvSpPr>
        <p:spPr>
          <a:xfrm>
            <a:off x="1966176" y="3717699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4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214C28-92F6-8940-823C-620FDB4DC093}"/>
              </a:ext>
            </a:extLst>
          </p:cNvPr>
          <p:cNvSpPr/>
          <p:nvPr/>
        </p:nvSpPr>
        <p:spPr>
          <a:xfrm>
            <a:off x="1966176" y="4174894"/>
            <a:ext cx="502276" cy="330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5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3486E14-B861-8042-976C-5ED0C93A9320}"/>
              </a:ext>
            </a:extLst>
          </p:cNvPr>
          <p:cNvCxnSpPr>
            <a:stCxn id="12" idx="3"/>
            <a:endCxn id="54" idx="1"/>
          </p:cNvCxnSpPr>
          <p:nvPr/>
        </p:nvCxnSpPr>
        <p:spPr>
          <a:xfrm>
            <a:off x="1030310" y="2512965"/>
            <a:ext cx="216795" cy="457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A3215CD-B60C-F24E-B757-AF0FA8DE00FF}"/>
              </a:ext>
            </a:extLst>
          </p:cNvPr>
          <p:cNvCxnSpPr>
            <a:stCxn id="54" idx="3"/>
            <a:endCxn id="70" idx="1"/>
          </p:cNvCxnSpPr>
          <p:nvPr/>
        </p:nvCxnSpPr>
        <p:spPr>
          <a:xfrm>
            <a:off x="1749381" y="2970711"/>
            <a:ext cx="216795" cy="4577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0B1F462-630A-3447-9B4D-8B1AD77F98BE}"/>
              </a:ext>
            </a:extLst>
          </p:cNvPr>
          <p:cNvCxnSpPr>
            <a:stCxn id="54" idx="3"/>
            <a:endCxn id="71" idx="1"/>
          </p:cNvCxnSpPr>
          <p:nvPr/>
        </p:nvCxnSpPr>
        <p:spPr>
          <a:xfrm>
            <a:off x="1749381" y="2970711"/>
            <a:ext cx="216795" cy="9122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2709D1A-1B97-3846-956C-75A7BF3F87F4}"/>
              </a:ext>
            </a:extLst>
          </p:cNvPr>
          <p:cNvCxnSpPr>
            <a:stCxn id="54" idx="3"/>
            <a:endCxn id="72" idx="1"/>
          </p:cNvCxnSpPr>
          <p:nvPr/>
        </p:nvCxnSpPr>
        <p:spPr>
          <a:xfrm>
            <a:off x="1749381" y="2970711"/>
            <a:ext cx="216795" cy="1369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9617683-450B-7543-82C8-E1E81F716CA8}"/>
              </a:ext>
            </a:extLst>
          </p:cNvPr>
          <p:cNvCxnSpPr>
            <a:stCxn id="56" idx="3"/>
            <a:endCxn id="71" idx="1"/>
          </p:cNvCxnSpPr>
          <p:nvPr/>
        </p:nvCxnSpPr>
        <p:spPr>
          <a:xfrm>
            <a:off x="1749381" y="3428458"/>
            <a:ext cx="216795" cy="4545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2237FFF1-AEBF-F848-B0B4-B7A9C2B81337}"/>
              </a:ext>
            </a:extLst>
          </p:cNvPr>
          <p:cNvCxnSpPr>
            <a:stCxn id="56" idx="3"/>
            <a:endCxn id="72" idx="1"/>
          </p:cNvCxnSpPr>
          <p:nvPr/>
        </p:nvCxnSpPr>
        <p:spPr>
          <a:xfrm>
            <a:off x="1749381" y="3428458"/>
            <a:ext cx="216795" cy="911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EE2F4CB0-357D-EA46-BA38-6F7A58252F8E}"/>
              </a:ext>
            </a:extLst>
          </p:cNvPr>
          <p:cNvCxnSpPr>
            <a:stCxn id="58" idx="3"/>
            <a:endCxn id="72" idx="1"/>
          </p:cNvCxnSpPr>
          <p:nvPr/>
        </p:nvCxnSpPr>
        <p:spPr>
          <a:xfrm>
            <a:off x="1749381" y="3882979"/>
            <a:ext cx="216795" cy="457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E2043CBB-0FCD-A844-9BD8-6CB4C9C7644F}"/>
              </a:ext>
            </a:extLst>
          </p:cNvPr>
          <p:cNvCxnSpPr>
            <a:stCxn id="12" idx="3"/>
            <a:endCxn id="56" idx="1"/>
          </p:cNvCxnSpPr>
          <p:nvPr/>
        </p:nvCxnSpPr>
        <p:spPr>
          <a:xfrm>
            <a:off x="1030310" y="2512965"/>
            <a:ext cx="216795" cy="9154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E95E3438-1174-B843-AC74-A134479D7D15}"/>
              </a:ext>
            </a:extLst>
          </p:cNvPr>
          <p:cNvCxnSpPr>
            <a:cxnSpLocks/>
            <a:stCxn id="12" idx="3"/>
            <a:endCxn id="58" idx="1"/>
          </p:cNvCxnSpPr>
          <p:nvPr/>
        </p:nvCxnSpPr>
        <p:spPr>
          <a:xfrm>
            <a:off x="1030310" y="2512965"/>
            <a:ext cx="216795" cy="1370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9BCCBED3-F5C7-9342-ABDF-810378277EDC}"/>
              </a:ext>
            </a:extLst>
          </p:cNvPr>
          <p:cNvCxnSpPr>
            <a:stCxn id="44" idx="3"/>
            <a:endCxn id="56" idx="1"/>
          </p:cNvCxnSpPr>
          <p:nvPr/>
        </p:nvCxnSpPr>
        <p:spPr>
          <a:xfrm>
            <a:off x="1030310" y="2970712"/>
            <a:ext cx="216795" cy="457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4923CEE2-D589-8E46-A5D2-DD1A24068EB8}"/>
              </a:ext>
            </a:extLst>
          </p:cNvPr>
          <p:cNvCxnSpPr>
            <a:stCxn id="44" idx="3"/>
            <a:endCxn id="58" idx="1"/>
          </p:cNvCxnSpPr>
          <p:nvPr/>
        </p:nvCxnSpPr>
        <p:spPr>
          <a:xfrm>
            <a:off x="1030310" y="2970712"/>
            <a:ext cx="216795" cy="912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BDF265D7-5334-3C40-8B64-DB2D64F3DC2F}"/>
              </a:ext>
            </a:extLst>
          </p:cNvPr>
          <p:cNvCxnSpPr>
            <a:stCxn id="46" idx="3"/>
            <a:endCxn id="58" idx="1"/>
          </p:cNvCxnSpPr>
          <p:nvPr/>
        </p:nvCxnSpPr>
        <p:spPr>
          <a:xfrm>
            <a:off x="1030310" y="3428459"/>
            <a:ext cx="216795" cy="4545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004A43-5510-6A42-A949-16AEB0C5BC0C}"/>
              </a:ext>
            </a:extLst>
          </p:cNvPr>
          <p:cNvSpPr/>
          <p:nvPr/>
        </p:nvSpPr>
        <p:spPr>
          <a:xfrm>
            <a:off x="2738907" y="3635857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71A4FB-7137-6A40-8AAA-AC32D51B5084}"/>
              </a:ext>
            </a:extLst>
          </p:cNvPr>
          <p:cNvSpPr/>
          <p:nvPr/>
        </p:nvSpPr>
        <p:spPr>
          <a:xfrm>
            <a:off x="2738907" y="3945211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4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8802597-D2BA-9A4D-96B8-2CBCECA05CB1}"/>
              </a:ext>
            </a:extLst>
          </p:cNvPr>
          <p:cNvSpPr/>
          <p:nvPr/>
        </p:nvSpPr>
        <p:spPr>
          <a:xfrm>
            <a:off x="2738907" y="4257823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5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4F48885-22B8-E749-BCE0-4DD8F62D9A3C}"/>
              </a:ext>
            </a:extLst>
          </p:cNvPr>
          <p:cNvSpPr/>
          <p:nvPr/>
        </p:nvSpPr>
        <p:spPr>
          <a:xfrm>
            <a:off x="3457982" y="3957663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4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59CD7AD-D420-0842-BE7C-2924D7717807}"/>
              </a:ext>
            </a:extLst>
          </p:cNvPr>
          <p:cNvSpPr/>
          <p:nvPr/>
        </p:nvSpPr>
        <p:spPr>
          <a:xfrm>
            <a:off x="3457978" y="4257585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5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4660A9-53E2-D74C-896F-DF7F72DEE4AF}"/>
              </a:ext>
            </a:extLst>
          </p:cNvPr>
          <p:cNvSpPr/>
          <p:nvPr/>
        </p:nvSpPr>
        <p:spPr>
          <a:xfrm>
            <a:off x="4177049" y="4256053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1,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4,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5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CA9FC3F-5553-8743-989E-A561C2E7BF30}"/>
              </a:ext>
            </a:extLst>
          </p:cNvPr>
          <p:cNvSpPr/>
          <p:nvPr/>
        </p:nvSpPr>
        <p:spPr>
          <a:xfrm>
            <a:off x="4915989" y="3957663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4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CDD8326-5382-7646-B448-3C5011720B18}"/>
              </a:ext>
            </a:extLst>
          </p:cNvPr>
          <p:cNvSpPr/>
          <p:nvPr/>
        </p:nvSpPr>
        <p:spPr>
          <a:xfrm>
            <a:off x="4915988" y="4253496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5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2CEFAD-1334-B04C-A88F-8E7A3896A060}"/>
              </a:ext>
            </a:extLst>
          </p:cNvPr>
          <p:cNvSpPr/>
          <p:nvPr/>
        </p:nvSpPr>
        <p:spPr>
          <a:xfrm>
            <a:off x="5635059" y="4253496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2,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4,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5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13C374-4E26-1641-B8D2-9E6C2533D853}"/>
              </a:ext>
            </a:extLst>
          </p:cNvPr>
          <p:cNvSpPr/>
          <p:nvPr/>
        </p:nvSpPr>
        <p:spPr>
          <a:xfrm>
            <a:off x="6354130" y="4253496"/>
            <a:ext cx="647147" cy="249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3,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4,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5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93A524D-2F3D-1440-9F28-E5BE4C7D68B9}"/>
              </a:ext>
            </a:extLst>
          </p:cNvPr>
          <p:cNvSpPr/>
          <p:nvPr/>
        </p:nvSpPr>
        <p:spPr>
          <a:xfrm>
            <a:off x="7271732" y="2899615"/>
            <a:ext cx="4704000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6A9955"/>
                </a:solidFill>
                <a:latin typeface="Menlo" panose="020B0609030804020204" pitchFamily="49" charset="0"/>
              </a:rPr>
              <a:t>#-*-coding:utf-8-*-</a:t>
            </a:r>
            <a:endParaRPr lang="en" altLang="ko-Kore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CDCAA"/>
                </a:solidFill>
                <a:latin typeface="Menlo" panose="020B0609030804020204" pitchFamily="49" charset="0"/>
              </a:rPr>
              <a:t>combine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results = []</a:t>
            </a:r>
          </a:p>
          <a:p>
            <a:endParaRPr lang="en" altLang="ko-Kore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  def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elements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start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if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k == 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results.append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(elements[:])</a:t>
            </a: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  return</a:t>
            </a:r>
            <a:endParaRPr lang="en" altLang="ko-Kore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자신 이전의 모든 값을 고정하여 재귀 호출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for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(start, n+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elements.append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(elements, i+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k-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elements.pop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endParaRPr lang="en" altLang="ko-Kore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([], 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k)</a:t>
            </a: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results</a:t>
            </a:r>
            <a:endParaRPr lang="en" altLang="ko-Kore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35F9762-3AE3-434C-812E-799BE67F3537}"/>
              </a:ext>
            </a:extLst>
          </p:cNvPr>
          <p:cNvSpPr/>
          <p:nvPr/>
        </p:nvSpPr>
        <p:spPr>
          <a:xfrm>
            <a:off x="6677703" y="1004551"/>
            <a:ext cx="5372108" cy="13154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100" dirty="0">
                <a:latin typeface="+mn-ea"/>
              </a:rPr>
              <a:t>순열 문제와 이 문제는 서로 비슷한 면이 있지만</a:t>
            </a:r>
            <a:r>
              <a:rPr kumimoji="1" lang="en-US" altLang="ko-KR" sz="1100" dirty="0">
                <a:latin typeface="+mn-ea"/>
              </a:rPr>
              <a:t>,</a:t>
            </a:r>
          </a:p>
          <a:p>
            <a:r>
              <a:rPr kumimoji="1" lang="ko-KR" altLang="en-US" sz="1100" dirty="0">
                <a:latin typeface="+mn-ea"/>
              </a:rPr>
              <a:t>순열과 조합이 다르듯 구현 방식에도 차이가 있다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무엇보다 이 문제는 모든 순열을 생성하는 이전 문제와 달리</a:t>
            </a:r>
            <a:endParaRPr kumimoji="1" lang="en-US" altLang="ko-KR" sz="1100" dirty="0">
              <a:latin typeface="+mn-ea"/>
            </a:endParaRPr>
          </a:p>
          <a:p>
            <a:r>
              <a:rPr kumimoji="1" lang="en-US" altLang="ko-KR" sz="1100" dirty="0">
                <a:latin typeface="+mn-ea"/>
              </a:rPr>
              <a:t>K</a:t>
            </a:r>
            <a:r>
              <a:rPr kumimoji="1" lang="ko-KR" altLang="en-US" sz="1100" dirty="0">
                <a:latin typeface="+mn-ea"/>
              </a:rPr>
              <a:t>개의 조합만을 생성해야한다는 제약 조건이 추가된 문제다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따라서 </a:t>
            </a:r>
            <a:r>
              <a:rPr kumimoji="1" lang="en-US" altLang="ko-KR" sz="1100" dirty="0" err="1">
                <a:latin typeface="+mn-ea"/>
              </a:rPr>
              <a:t>dfs</a:t>
            </a:r>
            <a:r>
              <a:rPr kumimoji="1" lang="en-US" altLang="ko-KR" sz="1100" dirty="0">
                <a:latin typeface="+mn-ea"/>
              </a:rPr>
              <a:t>()</a:t>
            </a:r>
            <a:r>
              <a:rPr kumimoji="1" lang="ko-KR" altLang="en-US" sz="1100" dirty="0">
                <a:latin typeface="+mn-ea"/>
              </a:rPr>
              <a:t>함수에서 </a:t>
            </a:r>
            <a:r>
              <a:rPr kumimoji="1" lang="en-US" altLang="ko-KR" sz="1100" dirty="0">
                <a:latin typeface="+mn-ea"/>
              </a:rPr>
              <a:t>k</a:t>
            </a:r>
            <a:r>
              <a:rPr kumimoji="1" lang="ko-KR" altLang="en-US" sz="1100" dirty="0">
                <a:latin typeface="+mn-ea"/>
              </a:rPr>
              <a:t>값을 별도로 전달받아 </a:t>
            </a:r>
            <a:r>
              <a:rPr kumimoji="1" lang="en-US" altLang="ko-KR" sz="1100" dirty="0">
                <a:latin typeface="+mn-ea"/>
              </a:rPr>
              <a:t>1</a:t>
            </a:r>
            <a:r>
              <a:rPr kumimoji="1" lang="ko-KR" altLang="en-US" sz="1100" dirty="0">
                <a:latin typeface="+mn-ea"/>
              </a:rPr>
              <a:t>씩 </a:t>
            </a:r>
            <a:r>
              <a:rPr kumimoji="1" lang="ko-KR" altLang="en-US" sz="1100" dirty="0" err="1">
                <a:latin typeface="+mn-ea"/>
              </a:rPr>
              <a:t>줄여나가며</a:t>
            </a:r>
            <a:r>
              <a:rPr kumimoji="1" lang="ko-KR" altLang="en-US" sz="1100" dirty="0">
                <a:latin typeface="+mn-ea"/>
              </a:rPr>
              <a:t> 재귀 호출하는 구조로</a:t>
            </a:r>
            <a:r>
              <a:rPr kumimoji="1" lang="en-US" altLang="ko-KR" sz="1100" dirty="0">
                <a:latin typeface="+mn-ea"/>
              </a:rPr>
              <a:t>,</a:t>
            </a:r>
          </a:p>
          <a:p>
            <a:r>
              <a:rPr kumimoji="1" lang="en-US" altLang="ko-KR" sz="1100" dirty="0">
                <a:latin typeface="+mn-ea"/>
              </a:rPr>
              <a:t>K</a:t>
            </a:r>
            <a:r>
              <a:rPr kumimoji="1" lang="ko-KR" altLang="en-US" sz="1100" dirty="0">
                <a:latin typeface="+mn-ea"/>
              </a:rPr>
              <a:t>가 </a:t>
            </a:r>
            <a:r>
              <a:rPr kumimoji="1" lang="en-US" altLang="ko-KR" sz="1100" dirty="0">
                <a:latin typeface="+mn-ea"/>
              </a:rPr>
              <a:t>0</a:t>
            </a:r>
            <a:r>
              <a:rPr kumimoji="1" lang="ko-KR" altLang="en-US" sz="1100" dirty="0">
                <a:latin typeface="+mn-ea"/>
              </a:rPr>
              <a:t>이 되면 바로 빠져나가는 </a:t>
            </a:r>
            <a:r>
              <a:rPr kumimoji="1" lang="ko-KR" altLang="en-US" sz="1100" dirty="0" err="1">
                <a:latin typeface="+mn-ea"/>
              </a:rPr>
              <a:t>로직이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ko-KR" altLang="en-US" sz="1100" dirty="0" err="1">
                <a:latin typeface="+mn-ea"/>
              </a:rPr>
              <a:t>추가되어있다</a:t>
            </a:r>
            <a:r>
              <a:rPr kumimoji="1" lang="en-US" altLang="ko-KR" sz="11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3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81F9DE-535A-4949-8833-126CB097000A}"/>
              </a:ext>
            </a:extLst>
          </p:cNvPr>
          <p:cNvSpPr/>
          <p:nvPr/>
        </p:nvSpPr>
        <p:spPr>
          <a:xfrm>
            <a:off x="528034" y="334851"/>
            <a:ext cx="4610636" cy="463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조합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리스트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026F-D544-A94D-AA83-5EF23D00483C}"/>
              </a:ext>
            </a:extLst>
          </p:cNvPr>
          <p:cNvSpPr/>
          <p:nvPr/>
        </p:nvSpPr>
        <p:spPr>
          <a:xfrm>
            <a:off x="528034" y="1166843"/>
            <a:ext cx="5138248" cy="289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combination_list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nums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list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results = []</a:t>
            </a:r>
          </a:p>
          <a:p>
            <a:b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elements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start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k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ko-KR" alt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k == 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results.append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(elements[:])</a:t>
            </a:r>
          </a:p>
          <a:p>
            <a:r>
              <a:rPr lang="ko-KR" alt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endParaRPr lang="en" altLang="ko-Kore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(start, 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nums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elements.append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nums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(elements, i+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k-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elements.pop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([], 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k)</a:t>
            </a: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results</a:t>
            </a:r>
            <a:endParaRPr lang="en" altLang="ko-Kore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4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81F9DE-535A-4949-8833-126CB097000A}"/>
              </a:ext>
            </a:extLst>
          </p:cNvPr>
          <p:cNvSpPr/>
          <p:nvPr/>
        </p:nvSpPr>
        <p:spPr>
          <a:xfrm>
            <a:off x="442174" y="297282"/>
            <a:ext cx="4610636" cy="4636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전화번호 문자 조합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DF1B7-2AA1-974C-A56F-69303B5C6FF9}"/>
              </a:ext>
            </a:extLst>
          </p:cNvPr>
          <p:cNvSpPr/>
          <p:nvPr/>
        </p:nvSpPr>
        <p:spPr>
          <a:xfrm>
            <a:off x="442174" y="860741"/>
            <a:ext cx="5907110" cy="9424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100" dirty="0">
                <a:latin typeface="+mn-ea"/>
              </a:rPr>
              <a:t>2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~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9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ko-KR" altLang="en-US" sz="1100" dirty="0" err="1">
                <a:latin typeface="+mn-ea"/>
              </a:rPr>
              <a:t>까지의</a:t>
            </a:r>
            <a:r>
              <a:rPr kumimoji="1" lang="ko-KR" altLang="en-US" sz="1100" dirty="0">
                <a:latin typeface="+mn-ea"/>
              </a:rPr>
              <a:t> 숫자가 주어졌을 때 전화번호로 조합 가능한 모든 문자를 출력하라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입력</a:t>
            </a:r>
            <a:r>
              <a:rPr kumimoji="1" lang="en-US" altLang="ko-KR" sz="1100" dirty="0">
                <a:latin typeface="+mn-ea"/>
              </a:rPr>
              <a:t>: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“23”</a:t>
            </a:r>
          </a:p>
          <a:p>
            <a:r>
              <a:rPr kumimoji="1" lang="ko-KR" altLang="en-US" sz="1100" dirty="0">
                <a:latin typeface="+mn-ea"/>
              </a:rPr>
              <a:t>출력</a:t>
            </a:r>
            <a:r>
              <a:rPr kumimoji="1" lang="en-US" altLang="ko-KR" sz="1100" dirty="0">
                <a:latin typeface="+mn-ea"/>
              </a:rPr>
              <a:t>: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[“ad”,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“ae”,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</a:t>
            </a:r>
            <a:r>
              <a:rPr kumimoji="1" lang="en-US" altLang="ko-KR" sz="1100" dirty="0" err="1">
                <a:latin typeface="+mn-ea"/>
              </a:rPr>
              <a:t>af</a:t>
            </a:r>
            <a:r>
              <a:rPr kumimoji="1" lang="en-US" altLang="ko-KR" sz="1100" dirty="0">
                <a:latin typeface="+mn-ea"/>
              </a:rPr>
              <a:t>”,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“bd”,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“be”,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“bf”,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“cd”,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</a:t>
            </a:r>
            <a:r>
              <a:rPr kumimoji="1" lang="en-US" altLang="ko-KR" sz="1100" dirty="0" err="1">
                <a:latin typeface="+mn-ea"/>
              </a:rPr>
              <a:t>ce</a:t>
            </a:r>
            <a:r>
              <a:rPr kumimoji="1" lang="en-US" altLang="ko-KR" sz="1100" dirty="0">
                <a:latin typeface="+mn-ea"/>
              </a:rPr>
              <a:t>”,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“</a:t>
            </a:r>
            <a:r>
              <a:rPr kumimoji="1" lang="en-US" altLang="ko-KR" sz="1100" dirty="0" err="1">
                <a:latin typeface="+mn-ea"/>
              </a:rPr>
              <a:t>cf</a:t>
            </a:r>
            <a:r>
              <a:rPr kumimoji="1" lang="en-US" altLang="ko-KR" sz="1100" dirty="0">
                <a:latin typeface="+mn-ea"/>
              </a:rPr>
              <a:t>”,]</a:t>
            </a:r>
          </a:p>
          <a:p>
            <a:r>
              <a:rPr kumimoji="1" lang="en-US" altLang="ko-Kore-KR" sz="1100" dirty="0">
                <a:latin typeface="+mn-ea"/>
                <a:sym typeface="Wingdings" pitchFamily="2" charset="2"/>
              </a:rPr>
              <a:t> 2</a:t>
            </a:r>
            <a:r>
              <a:rPr kumimoji="1" lang="ko-Kore-KR" altLang="en-US" sz="1100" dirty="0">
                <a:latin typeface="+mn-ea"/>
                <a:sym typeface="Wingdings" pitchFamily="2" charset="2"/>
              </a:rPr>
              <a:t>는</a:t>
            </a:r>
            <a:r>
              <a:rPr kumimoji="1" lang="ko-KR" altLang="en-US" sz="110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100" dirty="0" err="1">
                <a:latin typeface="+mn-ea"/>
                <a:sym typeface="Wingdings" pitchFamily="2" charset="2"/>
              </a:rPr>
              <a:t>abc</a:t>
            </a:r>
            <a:r>
              <a:rPr kumimoji="1" lang="en-US" altLang="ko-KR" sz="1100" dirty="0">
                <a:latin typeface="+mn-ea"/>
                <a:sym typeface="Wingdings" pitchFamily="2" charset="2"/>
              </a:rPr>
              <a:t>, 3</a:t>
            </a:r>
            <a:r>
              <a:rPr kumimoji="1" lang="ko-KR" altLang="en-US" sz="1100" dirty="0">
                <a:latin typeface="+mn-ea"/>
                <a:sym typeface="Wingdings" pitchFamily="2" charset="2"/>
              </a:rPr>
              <a:t>은 </a:t>
            </a:r>
            <a:r>
              <a:rPr kumimoji="1" lang="en-US" altLang="ko-KR" sz="1100" dirty="0">
                <a:latin typeface="+mn-ea"/>
                <a:sym typeface="Wingdings" pitchFamily="2" charset="2"/>
              </a:rPr>
              <a:t>def</a:t>
            </a:r>
            <a:r>
              <a:rPr kumimoji="1" lang="ko-KR" altLang="en-US" sz="1100" dirty="0">
                <a:latin typeface="+mn-ea"/>
                <a:sym typeface="Wingdings" pitchFamily="2" charset="2"/>
              </a:rPr>
              <a:t>가 가능하므로 각각 </a:t>
            </a:r>
            <a:r>
              <a:rPr kumimoji="1" lang="ko-KR" altLang="en-US" sz="1100" dirty="0" err="1">
                <a:latin typeface="+mn-ea"/>
                <a:sym typeface="Wingdings" pitchFamily="2" charset="2"/>
              </a:rPr>
              <a:t>한문자씩</a:t>
            </a:r>
            <a:r>
              <a:rPr kumimoji="1" lang="ko-KR" altLang="en-US" sz="110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1100" dirty="0">
                <a:latin typeface="+mn-ea"/>
                <a:sym typeface="Wingdings" pitchFamily="2" charset="2"/>
              </a:rPr>
              <a:t>9</a:t>
            </a:r>
            <a:r>
              <a:rPr kumimoji="1" lang="ko-KR" altLang="en-US" sz="1100" dirty="0">
                <a:latin typeface="+mn-ea"/>
                <a:sym typeface="Wingdings" pitchFamily="2" charset="2"/>
              </a:rPr>
              <a:t>개의 문자로 조합이 가능하다</a:t>
            </a:r>
            <a:r>
              <a:rPr kumimoji="1" lang="en-US" altLang="ko-KR" sz="1100" dirty="0">
                <a:latin typeface="+mn-ea"/>
                <a:sym typeface="Wingdings" pitchFamily="2" charset="2"/>
              </a:rPr>
              <a:t>.</a:t>
            </a:r>
            <a:endParaRPr kumimoji="1" lang="ko-Kore-KR" altLang="en-US" sz="110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659AC4-356B-A342-AB5E-F93C9B1AA79C}"/>
              </a:ext>
            </a:extLst>
          </p:cNvPr>
          <p:cNvSpPr/>
          <p:nvPr/>
        </p:nvSpPr>
        <p:spPr>
          <a:xfrm>
            <a:off x="442174" y="5054811"/>
            <a:ext cx="5881352" cy="119987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100" dirty="0">
                <a:latin typeface="+mn-ea"/>
              </a:rPr>
              <a:t>이 문제는 전체를 탐색하여 풀이할 수 있다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항상 전체를 </a:t>
            </a:r>
            <a:r>
              <a:rPr kumimoji="1" lang="ko-KR" altLang="en-US" sz="1100" dirty="0" err="1">
                <a:latin typeface="+mn-ea"/>
              </a:rPr>
              <a:t>탐색해야하고</a:t>
            </a:r>
            <a:r>
              <a:rPr kumimoji="1" lang="ko-KR" altLang="en-US" sz="1100" dirty="0">
                <a:latin typeface="+mn-ea"/>
              </a:rPr>
              <a:t> 가지치기 등으로 최적화할 수 있는 문제는 아니기 때문에 결과는 비슷하다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가능한 경우의 수를 위 그림과 같이 모두 조합하는 형태로 전체를 탐색한 후 </a:t>
            </a:r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백트래킹하면서 결과를 조합할 수 있다</a:t>
            </a:r>
            <a:r>
              <a:rPr kumimoji="1" lang="en-US" altLang="ko-KR" sz="1100" dirty="0">
                <a:latin typeface="+mn-ea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DA7D69F-1502-5B47-8DFA-04A758653807}"/>
              </a:ext>
            </a:extLst>
          </p:cNvPr>
          <p:cNvSpPr/>
          <p:nvPr/>
        </p:nvSpPr>
        <p:spPr>
          <a:xfrm>
            <a:off x="6572524" y="860740"/>
            <a:ext cx="5550800" cy="9424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1100" dirty="0">
                <a:latin typeface="+mn-ea"/>
              </a:rPr>
              <a:t>Digits</a:t>
            </a:r>
            <a:r>
              <a:rPr kumimoji="1" lang="ko-KR" altLang="en-US" sz="1100" dirty="0">
                <a:latin typeface="+mn-ea"/>
              </a:rPr>
              <a:t>는 입력</a:t>
            </a:r>
            <a:r>
              <a:rPr kumimoji="1" lang="en-US" altLang="ko-KR" sz="1100" dirty="0">
                <a:latin typeface="+mn-ea"/>
              </a:rPr>
              <a:t> </a:t>
            </a:r>
            <a:r>
              <a:rPr kumimoji="1" lang="ko-KR" altLang="en-US" sz="1100" dirty="0">
                <a:latin typeface="+mn-ea"/>
              </a:rPr>
              <a:t>값이며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각</a:t>
            </a:r>
            <a:r>
              <a:rPr kumimoji="1" lang="en-US" altLang="ko-KR" sz="1100" dirty="0">
                <a:latin typeface="+mn-ea"/>
              </a:rPr>
              <a:t>.</a:t>
            </a:r>
            <a:r>
              <a:rPr kumimoji="1" lang="ko-KR" altLang="en-US" sz="1100" dirty="0">
                <a:latin typeface="+mn-ea"/>
              </a:rPr>
              <a:t>자릿수에 해당하는 </a:t>
            </a:r>
            <a:r>
              <a:rPr kumimoji="1" lang="ko-KR" altLang="en-US" sz="1100" dirty="0" err="1">
                <a:latin typeface="+mn-ea"/>
              </a:rPr>
              <a:t>키판</a:t>
            </a:r>
            <a:r>
              <a:rPr kumimoji="1" lang="ko-KR" altLang="en-US" sz="1100" dirty="0">
                <a:latin typeface="+mn-ea"/>
              </a:rPr>
              <a:t> 배열을 </a:t>
            </a:r>
            <a:r>
              <a:rPr kumimoji="1" lang="en-US" altLang="ko-KR" sz="1100" dirty="0">
                <a:latin typeface="+mn-ea"/>
              </a:rPr>
              <a:t>DFS</a:t>
            </a:r>
            <a:r>
              <a:rPr kumimoji="1" lang="ko-KR" altLang="en-US" sz="1100" dirty="0">
                <a:latin typeface="+mn-ea"/>
              </a:rPr>
              <a:t>로 탐색하면 결과가 완성된다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en-US" altLang="ko-KR" sz="1100" dirty="0">
                <a:latin typeface="+mn-ea"/>
              </a:rPr>
              <a:t>Digits</a:t>
            </a:r>
            <a:r>
              <a:rPr kumimoji="1" lang="ko-KR" altLang="en-US" sz="1100" dirty="0">
                <a:latin typeface="+mn-ea"/>
              </a:rPr>
              <a:t>는 입력</a:t>
            </a:r>
            <a:r>
              <a:rPr kumimoji="1" lang="en-US" altLang="ko-KR" sz="1100" dirty="0">
                <a:latin typeface="+mn-ea"/>
              </a:rPr>
              <a:t> </a:t>
            </a:r>
            <a:r>
              <a:rPr kumimoji="1" lang="ko-KR" altLang="en-US" sz="1100" dirty="0">
                <a:latin typeface="+mn-ea"/>
              </a:rPr>
              <a:t>값이며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 err="1">
                <a:latin typeface="+mn-ea"/>
              </a:rPr>
              <a:t>dic</a:t>
            </a:r>
            <a:r>
              <a:rPr kumimoji="1" lang="ko-KR" altLang="en-US" sz="1100" dirty="0">
                <a:latin typeface="+mn-ea"/>
              </a:rPr>
              <a:t>는 </a:t>
            </a:r>
            <a:r>
              <a:rPr kumimoji="1" lang="ko-KR" altLang="en-US" sz="1100" dirty="0" err="1">
                <a:latin typeface="+mn-ea"/>
              </a:rPr>
              <a:t>키판</a:t>
            </a:r>
            <a:r>
              <a:rPr kumimoji="1" lang="ko-KR" altLang="en-US" sz="1100" dirty="0">
                <a:latin typeface="+mn-ea"/>
              </a:rPr>
              <a:t> 배열이다</a:t>
            </a:r>
            <a:r>
              <a:rPr kumimoji="1" lang="en-US" altLang="ko-KR" sz="1100" dirty="0">
                <a:latin typeface="+mn-ea"/>
              </a:rPr>
              <a:t>.</a:t>
            </a:r>
            <a:r>
              <a:rPr kumimoji="1" lang="ko-KR" altLang="en-US" sz="1100" dirty="0">
                <a:latin typeface="+mn-ea"/>
              </a:rPr>
              <a:t> 입력</a:t>
            </a:r>
            <a:r>
              <a:rPr kumimoji="1" lang="en-US" altLang="ko-KR" sz="1100" dirty="0">
                <a:latin typeface="+mn-ea"/>
              </a:rPr>
              <a:t> </a:t>
            </a:r>
            <a:r>
              <a:rPr kumimoji="1" lang="ko-KR" altLang="en-US" sz="1100" dirty="0">
                <a:latin typeface="+mn-ea"/>
              </a:rPr>
              <a:t>값을 자릿수로 쪼개어 반복하고</a:t>
            </a:r>
            <a:r>
              <a:rPr kumimoji="1" lang="en-US" altLang="ko-KR" sz="1100" dirty="0">
                <a:latin typeface="+mn-ea"/>
              </a:rPr>
              <a:t>,</a:t>
            </a:r>
          </a:p>
          <a:p>
            <a:r>
              <a:rPr kumimoji="1" lang="ko-KR" altLang="en-US" sz="1100" dirty="0">
                <a:latin typeface="+mn-ea"/>
              </a:rPr>
              <a:t>숫자에 해당하는 모든 문자열을 반복하면서 마찬가지로 문자 단위로 재귀 탐색한다</a:t>
            </a:r>
            <a:r>
              <a:rPr kumimoji="1" lang="en-US" altLang="ko-KR" sz="1100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0DE77B-9AEA-2B4B-81A2-FDC2D587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4" y="1999496"/>
            <a:ext cx="3770062" cy="28275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C86DCF-A13C-F345-B393-2F13D41053C6}"/>
              </a:ext>
            </a:extLst>
          </p:cNvPr>
          <p:cNvSpPr/>
          <p:nvPr/>
        </p:nvSpPr>
        <p:spPr>
          <a:xfrm>
            <a:off x="6572524" y="1999496"/>
            <a:ext cx="5550800" cy="4493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#-*-coding:utf-8-*-</a:t>
            </a:r>
            <a:b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1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letterCombination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 err="1">
                <a:solidFill>
                  <a:srgbClr val="9CDCFE"/>
                </a:solidFill>
                <a:latin typeface="Menlo" panose="020B0609030804020204" pitchFamily="49" charset="0"/>
              </a:rPr>
              <a:t>digits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100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 -&gt; list[</a:t>
            </a:r>
            <a:r>
              <a:rPr lang="en" altLang="ko-Kore-KR" sz="1100" dirty="0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]:</a:t>
            </a:r>
          </a:p>
          <a:p>
            <a:r>
              <a:rPr lang="en" altLang="ko-Kore-KR" sz="1100" dirty="0">
                <a:solidFill>
                  <a:srgbClr val="569CD6"/>
                </a:solidFill>
                <a:latin typeface="Menlo" panose="020B0609030804020204" pitchFamily="49" charset="0"/>
              </a:rPr>
              <a:t>  def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9CDCFE"/>
                </a:solidFill>
                <a:latin typeface="Menlo" panose="020B0609030804020204" pitchFamily="49" charset="0"/>
              </a:rPr>
              <a:t>index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9CDCFE"/>
                </a:solidFill>
                <a:latin typeface="Menlo" panose="020B0609030804020204" pitchFamily="49" charset="0"/>
              </a:rPr>
              <a:t>path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끝까지 탐색하면 백트래킹</a:t>
            </a:r>
            <a:endParaRPr lang="ko-KR" alt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  if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(path) == </a:t>
            </a:r>
            <a:r>
              <a:rPr lang="en" altLang="ko-Kore-KR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(digits):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result.append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(path)</a:t>
            </a: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  return</a:t>
            </a:r>
            <a:endParaRPr lang="en" altLang="ko-Kore-KR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ko-KR" altLang="en-US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입력값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 자릿수 단위 반복</a:t>
            </a:r>
            <a:endParaRPr lang="ko-KR" alt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  for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(index, </a:t>
            </a:r>
            <a:r>
              <a:rPr lang="en" altLang="ko-Kore-KR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(digits)):</a:t>
            </a:r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# 2: </a:t>
            </a:r>
            <a:r>
              <a:rPr lang="en" altLang="ko-Kore-KR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slen</a:t>
            </a:r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("23")</a:t>
            </a:r>
            <a:endParaRPr lang="en" altLang="ko-Kore-KR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숫자에 해당하는 모든 문자열 반복</a:t>
            </a:r>
            <a:endParaRPr lang="ko-KR" alt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    for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j </a:t>
            </a:r>
            <a:r>
              <a:rPr lang="en" altLang="ko-Kore-KR" sz="11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dic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[digits[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]]:</a:t>
            </a:r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#a, b, c</a:t>
            </a:r>
            <a:endParaRPr lang="en" altLang="ko-Kore-KR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(i+</a:t>
            </a:r>
            <a:r>
              <a:rPr lang="en" altLang="ko-Kore-KR" sz="11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path+j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#a, b, c 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각각에 해당하는 </a:t>
            </a:r>
            <a:r>
              <a:rPr lang="en" altLang="ko-Kore-KR" sz="1100" dirty="0">
                <a:solidFill>
                  <a:srgbClr val="6A9955"/>
                </a:solidFill>
                <a:latin typeface="Menlo" panose="020B0609030804020204" pitchFamily="49" charset="0"/>
              </a:rPr>
              <a:t>d, e, f</a:t>
            </a:r>
            <a:r>
              <a:rPr lang="ko-KR" altLang="en-US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를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 조합</a:t>
            </a:r>
            <a:r>
              <a:rPr lang="en-US" altLang="ko-KR" sz="1100" dirty="0">
                <a:solidFill>
                  <a:srgbClr val="6A9955"/>
                </a:solidFill>
                <a:latin typeface="Menlo" panose="020B0609030804020204" pitchFamily="49" charset="0"/>
              </a:rPr>
              <a:t>.</a:t>
            </a:r>
            <a:endParaRPr lang="ko-KR" alt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ko-KR" alt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Menlo" panose="020B0609030804020204" pitchFamily="49" charset="0"/>
              </a:rPr>
              <a:t>  # </a:t>
            </a:r>
            <a:r>
              <a:rPr lang="ko-KR" alt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예외 처리</a:t>
            </a:r>
            <a:endParaRPr lang="ko-KR" alt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100" dirty="0">
                <a:solidFill>
                  <a:srgbClr val="569CD6"/>
                </a:solidFill>
                <a:latin typeface="Menlo" panose="020B0609030804020204" pitchFamily="49" charset="0"/>
              </a:rPr>
              <a:t>not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digits:</a:t>
            </a:r>
          </a:p>
          <a:p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[]</a:t>
            </a:r>
          </a:p>
          <a:p>
            <a:b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dic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= {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"2"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abc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"3"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"def"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"4"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ghi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"5"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jkl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         "6"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mno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"7"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pqrs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"8"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tuv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"9"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wxyz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result = []</a:t>
            </a:r>
          </a:p>
          <a:p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1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 result</a:t>
            </a:r>
          </a:p>
          <a:p>
            <a:b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result = </a:t>
            </a:r>
            <a:r>
              <a:rPr lang="en" altLang="ko-Kore-KR" sz="1100" dirty="0" err="1">
                <a:solidFill>
                  <a:srgbClr val="D4D4D4"/>
                </a:solidFill>
                <a:latin typeface="Menlo" panose="020B0609030804020204" pitchFamily="49" charset="0"/>
              </a:rPr>
              <a:t>letterCombination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100" dirty="0">
                <a:solidFill>
                  <a:srgbClr val="CE9178"/>
                </a:solidFill>
                <a:latin typeface="Menlo" panose="020B0609030804020204" pitchFamily="49" charset="0"/>
              </a:rPr>
              <a:t>"23"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1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" altLang="ko-Kore-KR" sz="1100" dirty="0">
                <a:solidFill>
                  <a:srgbClr val="D4D4D4"/>
                </a:solidFill>
                <a:latin typeface="Menlo" panose="020B060903080402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120427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81F9DE-535A-4949-8833-126CB097000A}"/>
              </a:ext>
            </a:extLst>
          </p:cNvPr>
          <p:cNvSpPr/>
          <p:nvPr/>
        </p:nvSpPr>
        <p:spPr>
          <a:xfrm>
            <a:off x="528034" y="334851"/>
            <a:ext cx="4610636" cy="463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순열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조합의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DFS, </a:t>
            </a:r>
            <a:r>
              <a:rPr kumimoji="1" lang="en-US" altLang="ko-KR" dirty="0" err="1"/>
              <a:t>itertools</a:t>
            </a:r>
            <a:r>
              <a:rPr kumimoji="1" lang="ko-KR" altLang="en-US" dirty="0"/>
              <a:t> 성능 비교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DF1B7-2AA1-974C-A56F-69303B5C6FF9}"/>
              </a:ext>
            </a:extLst>
          </p:cNvPr>
          <p:cNvSpPr/>
          <p:nvPr/>
        </p:nvSpPr>
        <p:spPr>
          <a:xfrm>
            <a:off x="188890" y="989523"/>
            <a:ext cx="5907110" cy="13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100" dirty="0"/>
              <a:t>구현의 효율성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성능을 위해 사용</a:t>
            </a:r>
            <a:r>
              <a:rPr kumimoji="1" lang="en-US" altLang="ko-KR" sz="1100" dirty="0"/>
              <a:t>..</a:t>
            </a:r>
          </a:p>
          <a:p>
            <a:r>
              <a:rPr kumimoji="1" lang="ko-KR" altLang="en-US" sz="1100" dirty="0"/>
              <a:t>그러나 </a:t>
            </a:r>
            <a:r>
              <a:rPr kumimoji="1" lang="en-US" altLang="ko-KR" sz="1100" dirty="0"/>
              <a:t>C++</a:t>
            </a:r>
            <a:r>
              <a:rPr kumimoji="1" lang="ko-KR" altLang="en-US" sz="1100" dirty="0"/>
              <a:t>의 경우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대부분의 문제에서 라이브러리를 이용한 조합을 사용할 경우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fail</a:t>
            </a:r>
            <a:r>
              <a:rPr kumimoji="1" lang="ko-KR" altLang="en-US" sz="1100" dirty="0"/>
              <a:t>이 발생</a:t>
            </a:r>
            <a:r>
              <a:rPr kumimoji="1" lang="en-US" altLang="ko-KR" sz="1100" dirty="0"/>
              <a:t>..</a:t>
            </a:r>
          </a:p>
          <a:p>
            <a:r>
              <a:rPr kumimoji="1" lang="ko-KR" altLang="en-US" sz="1100" dirty="0"/>
              <a:t>다시 한번 라이브러리로 테스트해보자</a:t>
            </a:r>
            <a:r>
              <a:rPr kumimoji="1" lang="en-US" altLang="ko-KR" sz="1100" dirty="0"/>
              <a:t>..</a:t>
            </a:r>
          </a:p>
          <a:p>
            <a:r>
              <a:rPr kumimoji="1" lang="ko-KR" altLang="en-US" sz="1100" dirty="0"/>
              <a:t>메모리 사용량 때문인가</a:t>
            </a:r>
            <a:r>
              <a:rPr kumimoji="1" lang="en-US" altLang="ko-KR" sz="1100" dirty="0"/>
              <a:t>??</a:t>
            </a:r>
            <a:endParaRPr kumimoji="1" lang="en-US" altLang="ko-Kore-KR" sz="1100" dirty="0"/>
          </a:p>
          <a:p>
            <a:endParaRPr kumimoji="1" lang="en-US" altLang="ko-Kore-KR" sz="1100" dirty="0"/>
          </a:p>
          <a:p>
            <a:r>
              <a:rPr kumimoji="1" lang="ko-KR" altLang="en-US" sz="1100" dirty="0"/>
              <a:t>조합은 </a:t>
            </a:r>
            <a:r>
              <a:rPr kumimoji="1" lang="en-US" altLang="ko-Kore-KR" sz="1100" dirty="0" err="1"/>
              <a:t>Itertools</a:t>
            </a:r>
            <a:r>
              <a:rPr kumimoji="1" lang="ko-KR" altLang="en-US" sz="1100" dirty="0"/>
              <a:t>의 함수의 결과가 </a:t>
            </a:r>
            <a:r>
              <a:rPr kumimoji="1" lang="ko-KR" altLang="en-US" sz="1100" dirty="0" err="1"/>
              <a:t>튜플이라는</a:t>
            </a:r>
            <a:r>
              <a:rPr kumimoji="1" lang="ko-KR" altLang="en-US" sz="1100" dirty="0"/>
              <a:t> 점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대부분의 문제들은 리스트를 반환하도록 하므로 리스트로 반환해야하는 번거로움이 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4C71607-2B4F-D74A-BB50-6D7AC505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9328"/>
              </p:ext>
            </p:extLst>
          </p:nvPr>
        </p:nvGraphicFramePr>
        <p:xfrm>
          <a:off x="628204" y="2872740"/>
          <a:ext cx="43945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66">
                  <a:extLst>
                    <a:ext uri="{9D8B030D-6E8A-4147-A177-3AD203B41FA5}">
                      <a16:colId xmlns:a16="http://schemas.microsoft.com/office/drawing/2014/main" val="1231186579"/>
                    </a:ext>
                  </a:extLst>
                </a:gridCol>
                <a:gridCol w="1765617">
                  <a:extLst>
                    <a:ext uri="{9D8B030D-6E8A-4147-A177-3AD203B41FA5}">
                      <a16:colId xmlns:a16="http://schemas.microsoft.com/office/drawing/2014/main" val="3139888796"/>
                    </a:ext>
                  </a:extLst>
                </a:gridCol>
                <a:gridCol w="1906074">
                  <a:extLst>
                    <a:ext uri="{9D8B030D-6E8A-4147-A177-3AD203B41FA5}">
                      <a16:colId xmlns:a16="http://schemas.microsoft.com/office/drawing/2014/main" val="2496135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/>
                        <a:t>풀이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/>
                        <a:t>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/>
                        <a:t>실행</a:t>
                      </a:r>
                      <a:r>
                        <a:rPr lang="ko-KR" altLang="en-US" sz="1100" dirty="0"/>
                        <a:t> 시간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8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DFS</a:t>
                      </a:r>
                      <a:r>
                        <a:rPr lang="ko-Kore-KR" altLang="en-US" sz="1100" dirty="0"/>
                        <a:t>를</a:t>
                      </a:r>
                      <a:r>
                        <a:rPr lang="ko-KR" altLang="en-US" sz="1100" dirty="0"/>
                        <a:t> 활용한 순열 생성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4</a:t>
                      </a:r>
                      <a:r>
                        <a:rPr lang="en-US" altLang="ko-KR" sz="1100" dirty="0"/>
                        <a:t>0ms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itertools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36</a:t>
                      </a:r>
                      <a:r>
                        <a:rPr lang="en-US" altLang="ko-KR" sz="1100" dirty="0"/>
                        <a:t>ms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64258"/>
                  </a:ext>
                </a:extLst>
              </a:tr>
            </a:tbl>
          </a:graphicData>
        </a:graphic>
      </p:graphicFrame>
      <p:graphicFrame>
        <p:nvGraphicFramePr>
          <p:cNvPr id="45" name="표 2">
            <a:extLst>
              <a:ext uri="{FF2B5EF4-FFF2-40B4-BE49-F238E27FC236}">
                <a16:creationId xmlns:a16="http://schemas.microsoft.com/office/drawing/2014/main" id="{F4961ECB-8B2D-4F47-901F-29B55332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25210"/>
              </p:ext>
            </p:extLst>
          </p:nvPr>
        </p:nvGraphicFramePr>
        <p:xfrm>
          <a:off x="5957911" y="2872740"/>
          <a:ext cx="43945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66">
                  <a:extLst>
                    <a:ext uri="{9D8B030D-6E8A-4147-A177-3AD203B41FA5}">
                      <a16:colId xmlns:a16="http://schemas.microsoft.com/office/drawing/2014/main" val="1231186579"/>
                    </a:ext>
                  </a:extLst>
                </a:gridCol>
                <a:gridCol w="1765617">
                  <a:extLst>
                    <a:ext uri="{9D8B030D-6E8A-4147-A177-3AD203B41FA5}">
                      <a16:colId xmlns:a16="http://schemas.microsoft.com/office/drawing/2014/main" val="3139888796"/>
                    </a:ext>
                  </a:extLst>
                </a:gridCol>
                <a:gridCol w="1906074">
                  <a:extLst>
                    <a:ext uri="{9D8B030D-6E8A-4147-A177-3AD203B41FA5}">
                      <a16:colId xmlns:a16="http://schemas.microsoft.com/office/drawing/2014/main" val="2496135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/>
                        <a:t>풀이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/>
                        <a:t>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/>
                        <a:t>실행</a:t>
                      </a:r>
                      <a:r>
                        <a:rPr lang="ko-KR" altLang="en-US" sz="1100" dirty="0"/>
                        <a:t> 시간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8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DFS</a:t>
                      </a:r>
                      <a:r>
                        <a:rPr lang="ko-Kore-KR" altLang="en-US" sz="1100" dirty="0"/>
                        <a:t>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K</a:t>
                      </a:r>
                      <a:r>
                        <a:rPr lang="ko-KR" altLang="en-US" sz="1100" dirty="0"/>
                        <a:t>개 조합 생성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536ms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itertools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76ms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64258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250F0B-65E4-5C49-AF4B-94738789C9B6}"/>
              </a:ext>
            </a:extLst>
          </p:cNvPr>
          <p:cNvSpPr/>
          <p:nvPr/>
        </p:nvSpPr>
        <p:spPr>
          <a:xfrm>
            <a:off x="6284890" y="989523"/>
            <a:ext cx="5907110" cy="13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100" dirty="0"/>
              <a:t>순열과 달리 조합의 경우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DFS</a:t>
            </a:r>
            <a:r>
              <a:rPr kumimoji="1" lang="ko-KR" altLang="en-US" sz="1100" dirty="0"/>
              <a:t>와 모듈의 성능 차이가 꽤 큰 편이다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모듈 자체의 성능이 좋은 것도 있지만 이해하기 쉽게 </a:t>
            </a:r>
            <a:r>
              <a:rPr kumimoji="1" lang="ko-KR" altLang="en-US" sz="1100" dirty="0" err="1"/>
              <a:t>구현하려다</a:t>
            </a:r>
            <a:r>
              <a:rPr kumimoji="1" lang="ko-KR" altLang="en-US" sz="1100" dirty="0"/>
              <a:t> 보니</a:t>
            </a:r>
            <a:endParaRPr kumimoji="1" lang="en-US" altLang="ko-KR" sz="1100" dirty="0"/>
          </a:p>
          <a:p>
            <a:r>
              <a:rPr kumimoji="1" lang="en-US" altLang="ko-KR" sz="1100" dirty="0"/>
              <a:t>DFS</a:t>
            </a:r>
            <a:r>
              <a:rPr kumimoji="1" lang="ko-KR" altLang="en-US" sz="1100" dirty="0"/>
              <a:t> 풀이를 다소 비효율적으로 구현하기도 했다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이 풀이와는 달리 </a:t>
            </a:r>
            <a:r>
              <a:rPr kumimoji="1" lang="en-US" altLang="ko-KR" sz="1100" dirty="0"/>
              <a:t>k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n</a:t>
            </a:r>
            <a:r>
              <a:rPr kumimoji="1" lang="ko-KR" altLang="en-US" sz="1100" dirty="0"/>
              <a:t>을 뒤집어서 </a:t>
            </a:r>
            <a:r>
              <a:rPr kumimoji="1" lang="en-US" altLang="ko-KR" sz="1100" dirty="0"/>
              <a:t>k-1</a:t>
            </a:r>
            <a:r>
              <a:rPr kumimoji="1" lang="ko-KR" altLang="en-US" sz="1100" dirty="0"/>
              <a:t>을 재귀 호출하는 형태로 하면 </a:t>
            </a:r>
            <a:r>
              <a:rPr kumimoji="1" lang="ko-KR" altLang="en-US" sz="1100" dirty="0" err="1"/>
              <a:t>탐색범위를</a:t>
            </a:r>
            <a:r>
              <a:rPr kumimoji="1" lang="ko-KR" altLang="en-US" sz="1100" dirty="0"/>
              <a:t> 훨씬 더 좁혀 나갈 수 있다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다만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이 경우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알고리즘을 직관적으로 이해하기 어려운 단점이 있다</a:t>
            </a:r>
            <a:r>
              <a:rPr kumimoji="1"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79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81F9DE-535A-4949-8833-126CB097000A}"/>
              </a:ext>
            </a:extLst>
          </p:cNvPr>
          <p:cNvSpPr/>
          <p:nvPr/>
        </p:nvSpPr>
        <p:spPr>
          <a:xfrm>
            <a:off x="528034" y="334851"/>
            <a:ext cx="4610636" cy="463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DFS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중복 조합 그래프 탐색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DF1B7-2AA1-974C-A56F-69303B5C6FF9}"/>
              </a:ext>
            </a:extLst>
          </p:cNvPr>
          <p:cNvSpPr/>
          <p:nvPr/>
        </p:nvSpPr>
        <p:spPr>
          <a:xfrm>
            <a:off x="335326" y="1037010"/>
            <a:ext cx="5907110" cy="118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100" dirty="0">
                <a:latin typeface="+mn-ea"/>
              </a:rPr>
              <a:t>조합을</a:t>
            </a:r>
            <a:r>
              <a:rPr kumimoji="1" lang="ko-KR" altLang="en-US" sz="1100" dirty="0">
                <a:latin typeface="+mn-ea"/>
              </a:rPr>
              <a:t> 응용한 문제이다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합 </a:t>
            </a:r>
            <a:r>
              <a:rPr kumimoji="1" lang="en-US" altLang="ko-KR" sz="1100" dirty="0">
                <a:latin typeface="+mn-ea"/>
              </a:rPr>
              <a:t>target</a:t>
            </a:r>
            <a:r>
              <a:rPr kumimoji="1" lang="ko-KR" altLang="en-US" sz="1100" dirty="0">
                <a:latin typeface="+mn-ea"/>
              </a:rPr>
              <a:t>을 만들 수 있는 모든 번호 조합을 찾는 문제인데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앞서 순열 문제와 유사하게 </a:t>
            </a:r>
            <a:r>
              <a:rPr kumimoji="1" lang="en-US" altLang="ko-KR" sz="1100" dirty="0">
                <a:latin typeface="+mn-ea"/>
              </a:rPr>
              <a:t>DFS</a:t>
            </a:r>
            <a:r>
              <a:rPr kumimoji="1" lang="ko-KR" altLang="en-US" sz="1100" dirty="0">
                <a:latin typeface="+mn-ea"/>
              </a:rPr>
              <a:t>와 백트래킹으로 풀이할 수 있다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간단히 구조를 그려보면 다음 그림과 같은 </a:t>
            </a:r>
            <a:r>
              <a:rPr kumimoji="1" lang="ko-KR" altLang="en-US" sz="1100" dirty="0" err="1">
                <a:latin typeface="+mn-ea"/>
              </a:rPr>
              <a:t>입력값의</a:t>
            </a:r>
            <a:r>
              <a:rPr kumimoji="1" lang="ko-KR" altLang="en-US" sz="1100" dirty="0">
                <a:latin typeface="+mn-ea"/>
              </a:rPr>
              <a:t> 중복 조합 그래프를 풀이하는 문제로 도식화 할 수 있다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아래 그림보다는 다음 장의 </a:t>
            </a:r>
            <a:r>
              <a:rPr kumimoji="1" lang="en-US" altLang="ko-KR" sz="1100" dirty="0" err="1">
                <a:latin typeface="+mn-ea"/>
              </a:rPr>
              <a:t>dfs</a:t>
            </a:r>
            <a:r>
              <a:rPr kumimoji="1" lang="ko-KR" altLang="en-US" sz="1100" dirty="0">
                <a:latin typeface="+mn-ea"/>
              </a:rPr>
              <a:t>로 문자열 조합을 생성하는 문제의 그림을 참고하는게 더 좋을 듯함</a:t>
            </a:r>
            <a:r>
              <a:rPr kumimoji="1" lang="en-US" altLang="ko-KR" sz="1100" dirty="0">
                <a:latin typeface="+mn-ea"/>
              </a:rPr>
              <a:t>.</a:t>
            </a:r>
            <a:endParaRPr kumimoji="1" lang="ko-Kore-KR" altLang="en-US" sz="11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DA7D69F-1502-5B47-8DFA-04A758653807}"/>
              </a:ext>
            </a:extLst>
          </p:cNvPr>
          <p:cNvSpPr/>
          <p:nvPr/>
        </p:nvSpPr>
        <p:spPr>
          <a:xfrm>
            <a:off x="414799" y="4669330"/>
            <a:ext cx="5560998" cy="118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100" dirty="0">
                <a:latin typeface="+mn-ea"/>
              </a:rPr>
              <a:t>모든 중복 조합에서 찾아야 하기 때문에 이 그림과 같이 항상 부모의 값부터 시작하는 그래프로 구성할 수 있다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만약 조합이 아니라 순열을 찾은 문제라면 </a:t>
            </a:r>
            <a:r>
              <a:rPr kumimoji="1" lang="ko-KR" altLang="en-US" sz="1100" dirty="0" err="1">
                <a:latin typeface="+mn-ea"/>
              </a:rPr>
              <a:t>자식노드는</a:t>
            </a:r>
            <a:r>
              <a:rPr kumimoji="1" lang="ko-KR" altLang="en-US" sz="1100" dirty="0">
                <a:latin typeface="+mn-ea"/>
              </a:rPr>
              <a:t> 항상 처음부터 시작해야해서 훨씬 더 많은 계산이 필요하다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그러나 조합은 각각의 노드가 자기 자신부터 하위 원소까지의 나열로만 정리할 수 있다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이 중복 조합 그래프를 </a:t>
            </a:r>
            <a:r>
              <a:rPr kumimoji="1" lang="en-US" altLang="ko-KR" sz="1100" dirty="0">
                <a:latin typeface="+mn-ea"/>
              </a:rPr>
              <a:t>DFS</a:t>
            </a:r>
            <a:r>
              <a:rPr kumimoji="1" lang="ko-KR" altLang="en-US" sz="1100" dirty="0">
                <a:latin typeface="+mn-ea"/>
              </a:rPr>
              <a:t>로 다음과 같이 탐색할 수 있다</a:t>
            </a:r>
            <a:r>
              <a:rPr kumimoji="1" lang="en-US" altLang="ko-KR" sz="1100" dirty="0">
                <a:latin typeface="+mn-ea"/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35F9762-3AE3-434C-812E-799BE67F3537}"/>
              </a:ext>
            </a:extLst>
          </p:cNvPr>
          <p:cNvSpPr/>
          <p:nvPr/>
        </p:nvSpPr>
        <p:spPr>
          <a:xfrm>
            <a:off x="6767038" y="466272"/>
            <a:ext cx="5372108" cy="2209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1100" dirty="0">
                <a:latin typeface="+mn-ea"/>
              </a:rPr>
              <a:t>DFS</a:t>
            </a:r>
            <a:r>
              <a:rPr kumimoji="1" lang="ko-KR" altLang="en-US" sz="1100" dirty="0">
                <a:latin typeface="+mn-ea"/>
              </a:rPr>
              <a:t>로 재귀 호출하되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 err="1">
                <a:latin typeface="+mn-ea"/>
              </a:rPr>
              <a:t>dfs</a:t>
            </a:r>
            <a:r>
              <a:rPr kumimoji="1" lang="en-US" altLang="ko-KR" sz="1100" dirty="0">
                <a:latin typeface="+mn-ea"/>
              </a:rPr>
              <a:t>()</a:t>
            </a:r>
            <a:r>
              <a:rPr kumimoji="1" lang="ko-KR" altLang="en-US" sz="1100" dirty="0">
                <a:latin typeface="+mn-ea"/>
              </a:rPr>
              <a:t>함수의 첫번째 </a:t>
            </a:r>
            <a:r>
              <a:rPr kumimoji="1" lang="ko-KR" altLang="en-US" sz="1100" dirty="0" err="1">
                <a:latin typeface="+mn-ea"/>
              </a:rPr>
              <a:t>파라미터는</a:t>
            </a:r>
            <a:r>
              <a:rPr kumimoji="1" lang="ko-KR" altLang="en-US" sz="1100" dirty="0">
                <a:latin typeface="+mn-ea"/>
              </a:rPr>
              <a:t> 합을 </a:t>
            </a:r>
            <a:r>
              <a:rPr kumimoji="1" lang="ko-KR" altLang="en-US" sz="1100" dirty="0" err="1">
                <a:latin typeface="+mn-ea"/>
              </a:rPr>
              <a:t>갱신해나갈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 err="1">
                <a:latin typeface="+mn-ea"/>
              </a:rPr>
              <a:t>csum</a:t>
            </a:r>
            <a:r>
              <a:rPr kumimoji="1" lang="en-US" altLang="ko-KR" sz="1100" dirty="0">
                <a:latin typeface="+mn-ea"/>
              </a:rPr>
              <a:t>(</a:t>
            </a:r>
            <a:r>
              <a:rPr kumimoji="1" lang="en-US" altLang="ko-KR" sz="1100" dirty="0" err="1">
                <a:latin typeface="+mn-ea"/>
              </a:rPr>
              <a:t>candidates_sum</a:t>
            </a:r>
            <a:r>
              <a:rPr kumimoji="1" lang="ko-KR" altLang="en-US" sz="1100" dirty="0">
                <a:latin typeface="+mn-ea"/>
              </a:rPr>
              <a:t>의미</a:t>
            </a:r>
            <a:r>
              <a:rPr kumimoji="1" lang="en-US" altLang="ko-KR" sz="1100" dirty="0">
                <a:latin typeface="+mn-ea"/>
              </a:rPr>
              <a:t>)</a:t>
            </a:r>
            <a:r>
              <a:rPr kumimoji="1" lang="ko-KR" altLang="en-US" sz="1100" dirty="0">
                <a:latin typeface="+mn-ea"/>
              </a:rPr>
              <a:t> 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두번째 </a:t>
            </a:r>
            <a:r>
              <a:rPr kumimoji="1" lang="ko-KR" altLang="en-US" sz="1100" dirty="0" err="1">
                <a:latin typeface="+mn-ea"/>
              </a:rPr>
              <a:t>파라미터는</a:t>
            </a:r>
            <a:r>
              <a:rPr kumimoji="1" lang="ko-KR" altLang="en-US" sz="1100" dirty="0">
                <a:latin typeface="+mn-ea"/>
              </a:rPr>
              <a:t> 순서</a:t>
            </a:r>
            <a:r>
              <a:rPr kumimoji="1" lang="en-US" altLang="ko-KR" sz="1100" dirty="0">
                <a:latin typeface="+mn-ea"/>
              </a:rPr>
              <a:t>(</a:t>
            </a:r>
            <a:r>
              <a:rPr kumimoji="1" lang="ko-KR" altLang="en-US" sz="1100" dirty="0">
                <a:latin typeface="+mn-ea"/>
              </a:rPr>
              <a:t>자기 자신을 포함하는</a:t>
            </a:r>
            <a:r>
              <a:rPr kumimoji="1" lang="en-US" altLang="ko-KR" sz="1100" dirty="0">
                <a:latin typeface="+mn-ea"/>
              </a:rPr>
              <a:t>),</a:t>
            </a:r>
            <a:r>
              <a:rPr kumimoji="1" lang="ko-KR" altLang="en-US" sz="1100" dirty="0">
                <a:latin typeface="+mn-ea"/>
              </a:rPr>
              <a:t> 세번째 </a:t>
            </a:r>
            <a:r>
              <a:rPr kumimoji="1" lang="ko-KR" altLang="en-US" sz="1100" dirty="0" err="1">
                <a:latin typeface="+mn-ea"/>
              </a:rPr>
              <a:t>파라미터는</a:t>
            </a:r>
            <a:r>
              <a:rPr kumimoji="1" lang="ko-KR" altLang="en-US" sz="1100" dirty="0">
                <a:latin typeface="+mn-ea"/>
              </a:rPr>
              <a:t> 지금까지의 </a:t>
            </a:r>
            <a:r>
              <a:rPr kumimoji="1" lang="ko-KR" altLang="en-US" sz="1100" dirty="0" err="1">
                <a:latin typeface="+mn-ea"/>
              </a:rPr>
              <a:t>탐색경로로</a:t>
            </a:r>
            <a:r>
              <a:rPr kumimoji="1" lang="ko-KR" altLang="en-US" sz="1100" dirty="0">
                <a:latin typeface="+mn-ea"/>
              </a:rPr>
              <a:t> 정한다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그런데 이 탐색 코드는 종료 조건이 없으며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자기 자신을 포함하기 때문에 무한히 탐색하게 되기 때문에 다음과 같은 </a:t>
            </a:r>
            <a:r>
              <a:rPr kumimoji="1" lang="ko-KR" altLang="en-US" sz="1100" dirty="0" err="1">
                <a:latin typeface="+mn-ea"/>
              </a:rPr>
              <a:t>종료조건이</a:t>
            </a:r>
            <a:r>
              <a:rPr kumimoji="1" lang="ko-KR" altLang="en-US" sz="1100" dirty="0">
                <a:latin typeface="+mn-ea"/>
              </a:rPr>
              <a:t> 필요하다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dirty="0" err="1">
                <a:latin typeface="+mn-ea"/>
              </a:rPr>
              <a:t>csum</a:t>
            </a:r>
            <a:r>
              <a:rPr kumimoji="1" lang="en-US" altLang="ko-KR" sz="1100" dirty="0">
                <a:latin typeface="+mn-ea"/>
              </a:rPr>
              <a:t> &lt; 0: </a:t>
            </a:r>
            <a:r>
              <a:rPr kumimoji="1" lang="ko-KR" altLang="en-US" sz="1100" dirty="0" err="1">
                <a:latin typeface="+mn-ea"/>
              </a:rPr>
              <a:t>목표값을</a:t>
            </a:r>
            <a:r>
              <a:rPr kumimoji="1" lang="ko-KR" altLang="en-US" sz="1100" dirty="0">
                <a:latin typeface="+mn-ea"/>
              </a:rPr>
              <a:t> 초과한 경우로 탐색을 종료한다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1100" dirty="0" err="1">
                <a:latin typeface="+mn-ea"/>
              </a:rPr>
              <a:t>Csum</a:t>
            </a:r>
            <a:r>
              <a:rPr kumimoji="1" lang="en-US" altLang="ko-KR" sz="1100" dirty="0">
                <a:latin typeface="+mn-ea"/>
              </a:rPr>
              <a:t> = 0: </a:t>
            </a:r>
            <a:r>
              <a:rPr kumimoji="1" lang="en-US" altLang="ko-KR" sz="1100" dirty="0" err="1">
                <a:latin typeface="+mn-ea"/>
              </a:rPr>
              <a:t>csum</a:t>
            </a:r>
            <a:r>
              <a:rPr kumimoji="1" lang="ko-KR" altLang="en-US" sz="1100" dirty="0">
                <a:latin typeface="+mn-ea"/>
              </a:rPr>
              <a:t>의 초기값은 </a:t>
            </a:r>
            <a:r>
              <a:rPr kumimoji="1" lang="en-US" altLang="ko-KR" sz="1100" dirty="0">
                <a:latin typeface="+mn-ea"/>
              </a:rPr>
              <a:t>target</a:t>
            </a:r>
            <a:r>
              <a:rPr kumimoji="1" lang="ko-KR" altLang="en-US" sz="1100" dirty="0">
                <a:latin typeface="+mn-ea"/>
              </a:rPr>
              <a:t>이며</a:t>
            </a:r>
            <a:r>
              <a:rPr kumimoji="1" lang="en-US" altLang="ko-KR" sz="1100" dirty="0">
                <a:latin typeface="+mn-ea"/>
              </a:rPr>
              <a:t>,</a:t>
            </a:r>
            <a:r>
              <a:rPr kumimoji="1" lang="ko-KR" altLang="en-US" sz="1100" dirty="0">
                <a:latin typeface="+mn-ea"/>
              </a:rPr>
              <a:t> </a:t>
            </a:r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    따라서 </a:t>
            </a:r>
            <a:r>
              <a:rPr kumimoji="1" lang="en-US" altLang="ko-KR" sz="1100" dirty="0" err="1">
                <a:latin typeface="+mn-ea"/>
              </a:rPr>
              <a:t>csum</a:t>
            </a:r>
            <a:r>
              <a:rPr kumimoji="1" lang="ko-KR" altLang="en-US" sz="1100" dirty="0">
                <a:latin typeface="+mn-ea"/>
              </a:rPr>
              <a:t>의 </a:t>
            </a:r>
            <a:r>
              <a:rPr kumimoji="1" lang="en-US" altLang="ko-KR" sz="1100" dirty="0">
                <a:latin typeface="+mn-ea"/>
              </a:rPr>
              <a:t>0</a:t>
            </a:r>
            <a:r>
              <a:rPr kumimoji="1" lang="ko-KR" altLang="en-US" sz="1100" dirty="0">
                <a:latin typeface="+mn-ea"/>
              </a:rPr>
              <a:t>은</a:t>
            </a:r>
            <a:r>
              <a:rPr kumimoji="1" lang="en-US" altLang="ko-KR" sz="1100" dirty="0">
                <a:latin typeface="+mn-ea"/>
              </a:rPr>
              <a:t> target</a:t>
            </a:r>
            <a:r>
              <a:rPr kumimoji="1" lang="ko-KR" altLang="en-US" sz="1100" dirty="0">
                <a:latin typeface="+mn-ea"/>
              </a:rPr>
              <a:t>과 일치하는 정답이므로</a:t>
            </a:r>
            <a:endParaRPr kumimoji="1" lang="en-US" altLang="ko-KR" sz="1100" dirty="0">
              <a:latin typeface="+mn-ea"/>
            </a:endParaRPr>
          </a:p>
          <a:p>
            <a:r>
              <a:rPr kumimoji="1" lang="ko-KR" altLang="en-US" sz="1100" dirty="0">
                <a:latin typeface="+mn-ea"/>
              </a:rPr>
              <a:t>결과 리스트에 추가하고 탐색을 종료한다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kumimoji="1" lang="ko-KR" altLang="en-US" sz="1100" dirty="0">
                <a:latin typeface="+mn-ea"/>
              </a:rPr>
              <a:t>아래 구문에서 </a:t>
            </a:r>
            <a:r>
              <a:rPr kumimoji="1" lang="en-US" altLang="ko-KR" sz="1100" dirty="0" err="1">
                <a:latin typeface="+mn-ea"/>
              </a:rPr>
              <a:t>i</a:t>
            </a:r>
            <a:r>
              <a:rPr kumimoji="1" lang="ko-KR" altLang="en-US" sz="1100" dirty="0">
                <a:latin typeface="+mn-ea"/>
              </a:rPr>
              <a:t>가 아닌 </a:t>
            </a:r>
            <a:r>
              <a:rPr kumimoji="1" lang="en-US" altLang="ko-KR" sz="1100" dirty="0">
                <a:latin typeface="+mn-ea"/>
              </a:rPr>
              <a:t>0</a:t>
            </a:r>
            <a:r>
              <a:rPr kumimoji="1" lang="ko-KR" altLang="en-US" sz="1100" dirty="0">
                <a:latin typeface="+mn-ea"/>
              </a:rPr>
              <a:t>을 기입하면 순열로 풀이가 가능하다</a:t>
            </a:r>
            <a:r>
              <a:rPr kumimoji="1" lang="en-US" altLang="ko-KR" sz="1100" dirty="0">
                <a:latin typeface="+mn-ea"/>
              </a:rPr>
              <a:t>.</a:t>
            </a:r>
          </a:p>
          <a:p>
            <a:r>
              <a:rPr lang="en" altLang="ko-Kore-KR" dirty="0" err="1">
                <a:latin typeface="+mn-ea"/>
              </a:rPr>
              <a:t>dfs</a:t>
            </a:r>
            <a:r>
              <a:rPr lang="en" altLang="ko-Kore-KR" dirty="0">
                <a:latin typeface="+mn-ea"/>
              </a:rPr>
              <a:t>(</a:t>
            </a:r>
            <a:r>
              <a:rPr lang="en" altLang="ko-Kore-KR" dirty="0" err="1">
                <a:latin typeface="+mn-ea"/>
              </a:rPr>
              <a:t>csum</a:t>
            </a:r>
            <a:r>
              <a:rPr lang="en" altLang="ko-Kore-KR" dirty="0">
                <a:latin typeface="+mn-ea"/>
              </a:rPr>
              <a:t> - candidates[</a:t>
            </a:r>
            <a:r>
              <a:rPr lang="en" altLang="ko-Kore-KR" dirty="0" err="1">
                <a:latin typeface="+mn-ea"/>
              </a:rPr>
              <a:t>i</a:t>
            </a:r>
            <a:r>
              <a:rPr lang="en" altLang="ko-Kore-KR" dirty="0">
                <a:latin typeface="+mn-ea"/>
              </a:rPr>
              <a:t>], </a:t>
            </a:r>
            <a:r>
              <a:rPr lang="en-US" altLang="ko-KR" dirty="0">
                <a:latin typeface="+mn-ea"/>
              </a:rPr>
              <a:t>0</a:t>
            </a:r>
            <a:r>
              <a:rPr lang="en" altLang="ko-Kore-KR" dirty="0">
                <a:latin typeface="+mn-ea"/>
              </a:rPr>
              <a:t>, </a:t>
            </a:r>
            <a:r>
              <a:rPr lang="en" altLang="ko-Kore-KR" dirty="0" err="1">
                <a:latin typeface="+mn-ea"/>
              </a:rPr>
              <a:t>path+candidates</a:t>
            </a:r>
            <a:r>
              <a:rPr lang="en" altLang="ko-Kore-KR" dirty="0">
                <a:latin typeface="+mn-ea"/>
              </a:rPr>
              <a:t>[</a:t>
            </a:r>
            <a:r>
              <a:rPr lang="en" altLang="ko-Kore-KR" dirty="0" err="1">
                <a:latin typeface="+mn-ea"/>
              </a:rPr>
              <a:t>i</a:t>
            </a:r>
            <a:r>
              <a:rPr lang="en" altLang="ko-Kore-KR" dirty="0">
                <a:latin typeface="+mn-ea"/>
              </a:rPr>
              <a:t>])</a:t>
            </a:r>
          </a:p>
          <a:p>
            <a:endParaRPr kumimoji="1" lang="en-US" altLang="ko-KR" sz="11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EBB2D7-228D-684B-81EC-E758B58E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45" y="2340231"/>
            <a:ext cx="2946662" cy="22099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48C205-FEE0-5C4F-86F9-F7A55C3BCC10}"/>
              </a:ext>
            </a:extLst>
          </p:cNvPr>
          <p:cNvSpPr/>
          <p:nvPr/>
        </p:nvSpPr>
        <p:spPr>
          <a:xfrm>
            <a:off x="6043146" y="2976422"/>
            <a:ext cx="6096000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CDCAA"/>
                </a:solidFill>
                <a:latin typeface="Menlo" panose="020B0609030804020204" pitchFamily="49" charset="0"/>
              </a:rPr>
              <a:t>combination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self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candidates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:List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target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  <a:r>
              <a:rPr lang="en" altLang="ko-Kore-KR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 -&gt; List[List[</a:t>
            </a:r>
            <a:r>
              <a:rPr lang="en" altLang="ko-Kore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]]: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result = []</a:t>
            </a:r>
          </a:p>
          <a:p>
            <a:b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csum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index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>
                <a:solidFill>
                  <a:srgbClr val="9CDCFE"/>
                </a:solidFill>
                <a:latin typeface="Menlo" panose="020B0609030804020204" pitchFamily="49" charset="0"/>
              </a:rPr>
              <a:t>path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" altLang="ko-Kore-KR" sz="14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종료 조건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if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csum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&lt; 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  return</a:t>
            </a:r>
            <a:endParaRPr lang="en" altLang="ko-Kore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if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csum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== 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result.append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(path)</a:t>
            </a: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  return</a:t>
            </a:r>
            <a:endParaRPr lang="en" altLang="ko-Kore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6A9955"/>
                </a:solidFill>
                <a:latin typeface="Menlo" panose="020B0609030804020204" pitchFamily="49" charset="0"/>
              </a:rPr>
              <a:t>    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자신부터 하위 원소까지의 나열 재귀 호출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  for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400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(index, </a:t>
            </a:r>
            <a:r>
              <a:rPr lang="en" altLang="ko-Kore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len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(candidates)):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csum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- candidates[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],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path+candidates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" altLang="ko-Kore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dfs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(target, </a:t>
            </a:r>
            <a:r>
              <a:rPr lang="en" altLang="ko-Kore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, [])</a:t>
            </a:r>
          </a:p>
          <a:p>
            <a:r>
              <a:rPr lang="en" altLang="ko-Kore-KR" sz="1400" dirty="0">
                <a:solidFill>
                  <a:srgbClr val="C586C0"/>
                </a:solidFill>
                <a:latin typeface="Menlo" panose="020B0609030804020204" pitchFamily="49" charset="0"/>
              </a:rPr>
              <a:t>  return</a:t>
            </a:r>
            <a:r>
              <a:rPr lang="en" altLang="ko-Kore-KR" sz="1400" dirty="0">
                <a:solidFill>
                  <a:srgbClr val="D4D4D4"/>
                </a:solidFill>
                <a:latin typeface="Menlo" panose="020B0609030804020204" pitchFamily="49" charset="0"/>
              </a:rPr>
              <a:t> result</a:t>
            </a:r>
            <a:endParaRPr lang="en" altLang="ko-Kore-KR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2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50FBB48-B5C2-394D-B78C-C71FC0CEDE9E}"/>
              </a:ext>
            </a:extLst>
          </p:cNvPr>
          <p:cNvSpPr/>
          <p:nvPr/>
        </p:nvSpPr>
        <p:spPr>
          <a:xfrm>
            <a:off x="4140973" y="2105920"/>
            <a:ext cx="3620529" cy="37070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“ABC”, “”, 2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“ABC”.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substr</a:t>
            </a:r>
            <a:r>
              <a:rPr kumimoji="1" lang="en-US" altLang="ko-Kore-KR" sz="1100" dirty="0">
                <a:solidFill>
                  <a:schemeClr val="tx1"/>
                </a:solidFill>
              </a:rPr>
              <a:t>(i+1), “”+”ABC”[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i</a:t>
            </a:r>
            <a:r>
              <a:rPr kumimoji="1" lang="en-US" altLang="ko-Kore-KR" sz="11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0474C84-1465-F84C-AB0B-7485C63427F3}"/>
              </a:ext>
            </a:extLst>
          </p:cNvPr>
          <p:cNvSpPr/>
          <p:nvPr/>
        </p:nvSpPr>
        <p:spPr>
          <a:xfrm>
            <a:off x="3263050" y="3321818"/>
            <a:ext cx="1740882" cy="35000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“BC”, “A”, 2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5B3D7D7-EEF9-7C4F-BC54-B3EE32039833}"/>
              </a:ext>
            </a:extLst>
          </p:cNvPr>
          <p:cNvSpPr/>
          <p:nvPr/>
        </p:nvSpPr>
        <p:spPr>
          <a:xfrm>
            <a:off x="6908800" y="235027"/>
            <a:ext cx="5283200" cy="14927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sz="1100" dirty="0">
                <a:solidFill>
                  <a:schemeClr val="tx1"/>
                </a:solidFill>
              </a:rPr>
              <a:t>combination(order, "", </a:t>
            </a:r>
            <a:r>
              <a:rPr lang="en" altLang="ko-Kore-KR" sz="1100" dirty="0" err="1">
                <a:solidFill>
                  <a:schemeClr val="tx1"/>
                </a:solidFill>
              </a:rPr>
              <a:t>crs</a:t>
            </a:r>
            <a:r>
              <a:rPr lang="en" altLang="ko-Kore-KR" sz="1100" dirty="0">
                <a:solidFill>
                  <a:schemeClr val="tx1"/>
                </a:solidFill>
              </a:rPr>
              <a:t>);</a:t>
            </a:r>
          </a:p>
          <a:p>
            <a:r>
              <a:rPr lang="en" altLang="ko-Kore-KR" sz="1100" dirty="0">
                <a:solidFill>
                  <a:schemeClr val="tx1"/>
                </a:solidFill>
              </a:rPr>
              <a:t>void combination(string </a:t>
            </a:r>
            <a:r>
              <a:rPr lang="en" altLang="ko-Kore-KR" sz="1100" dirty="0" err="1">
                <a:solidFill>
                  <a:schemeClr val="tx1"/>
                </a:solidFill>
              </a:rPr>
              <a:t>src</a:t>
            </a:r>
            <a:r>
              <a:rPr lang="en" altLang="ko-Kore-KR" sz="1100" dirty="0">
                <a:solidFill>
                  <a:schemeClr val="tx1"/>
                </a:solidFill>
              </a:rPr>
              <a:t>, string </a:t>
            </a:r>
            <a:r>
              <a:rPr lang="en" altLang="ko-Kore-KR" sz="1100" dirty="0" err="1">
                <a:solidFill>
                  <a:schemeClr val="tx1"/>
                </a:solidFill>
              </a:rPr>
              <a:t>crs</a:t>
            </a:r>
            <a:r>
              <a:rPr lang="en" altLang="ko-Kore-KR" sz="1100" dirty="0">
                <a:solidFill>
                  <a:schemeClr val="tx1"/>
                </a:solidFill>
              </a:rPr>
              <a:t>, int depth)</a:t>
            </a:r>
          </a:p>
          <a:p>
            <a:r>
              <a:rPr lang="en" altLang="ko-Kore-KR" sz="1100" dirty="0">
                <a:solidFill>
                  <a:schemeClr val="tx1"/>
                </a:solidFill>
              </a:rPr>
              <a:t>{</a:t>
            </a:r>
          </a:p>
          <a:p>
            <a:r>
              <a:rPr lang="en" altLang="ko-Kore-KR" sz="1100" dirty="0">
                <a:solidFill>
                  <a:schemeClr val="tx1"/>
                </a:solidFill>
              </a:rPr>
              <a:t>  if (</a:t>
            </a:r>
            <a:r>
              <a:rPr lang="en" altLang="ko-Kore-KR" sz="1100" dirty="0" err="1">
                <a:solidFill>
                  <a:schemeClr val="tx1"/>
                </a:solidFill>
              </a:rPr>
              <a:t>crs.size</a:t>
            </a:r>
            <a:r>
              <a:rPr lang="en" altLang="ko-Kore-KR" sz="1100" dirty="0">
                <a:solidFill>
                  <a:schemeClr val="tx1"/>
                </a:solidFill>
              </a:rPr>
              <a:t>() == depth) combi[</a:t>
            </a:r>
            <a:r>
              <a:rPr lang="en" altLang="ko-Kore-KR" sz="1100" dirty="0" err="1">
                <a:solidFill>
                  <a:schemeClr val="tx1"/>
                </a:solidFill>
              </a:rPr>
              <a:t>crs</a:t>
            </a:r>
            <a:r>
              <a:rPr lang="en" altLang="ko-Kore-KR" sz="1100" dirty="0">
                <a:solidFill>
                  <a:schemeClr val="tx1"/>
                </a:solidFill>
              </a:rPr>
              <a:t>]++;</a:t>
            </a:r>
          </a:p>
          <a:p>
            <a:r>
              <a:rPr lang="en" altLang="ko-Kore-KR" sz="1100" dirty="0">
                <a:solidFill>
                  <a:schemeClr val="tx1"/>
                </a:solidFill>
              </a:rPr>
              <a:t>  else</a:t>
            </a:r>
          </a:p>
          <a:p>
            <a:r>
              <a:rPr lang="en" altLang="ko-Kore-KR" sz="1100" dirty="0">
                <a:solidFill>
                  <a:schemeClr val="tx1"/>
                </a:solidFill>
              </a:rPr>
              <a:t>    for (int </a:t>
            </a:r>
            <a:r>
              <a:rPr lang="en" altLang="ko-Kore-KR" sz="1100" dirty="0" err="1">
                <a:solidFill>
                  <a:schemeClr val="tx1"/>
                </a:solidFill>
              </a:rPr>
              <a:t>i</a:t>
            </a:r>
            <a:r>
              <a:rPr lang="en" altLang="ko-Kore-KR" sz="1100" dirty="0">
                <a:solidFill>
                  <a:schemeClr val="tx1"/>
                </a:solidFill>
              </a:rPr>
              <a:t> = 0; </a:t>
            </a:r>
            <a:r>
              <a:rPr lang="en" altLang="ko-Kore-KR" sz="1100" dirty="0" err="1">
                <a:solidFill>
                  <a:schemeClr val="tx1"/>
                </a:solidFill>
              </a:rPr>
              <a:t>i</a:t>
            </a:r>
            <a:r>
              <a:rPr lang="en" altLang="ko-Kore-KR" sz="1100" dirty="0">
                <a:solidFill>
                  <a:schemeClr val="tx1"/>
                </a:solidFill>
              </a:rPr>
              <a:t> &lt; </a:t>
            </a:r>
            <a:r>
              <a:rPr lang="en" altLang="ko-Kore-KR" sz="1100" dirty="0" err="1">
                <a:solidFill>
                  <a:schemeClr val="tx1"/>
                </a:solidFill>
              </a:rPr>
              <a:t>src.size</a:t>
            </a:r>
            <a:r>
              <a:rPr lang="en" altLang="ko-Kore-KR" sz="1100" dirty="0">
                <a:solidFill>
                  <a:schemeClr val="tx1"/>
                </a:solidFill>
              </a:rPr>
              <a:t>(); </a:t>
            </a:r>
            <a:r>
              <a:rPr lang="en" altLang="ko-Kore-KR" sz="1100" dirty="0" err="1">
                <a:solidFill>
                  <a:schemeClr val="tx1"/>
                </a:solidFill>
              </a:rPr>
              <a:t>i</a:t>
            </a:r>
            <a:r>
              <a:rPr lang="en" altLang="ko-Kore-KR" sz="1100" dirty="0">
                <a:solidFill>
                  <a:schemeClr val="tx1"/>
                </a:solidFill>
              </a:rPr>
              <a:t>++)</a:t>
            </a:r>
          </a:p>
          <a:p>
            <a:r>
              <a:rPr lang="en" altLang="ko-Kore-KR" sz="1100" dirty="0">
                <a:solidFill>
                  <a:schemeClr val="tx1"/>
                </a:solidFill>
              </a:rPr>
              <a:t>        combination(</a:t>
            </a:r>
            <a:r>
              <a:rPr lang="en" altLang="ko-Kore-KR" sz="1100" dirty="0" err="1">
                <a:solidFill>
                  <a:schemeClr val="tx1"/>
                </a:solidFill>
              </a:rPr>
              <a:t>src.substr</a:t>
            </a:r>
            <a:r>
              <a:rPr lang="en" altLang="ko-Kore-KR" sz="1100" dirty="0">
                <a:solidFill>
                  <a:schemeClr val="tx1"/>
                </a:solidFill>
              </a:rPr>
              <a:t>(i+1), </a:t>
            </a:r>
            <a:r>
              <a:rPr lang="en" altLang="ko-Kore-KR" sz="1100" dirty="0" err="1">
                <a:solidFill>
                  <a:schemeClr val="tx1"/>
                </a:solidFill>
              </a:rPr>
              <a:t>crs+src</a:t>
            </a:r>
            <a:r>
              <a:rPr lang="en" altLang="ko-Kore-KR" sz="1100" dirty="0">
                <a:solidFill>
                  <a:schemeClr val="tx1"/>
                </a:solidFill>
              </a:rPr>
              <a:t>[</a:t>
            </a:r>
            <a:r>
              <a:rPr lang="en" altLang="ko-Kore-KR" sz="1100" dirty="0" err="1">
                <a:solidFill>
                  <a:schemeClr val="tx1"/>
                </a:solidFill>
              </a:rPr>
              <a:t>i</a:t>
            </a:r>
            <a:r>
              <a:rPr lang="en" altLang="ko-Kore-KR" sz="1100" dirty="0">
                <a:solidFill>
                  <a:schemeClr val="tx1"/>
                </a:solidFill>
              </a:rPr>
              <a:t>], depth);</a:t>
            </a:r>
          </a:p>
          <a:p>
            <a:r>
              <a:rPr lang="en" altLang="ko-Kore-KR" sz="11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8445707-51CE-B444-BB93-6CF1169D995E}"/>
              </a:ext>
            </a:extLst>
          </p:cNvPr>
          <p:cNvSpPr/>
          <p:nvPr/>
        </p:nvSpPr>
        <p:spPr>
          <a:xfrm>
            <a:off x="3169042" y="2779352"/>
            <a:ext cx="1888432" cy="52042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i</a:t>
            </a:r>
            <a:r>
              <a:rPr kumimoji="1" lang="en-US" altLang="ko-Kore-KR" sz="1100" dirty="0">
                <a:solidFill>
                  <a:schemeClr val="tx1"/>
                </a:solidFill>
              </a:rPr>
              <a:t>= 0, 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“ABC”.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substr</a:t>
            </a:r>
            <a:r>
              <a:rPr kumimoji="1" lang="en-US" altLang="ko-Kore-KR" sz="1100" dirty="0">
                <a:solidFill>
                  <a:schemeClr val="tx1"/>
                </a:solidFill>
              </a:rPr>
              <a:t>(1), “”+”ABC”[0]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C6A7D72-0BBF-FC4B-9FED-C9ED27B34970}"/>
              </a:ext>
            </a:extLst>
          </p:cNvPr>
          <p:cNvSpPr/>
          <p:nvPr/>
        </p:nvSpPr>
        <p:spPr>
          <a:xfrm>
            <a:off x="2298601" y="4311421"/>
            <a:ext cx="1740882" cy="37070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“C”, “AB”, 2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16FEB58-068C-334A-ABD7-AEA225FE19D9}"/>
              </a:ext>
            </a:extLst>
          </p:cNvPr>
          <p:cNvSpPr/>
          <p:nvPr/>
        </p:nvSpPr>
        <p:spPr>
          <a:xfrm>
            <a:off x="2232972" y="3888598"/>
            <a:ext cx="1806511" cy="37070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i</a:t>
            </a:r>
            <a:r>
              <a:rPr kumimoji="1" lang="en-US" altLang="ko-Kore-KR" sz="1100" dirty="0">
                <a:solidFill>
                  <a:schemeClr val="tx1"/>
                </a:solidFill>
              </a:rPr>
              <a:t>= 0,  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1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“BC”.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substr</a:t>
            </a:r>
            <a:r>
              <a:rPr kumimoji="1" lang="en-US" altLang="ko-Kore-KR" sz="1100" dirty="0">
                <a:solidFill>
                  <a:schemeClr val="tx1"/>
                </a:solidFill>
              </a:rPr>
              <a:t>(1), “A”+”BC”[0]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위로 구부러진 화살표[C] 13">
            <a:extLst>
              <a:ext uri="{FF2B5EF4-FFF2-40B4-BE49-F238E27FC236}">
                <a16:creationId xmlns:a16="http://schemas.microsoft.com/office/drawing/2014/main" id="{21CFE63A-25B2-1041-9D7A-62B217DF3A2B}"/>
              </a:ext>
            </a:extLst>
          </p:cNvPr>
          <p:cNvSpPr/>
          <p:nvPr/>
        </p:nvSpPr>
        <p:spPr>
          <a:xfrm>
            <a:off x="3118231" y="4798645"/>
            <a:ext cx="221673" cy="3707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8984629-B459-324C-A38D-FB7CD42C80EB}"/>
              </a:ext>
            </a:extLst>
          </p:cNvPr>
          <p:cNvSpPr/>
          <p:nvPr/>
        </p:nvSpPr>
        <p:spPr>
          <a:xfrm>
            <a:off x="6506557" y="3309695"/>
            <a:ext cx="1740882" cy="36212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“C”, “B”, 2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CDF4C8C-C1C9-CD4E-9E77-F60FF8704A7E}"/>
              </a:ext>
            </a:extLst>
          </p:cNvPr>
          <p:cNvSpPr/>
          <p:nvPr/>
        </p:nvSpPr>
        <p:spPr>
          <a:xfrm>
            <a:off x="4210358" y="4332879"/>
            <a:ext cx="1740882" cy="37070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“”, “AC”, 2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43694EF-4830-BC43-995E-6A439635A6C9}"/>
              </a:ext>
            </a:extLst>
          </p:cNvPr>
          <p:cNvSpPr/>
          <p:nvPr/>
        </p:nvSpPr>
        <p:spPr>
          <a:xfrm>
            <a:off x="4210356" y="3900501"/>
            <a:ext cx="1806511" cy="37070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i</a:t>
            </a:r>
            <a:r>
              <a:rPr kumimoji="1" lang="en-US" altLang="ko-Kore-KR" sz="1100" dirty="0">
                <a:solidFill>
                  <a:schemeClr val="tx1"/>
                </a:solidFill>
              </a:rPr>
              <a:t>= 1,  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1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“BC”.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substr</a:t>
            </a:r>
            <a:r>
              <a:rPr kumimoji="1" lang="en-US" altLang="ko-Kore-KR" sz="1100" dirty="0">
                <a:solidFill>
                  <a:schemeClr val="tx1"/>
                </a:solidFill>
              </a:rPr>
              <a:t>(2), “A”+”BC”[1]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67A6816-8F02-6842-A981-BF31D0BC371C}"/>
              </a:ext>
            </a:extLst>
          </p:cNvPr>
          <p:cNvSpPr/>
          <p:nvPr/>
        </p:nvSpPr>
        <p:spPr>
          <a:xfrm>
            <a:off x="6439163" y="2777553"/>
            <a:ext cx="1944645" cy="52042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i</a:t>
            </a:r>
            <a:r>
              <a:rPr kumimoji="1" lang="en-US" altLang="ko-Kore-KR" sz="1100" dirty="0">
                <a:solidFill>
                  <a:schemeClr val="tx1"/>
                </a:solidFill>
              </a:rPr>
              <a:t>= 1, 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“ABC”.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substr</a:t>
            </a:r>
            <a:r>
              <a:rPr kumimoji="1" lang="en-US" altLang="ko-Kore-KR" sz="1100" dirty="0">
                <a:solidFill>
                  <a:schemeClr val="tx1"/>
                </a:solidFill>
              </a:rPr>
              <a:t>(2), “”+”ABC”[1]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EA27910-5DE9-EA44-8FD2-6E75A3B78094}"/>
              </a:ext>
            </a:extLst>
          </p:cNvPr>
          <p:cNvSpPr/>
          <p:nvPr/>
        </p:nvSpPr>
        <p:spPr>
          <a:xfrm>
            <a:off x="2298601" y="5253724"/>
            <a:ext cx="1740882" cy="62085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2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combi[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</a:t>
            </a:r>
            <a:r>
              <a:rPr kumimoji="1" lang="en-US" altLang="ko-Kore-KR" sz="1100" dirty="0">
                <a:solidFill>
                  <a:schemeClr val="tx1"/>
                </a:solidFill>
              </a:rPr>
              <a:t>]++</a:t>
            </a:r>
          </a:p>
          <a:p>
            <a:pPr algn="ctr"/>
            <a:r>
              <a:rPr kumimoji="1" lang="en-US" altLang="ko-Kore-KR" sz="1100" b="1" dirty="0">
                <a:solidFill>
                  <a:schemeClr val="tx1"/>
                </a:solidFill>
              </a:rPr>
              <a:t>”AB”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B173CFE-16B6-F84C-A00B-02CDD53204F2}"/>
              </a:ext>
            </a:extLst>
          </p:cNvPr>
          <p:cNvSpPr/>
          <p:nvPr/>
        </p:nvSpPr>
        <p:spPr>
          <a:xfrm>
            <a:off x="4210356" y="5253723"/>
            <a:ext cx="1740882" cy="62085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2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combi[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</a:t>
            </a:r>
            <a:r>
              <a:rPr kumimoji="1" lang="en-US" altLang="ko-Kore-KR" sz="1100" dirty="0">
                <a:solidFill>
                  <a:schemeClr val="tx1"/>
                </a:solidFill>
              </a:rPr>
              <a:t>]++</a:t>
            </a:r>
          </a:p>
          <a:p>
            <a:pPr algn="ctr"/>
            <a:r>
              <a:rPr kumimoji="1" lang="en-US" altLang="ko-Kore-KR" sz="1100" b="1" dirty="0">
                <a:solidFill>
                  <a:schemeClr val="tx1"/>
                </a:solidFill>
              </a:rPr>
              <a:t>”AC”</a:t>
            </a:r>
          </a:p>
        </p:txBody>
      </p:sp>
      <p:sp>
        <p:nvSpPr>
          <p:cNvPr id="21" name="위로 구부러진 화살표[C] 20">
            <a:extLst>
              <a:ext uri="{FF2B5EF4-FFF2-40B4-BE49-F238E27FC236}">
                <a16:creationId xmlns:a16="http://schemas.microsoft.com/office/drawing/2014/main" id="{AE1A3188-10CE-DC47-9B84-7CE70F137C21}"/>
              </a:ext>
            </a:extLst>
          </p:cNvPr>
          <p:cNvSpPr/>
          <p:nvPr/>
        </p:nvSpPr>
        <p:spPr>
          <a:xfrm>
            <a:off x="5003932" y="4806225"/>
            <a:ext cx="221673" cy="3707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348908E-C966-7B49-805F-3B6BB4DCA5AD}"/>
              </a:ext>
            </a:extLst>
          </p:cNvPr>
          <p:cNvSpPr/>
          <p:nvPr/>
        </p:nvSpPr>
        <p:spPr>
          <a:xfrm>
            <a:off x="6626176" y="4325804"/>
            <a:ext cx="1740882" cy="37070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“”, “BC”, 2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D9F8549-D9EA-784D-B630-36892E54A250}"/>
              </a:ext>
            </a:extLst>
          </p:cNvPr>
          <p:cNvSpPr/>
          <p:nvPr/>
        </p:nvSpPr>
        <p:spPr>
          <a:xfrm>
            <a:off x="6560547" y="3902981"/>
            <a:ext cx="1806511" cy="37070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i</a:t>
            </a:r>
            <a:r>
              <a:rPr kumimoji="1" lang="en-US" altLang="ko-Kore-KR" sz="1100" dirty="0">
                <a:solidFill>
                  <a:schemeClr val="tx1"/>
                </a:solidFill>
              </a:rPr>
              <a:t>= 0,  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1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“C”.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substr</a:t>
            </a:r>
            <a:r>
              <a:rPr kumimoji="1" lang="en-US" altLang="ko-Kore-KR" sz="1100" dirty="0">
                <a:solidFill>
                  <a:schemeClr val="tx1"/>
                </a:solidFill>
              </a:rPr>
              <a:t>(1), “B”+”C”[0]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7718441-C4DB-EB42-97B2-FFB586D8732F}"/>
              </a:ext>
            </a:extLst>
          </p:cNvPr>
          <p:cNvSpPr/>
          <p:nvPr/>
        </p:nvSpPr>
        <p:spPr>
          <a:xfrm>
            <a:off x="6541044" y="5253722"/>
            <a:ext cx="1740882" cy="62085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2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combi[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</a:t>
            </a:r>
            <a:r>
              <a:rPr kumimoji="1" lang="en-US" altLang="ko-Kore-KR" sz="1100" dirty="0">
                <a:solidFill>
                  <a:schemeClr val="tx1"/>
                </a:solidFill>
              </a:rPr>
              <a:t>]++</a:t>
            </a:r>
          </a:p>
          <a:p>
            <a:pPr algn="ctr"/>
            <a:r>
              <a:rPr kumimoji="1" lang="en-US" altLang="ko-Kore-KR" sz="1100" b="1" dirty="0">
                <a:solidFill>
                  <a:schemeClr val="tx1"/>
                </a:solidFill>
              </a:rPr>
              <a:t>”BC”</a:t>
            </a:r>
          </a:p>
        </p:txBody>
      </p:sp>
      <p:sp>
        <p:nvSpPr>
          <p:cNvPr id="25" name="위로 구부러진 화살표[C] 24">
            <a:extLst>
              <a:ext uri="{FF2B5EF4-FFF2-40B4-BE49-F238E27FC236}">
                <a16:creationId xmlns:a16="http://schemas.microsoft.com/office/drawing/2014/main" id="{7ECAC818-9DEE-8D41-BD38-43F728ECFAAA}"/>
              </a:ext>
            </a:extLst>
          </p:cNvPr>
          <p:cNvSpPr/>
          <p:nvPr/>
        </p:nvSpPr>
        <p:spPr>
          <a:xfrm>
            <a:off x="7331671" y="4768012"/>
            <a:ext cx="221673" cy="3707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AB29E0DE-644D-F741-8775-732189684036}"/>
              </a:ext>
            </a:extLst>
          </p:cNvPr>
          <p:cNvSpPr/>
          <p:nvPr/>
        </p:nvSpPr>
        <p:spPr>
          <a:xfrm>
            <a:off x="154621" y="3924909"/>
            <a:ext cx="1806511" cy="37070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Src</a:t>
            </a:r>
            <a:r>
              <a:rPr kumimoji="1" lang="ko-KR" altLang="en-US" sz="1100" dirty="0">
                <a:solidFill>
                  <a:schemeClr val="tx1"/>
                </a:solidFill>
              </a:rPr>
              <a:t>의 </a:t>
            </a:r>
            <a:r>
              <a:rPr kumimoji="1" lang="en-US" altLang="ko-KR" sz="1100" dirty="0">
                <a:solidFill>
                  <a:schemeClr val="tx1"/>
                </a:solidFill>
              </a:rPr>
              <a:t>size</a:t>
            </a:r>
            <a:r>
              <a:rPr kumimoji="1" lang="ko-KR" altLang="en-US" sz="1100" dirty="0">
                <a:solidFill>
                  <a:schemeClr val="tx1"/>
                </a:solidFill>
              </a:rPr>
              <a:t>까지 반복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0F52F54-1AA9-A143-A1AF-03A7175E5CED}"/>
              </a:ext>
            </a:extLst>
          </p:cNvPr>
          <p:cNvSpPr/>
          <p:nvPr/>
        </p:nvSpPr>
        <p:spPr>
          <a:xfrm>
            <a:off x="9284766" y="3309695"/>
            <a:ext cx="1740882" cy="36212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“”, “C”, 2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865C76E0-6552-6C43-9F76-210DA4DAB4D3}"/>
              </a:ext>
            </a:extLst>
          </p:cNvPr>
          <p:cNvSpPr/>
          <p:nvPr/>
        </p:nvSpPr>
        <p:spPr>
          <a:xfrm>
            <a:off x="9217372" y="2777553"/>
            <a:ext cx="1944645" cy="52042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i</a:t>
            </a:r>
            <a:r>
              <a:rPr kumimoji="1" lang="en-US" altLang="ko-Kore-KR" sz="1100" dirty="0">
                <a:solidFill>
                  <a:schemeClr val="tx1"/>
                </a:solidFill>
              </a:rPr>
              <a:t>= </a:t>
            </a:r>
            <a:r>
              <a:rPr kumimoji="1" lang="en-US" altLang="ko-KR" sz="1100" dirty="0">
                <a:solidFill>
                  <a:schemeClr val="tx1"/>
                </a:solidFill>
              </a:rPr>
              <a:t>2</a:t>
            </a:r>
            <a:r>
              <a:rPr kumimoji="1" lang="en-US" altLang="ko-Kore-KR" sz="1100" dirty="0">
                <a:solidFill>
                  <a:schemeClr val="tx1"/>
                </a:solidFill>
              </a:rPr>
              <a:t>, 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crs.size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kumimoji="1" lang="en-US" altLang="ko-Kore-KR" sz="1100" dirty="0">
                <a:solidFill>
                  <a:schemeClr val="tx1"/>
                </a:solidFill>
              </a:rPr>
              <a:t>“ABC”.</a:t>
            </a:r>
            <a:r>
              <a:rPr kumimoji="1" lang="en-US" altLang="ko-Kore-KR" sz="1100" dirty="0" err="1">
                <a:solidFill>
                  <a:schemeClr val="tx1"/>
                </a:solidFill>
              </a:rPr>
              <a:t>substr</a:t>
            </a:r>
            <a:r>
              <a:rPr kumimoji="1" lang="en-US" altLang="ko-Kore-KR" sz="1100" dirty="0">
                <a:solidFill>
                  <a:schemeClr val="tx1"/>
                </a:solidFill>
              </a:rPr>
              <a:t>(</a:t>
            </a:r>
            <a:r>
              <a:rPr kumimoji="1" lang="en-US" altLang="ko-KR" sz="1100" dirty="0">
                <a:solidFill>
                  <a:schemeClr val="tx1"/>
                </a:solidFill>
              </a:rPr>
              <a:t>3</a:t>
            </a:r>
            <a:r>
              <a:rPr kumimoji="1" lang="en-US" altLang="ko-Kore-KR" sz="1100" dirty="0">
                <a:solidFill>
                  <a:schemeClr val="tx1"/>
                </a:solidFill>
              </a:rPr>
              <a:t>), “”+”ABC”[</a:t>
            </a:r>
            <a:r>
              <a:rPr kumimoji="1" lang="en-US" altLang="ko-KR" sz="1100" dirty="0">
                <a:solidFill>
                  <a:schemeClr val="tx1"/>
                </a:solidFill>
              </a:rPr>
              <a:t>2</a:t>
            </a:r>
            <a:r>
              <a:rPr kumimoji="1" lang="en-US" altLang="ko-Kore-KR" sz="11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924225A-F6D1-7A43-BA89-0146D702ED09}"/>
              </a:ext>
            </a:extLst>
          </p:cNvPr>
          <p:cNvSpPr/>
          <p:nvPr/>
        </p:nvSpPr>
        <p:spPr>
          <a:xfrm>
            <a:off x="9338756" y="3902981"/>
            <a:ext cx="1806511" cy="37070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Src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size = 0</a:t>
            </a:r>
          </a:p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</a:rPr>
              <a:t>Crs</a:t>
            </a:r>
            <a:r>
              <a:rPr kumimoji="1" lang="en-US" altLang="ko-Kore-KR" sz="1100" dirty="0">
                <a:solidFill>
                  <a:schemeClr val="tx1"/>
                </a:solidFill>
              </a:rPr>
              <a:t> size = 1</a:t>
            </a:r>
            <a:endParaRPr kumimoji="1" lang="ko-Kore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위로 구부러진 화살표[C] 31">
            <a:extLst>
              <a:ext uri="{FF2B5EF4-FFF2-40B4-BE49-F238E27FC236}">
                <a16:creationId xmlns:a16="http://schemas.microsoft.com/office/drawing/2014/main" id="{60611378-A53F-804A-ADD6-72BFF6E6E76D}"/>
              </a:ext>
            </a:extLst>
          </p:cNvPr>
          <p:cNvSpPr/>
          <p:nvPr/>
        </p:nvSpPr>
        <p:spPr>
          <a:xfrm>
            <a:off x="10155207" y="4358394"/>
            <a:ext cx="221673" cy="3707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3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2301</Words>
  <Application>Microsoft Macintosh PowerPoint</Application>
  <PresentationFormat>와이드스크린</PresentationFormat>
  <Paragraphs>284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Menlo</vt:lpstr>
      <vt:lpstr>Office 테마</vt:lpstr>
      <vt:lpstr>DFS 응용 문제들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SOONYOUNG</dc:creator>
  <cp:lastModifiedBy>JUNG SOONYOUNG</cp:lastModifiedBy>
  <cp:revision>49</cp:revision>
  <dcterms:created xsi:type="dcterms:W3CDTF">2021-05-31T21:26:13Z</dcterms:created>
  <dcterms:modified xsi:type="dcterms:W3CDTF">2021-06-26T12:11:16Z</dcterms:modified>
</cp:coreProperties>
</file>