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10" r:id="rId2"/>
    <p:sldId id="324" r:id="rId3"/>
    <p:sldId id="326" r:id="rId4"/>
    <p:sldId id="327" r:id="rId5"/>
    <p:sldId id="334" r:id="rId6"/>
    <p:sldId id="328" r:id="rId7"/>
    <p:sldId id="329" r:id="rId8"/>
    <p:sldId id="330" r:id="rId9"/>
    <p:sldId id="331" r:id="rId10"/>
    <p:sldId id="336" r:id="rId11"/>
    <p:sldId id="337" r:id="rId12"/>
    <p:sldId id="332" r:id="rId13"/>
    <p:sldId id="333" r:id="rId14"/>
    <p:sldId id="335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403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3553D-87D2-4880-A208-61499F3A3DAB}" type="datetimeFigureOut">
              <a:rPr lang="ko-KR" altLang="en-US" smtClean="0"/>
              <a:pPr/>
              <a:t>2019-01-25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93A3-830C-4B1E-ACA2-EC18FE4129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549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3FC4A-48A5-4DBD-9865-845FBD498324}" type="datetimeFigureOut">
              <a:rPr lang="ko-KR" altLang="en-US" smtClean="0"/>
              <a:pPr/>
              <a:t>2019-01-25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>
            <a:extLst>
              <a:ext uri="{FF2B5EF4-FFF2-40B4-BE49-F238E27FC236}">
                <a16:creationId xmlns="" xmlns:a16="http://schemas.microsoft.com/office/drawing/2014/main" id="{A3F3AB91-1355-4C02-A3AF-F9EC856C0323}"/>
              </a:ext>
            </a:extLst>
          </p:cNvPr>
          <p:cNvGrpSpPr/>
          <p:nvPr/>
        </p:nvGrpSpPr>
        <p:grpSpPr>
          <a:xfrm>
            <a:off x="300172" y="3198170"/>
            <a:ext cx="8543656" cy="461665"/>
            <a:chOff x="350982" y="3525388"/>
            <a:chExt cx="9989848" cy="508900"/>
          </a:xfrm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3877E91F-B4CA-4BAF-ABC1-5DCA64162776}"/>
                </a:ext>
              </a:extLst>
            </p:cNvPr>
            <p:cNvSpPr/>
            <p:nvPr/>
          </p:nvSpPr>
          <p:spPr>
            <a:xfrm>
              <a:off x="6693056" y="3653837"/>
              <a:ext cx="3647774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F21845BC-5E97-4698-8837-5DCD14FE7BF5}"/>
                </a:ext>
              </a:extLst>
            </p:cNvPr>
            <p:cNvSpPr txBox="1"/>
            <p:nvPr/>
          </p:nvSpPr>
          <p:spPr>
            <a:xfrm>
              <a:off x="3493576" y="3525388"/>
              <a:ext cx="3199479" cy="5089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 smtClean="0">
                  <a:latin typeface="+mn-ea"/>
                </a:rPr>
                <a:t>LVM</a:t>
              </a:r>
              <a:endParaRPr lang="ko-KR" altLang="en-US" sz="2400" b="1" dirty="0">
                <a:latin typeface="+mn-ea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37D1B2DB-A9E2-45BA-BA9F-B670E0A5958D}"/>
                </a:ext>
              </a:extLst>
            </p:cNvPr>
            <p:cNvSpPr/>
            <p:nvPr/>
          </p:nvSpPr>
          <p:spPr>
            <a:xfrm>
              <a:off x="350982" y="3653837"/>
              <a:ext cx="3142594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289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524328" y="6453336"/>
            <a:ext cx="1183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LVM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LVM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0343" y="980728"/>
            <a:ext cx="223009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6.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포</a:t>
            </a:r>
            <a:r>
              <a:rPr lang="ko-KR" altLang="en-US" b="1" dirty="0" err="1">
                <a:solidFill>
                  <a:srgbClr val="FF0000"/>
                </a:solidFill>
              </a:rPr>
              <a:t>멧</a:t>
            </a:r>
            <a:endParaRPr lang="ko-KR" altLang="en-US" b="1" dirty="0">
              <a:solidFill>
                <a:srgbClr val="FF0000"/>
              </a:solidFill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500" b="1" kern="0" dirty="0">
                <a:solidFill>
                  <a:srgbClr val="000000"/>
                </a:solidFill>
              </a:rPr>
              <a:t>     mkfs.ext4 [LV</a:t>
            </a:r>
            <a:r>
              <a:rPr lang="ko-KR" altLang="en-US" sz="1500" b="1" kern="0" dirty="0">
                <a:solidFill>
                  <a:srgbClr val="000000"/>
                </a:solidFill>
              </a:rPr>
              <a:t>경로</a:t>
            </a:r>
            <a:r>
              <a:rPr lang="en-US" altLang="ko-KR" sz="1500" b="1" kern="0" dirty="0">
                <a:solidFill>
                  <a:srgbClr val="000000"/>
                </a:solidFill>
              </a:rPr>
              <a:t>]</a:t>
            </a:r>
            <a:endParaRPr lang="ko-KR" altLang="en-US" sz="1500" b="1" kern="0" dirty="0">
              <a:solidFill>
                <a:srgbClr val="0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173" y="1746227"/>
            <a:ext cx="6245436" cy="456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30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524328" y="6453336"/>
            <a:ext cx="1183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LVM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LVM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0343" y="980728"/>
            <a:ext cx="223009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6.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포</a:t>
            </a:r>
            <a:r>
              <a:rPr lang="ko-KR" altLang="en-US" b="1" dirty="0" err="1">
                <a:solidFill>
                  <a:srgbClr val="FF0000"/>
                </a:solidFill>
              </a:rPr>
              <a:t>멧</a:t>
            </a:r>
            <a:endParaRPr lang="ko-KR" altLang="en-US" b="1" dirty="0">
              <a:solidFill>
                <a:srgbClr val="FF0000"/>
              </a:solidFill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500" b="1" kern="0" dirty="0">
                <a:solidFill>
                  <a:srgbClr val="000000"/>
                </a:solidFill>
              </a:rPr>
              <a:t>     mkfs.ext4 [LV</a:t>
            </a:r>
            <a:r>
              <a:rPr lang="ko-KR" altLang="en-US" sz="1500" b="1" kern="0" dirty="0">
                <a:solidFill>
                  <a:srgbClr val="000000"/>
                </a:solidFill>
              </a:rPr>
              <a:t>경로</a:t>
            </a:r>
            <a:r>
              <a:rPr lang="en-US" altLang="ko-KR" sz="1500" b="1" kern="0" dirty="0">
                <a:solidFill>
                  <a:srgbClr val="000000"/>
                </a:solidFill>
              </a:rPr>
              <a:t>]</a:t>
            </a:r>
            <a:endParaRPr lang="ko-KR" altLang="en-US" sz="1500" b="1" kern="0" dirty="0">
              <a:solidFill>
                <a:srgbClr val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746" y="1628800"/>
            <a:ext cx="6281224" cy="460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75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524328" y="6453336"/>
            <a:ext cx="1183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LVM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LVM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0342" y="980728"/>
            <a:ext cx="4907761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7. </a:t>
            </a:r>
            <a:r>
              <a:rPr lang="ko-KR" altLang="en-US" b="1" dirty="0" err="1">
                <a:solidFill>
                  <a:srgbClr val="FF0000"/>
                </a:solidFill>
              </a:rPr>
              <a:t>마운트</a:t>
            </a:r>
            <a:endParaRPr lang="ko-KR" altLang="en-US" b="1" dirty="0">
              <a:solidFill>
                <a:srgbClr val="FF0000"/>
              </a:solidFill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500" b="1" kern="0" dirty="0">
                <a:solidFill>
                  <a:srgbClr val="000000"/>
                </a:solidFill>
              </a:rPr>
              <a:t>     </a:t>
            </a:r>
            <a:r>
              <a:rPr lang="en-US" altLang="ko-KR" sz="1500" b="1" kern="0" dirty="0" err="1">
                <a:solidFill>
                  <a:srgbClr val="000000"/>
                </a:solidFill>
              </a:rPr>
              <a:t>mkdir</a:t>
            </a:r>
            <a:r>
              <a:rPr lang="en-US" altLang="ko-KR" sz="1500" b="1" kern="0" dirty="0">
                <a:solidFill>
                  <a:srgbClr val="000000"/>
                </a:solidFill>
              </a:rPr>
              <a:t> [</a:t>
            </a:r>
            <a:r>
              <a:rPr lang="en-US" altLang="ko-KR" sz="1500" b="1" kern="0" dirty="0" err="1">
                <a:solidFill>
                  <a:srgbClr val="000000"/>
                </a:solidFill>
              </a:rPr>
              <a:t>mp</a:t>
            </a:r>
            <a:r>
              <a:rPr lang="en-US" altLang="ko-KR" sz="1500" b="1" kern="0" dirty="0">
                <a:solidFill>
                  <a:srgbClr val="000000"/>
                </a:solidFill>
              </a:rPr>
              <a:t>]</a:t>
            </a:r>
            <a:endParaRPr lang="ko-KR" altLang="en-US" sz="1500" b="1" kern="0" dirty="0">
              <a:solidFill>
                <a:srgbClr val="000000"/>
              </a:solidFill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500" b="1" kern="0" dirty="0">
                <a:solidFill>
                  <a:srgbClr val="000000"/>
                </a:solidFill>
              </a:rPr>
              <a:t>     mount [LV</a:t>
            </a:r>
            <a:r>
              <a:rPr lang="ko-KR" altLang="en-US" sz="1500" b="1" kern="0" dirty="0">
                <a:solidFill>
                  <a:srgbClr val="000000"/>
                </a:solidFill>
              </a:rPr>
              <a:t>경로</a:t>
            </a:r>
            <a:r>
              <a:rPr lang="en-US" altLang="ko-KR" sz="1500" b="1" kern="0" dirty="0">
                <a:solidFill>
                  <a:srgbClr val="000000"/>
                </a:solidFill>
              </a:rPr>
              <a:t>] [</a:t>
            </a:r>
            <a:r>
              <a:rPr lang="en-US" altLang="ko-KR" sz="1500" b="1" kern="0" dirty="0" err="1">
                <a:solidFill>
                  <a:srgbClr val="000000"/>
                </a:solidFill>
              </a:rPr>
              <a:t>mp</a:t>
            </a:r>
            <a:r>
              <a:rPr lang="en-US" altLang="ko-KR" sz="1500" b="1" kern="0" dirty="0">
                <a:solidFill>
                  <a:srgbClr val="000000"/>
                </a:solidFill>
              </a:rPr>
              <a:t>]</a:t>
            </a:r>
            <a:endParaRPr lang="ko-KR" altLang="en-US" sz="1500" b="1" kern="0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</a:pPr>
            <a:endParaRPr lang="en-US" altLang="ko-KR" sz="1500" dirty="0" smtClean="0"/>
          </a:p>
          <a:p>
            <a:pPr>
              <a:spcBef>
                <a:spcPct val="0"/>
              </a:spcBef>
            </a:pPr>
            <a:r>
              <a:rPr lang="en-US" altLang="ko-KR" b="1" dirty="0" smtClean="0"/>
              <a:t># </a:t>
            </a:r>
            <a:r>
              <a:rPr lang="en-US" altLang="ko-KR" b="1" dirty="0" err="1" smtClean="0"/>
              <a:t>df</a:t>
            </a:r>
            <a:r>
              <a:rPr lang="en-US" altLang="ko-KR" b="1" dirty="0" smtClean="0"/>
              <a:t> -</a:t>
            </a:r>
            <a:r>
              <a:rPr lang="en-US" altLang="ko-KR" b="1" dirty="0" err="1" smtClean="0"/>
              <a:t>Th</a:t>
            </a:r>
            <a:endParaRPr lang="en-US" altLang="ko-KR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900670"/>
            <a:ext cx="4495800" cy="109537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38" y="3429000"/>
            <a:ext cx="8218332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39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524328" y="6453336"/>
            <a:ext cx="1183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LVM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LVM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713593"/>
            <a:ext cx="6622624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b="1" kern="0" dirty="0">
                <a:solidFill>
                  <a:srgbClr val="FF0000"/>
                </a:solidFill>
              </a:rPr>
              <a:t>8. </a:t>
            </a:r>
            <a:r>
              <a:rPr lang="ko-KR" altLang="en-US" b="1" kern="0" dirty="0">
                <a:solidFill>
                  <a:srgbClr val="FF0000"/>
                </a:solidFill>
              </a:rPr>
              <a:t>부팅 시 자동 </a:t>
            </a:r>
            <a:r>
              <a:rPr lang="ko-KR" altLang="en-US" b="1" kern="0" dirty="0" err="1">
                <a:solidFill>
                  <a:srgbClr val="FF0000"/>
                </a:solidFill>
              </a:rPr>
              <a:t>마운트</a:t>
            </a:r>
            <a:endParaRPr lang="ko-KR" altLang="en-US" b="1" kern="0" dirty="0">
              <a:solidFill>
                <a:srgbClr val="FF0000"/>
              </a:solidFill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b="1" kern="0" dirty="0">
                <a:solidFill>
                  <a:srgbClr val="000000"/>
                </a:solidFill>
              </a:rPr>
              <a:t>    </a:t>
            </a:r>
            <a:r>
              <a:rPr lang="en-US" altLang="ko-KR" sz="1500" b="1" kern="0" dirty="0" smtClean="0">
                <a:solidFill>
                  <a:srgbClr val="000000"/>
                </a:solidFill>
              </a:rPr>
              <a:t>#vi </a:t>
            </a:r>
            <a:r>
              <a:rPr lang="en-US" altLang="ko-KR" sz="1500" b="1" kern="0" dirty="0">
                <a:solidFill>
                  <a:srgbClr val="000000"/>
                </a:solidFill>
              </a:rPr>
              <a:t>/</a:t>
            </a:r>
            <a:r>
              <a:rPr lang="en-US" altLang="ko-KR" sz="1500" b="1" kern="0" dirty="0" err="1" smtClean="0">
                <a:solidFill>
                  <a:srgbClr val="000000"/>
                </a:solidFill>
              </a:rPr>
              <a:t>etc</a:t>
            </a:r>
            <a:r>
              <a:rPr lang="en-US" altLang="ko-KR" sz="1500" b="1" kern="0" dirty="0" smtClean="0">
                <a:solidFill>
                  <a:srgbClr val="000000"/>
                </a:solidFill>
              </a:rPr>
              <a:t>/</a:t>
            </a:r>
            <a:r>
              <a:rPr lang="en-US" altLang="ko-KR" sz="1500" b="1" kern="0" dirty="0" err="1" smtClean="0">
                <a:solidFill>
                  <a:srgbClr val="000000"/>
                </a:solidFill>
              </a:rPr>
              <a:t>fstab</a:t>
            </a:r>
            <a:endParaRPr lang="en-US" altLang="ko-KR" sz="1500" b="1" kern="0" dirty="0" smtClean="0">
              <a:solidFill>
                <a:srgbClr val="000000"/>
              </a:solidFill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500" b="1" kern="0" dirty="0">
                <a:solidFill>
                  <a:srgbClr val="000000"/>
                </a:solidFill>
              </a:rPr>
              <a:t> </a:t>
            </a:r>
            <a:r>
              <a:rPr lang="en-US" altLang="ko-KR" sz="1500" b="1" kern="0" dirty="0" smtClean="0">
                <a:solidFill>
                  <a:srgbClr val="000000"/>
                </a:solidFill>
              </a:rPr>
              <a:t>    # mount  –a	(</a:t>
            </a:r>
            <a:r>
              <a:rPr lang="ko-KR" altLang="en-US" sz="1500" b="1" kern="0" dirty="0" smtClean="0">
                <a:solidFill>
                  <a:srgbClr val="000000"/>
                </a:solidFill>
              </a:rPr>
              <a:t>꼭 확인</a:t>
            </a:r>
            <a:r>
              <a:rPr lang="en-US" altLang="ko-KR" sz="1500" b="1" kern="0" dirty="0" smtClean="0">
                <a:solidFill>
                  <a:srgbClr val="000000"/>
                </a:solidFill>
              </a:rPr>
              <a:t>)</a:t>
            </a:r>
            <a:endParaRPr lang="ko-KR" altLang="en-US" sz="1500" b="1" kern="0" dirty="0">
              <a:solidFill>
                <a:srgbClr val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51" y="2258735"/>
            <a:ext cx="2651990" cy="48772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451" y="2943538"/>
            <a:ext cx="8314629" cy="234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32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524328" y="6453336"/>
            <a:ext cx="1183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LVM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LVM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8924" y="838748"/>
            <a:ext cx="6622624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b="1" kern="0" dirty="0" smtClean="0">
                <a:solidFill>
                  <a:srgbClr val="000000"/>
                </a:solidFill>
              </a:rPr>
              <a:t> - LVM </a:t>
            </a:r>
            <a:r>
              <a:rPr lang="ko-KR" altLang="en-US" b="1" kern="0" dirty="0" err="1" smtClean="0">
                <a:solidFill>
                  <a:srgbClr val="000000"/>
                </a:solidFill>
              </a:rPr>
              <a:t>마운트</a:t>
            </a:r>
            <a:r>
              <a:rPr lang="ko-KR" altLang="en-US" b="1" kern="0" dirty="0" smtClean="0">
                <a:solidFill>
                  <a:srgbClr val="000000"/>
                </a:solidFill>
              </a:rPr>
              <a:t> 확인 </a:t>
            </a:r>
            <a:r>
              <a:rPr lang="en-US" altLang="ko-KR" b="1" kern="0" dirty="0" smtClean="0">
                <a:solidFill>
                  <a:srgbClr val="000000"/>
                </a:solidFill>
              </a:rPr>
              <a:t>–</a:t>
            </a:r>
          </a:p>
          <a:p>
            <a:pPr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b="1" kern="0" dirty="0" smtClean="0">
                <a:solidFill>
                  <a:srgbClr val="000000"/>
                </a:solidFill>
              </a:rPr>
              <a:t>    </a:t>
            </a:r>
            <a:r>
              <a:rPr lang="en-US" altLang="ko-KR" sz="1500" b="1" kern="0" dirty="0" smtClean="0">
                <a:solidFill>
                  <a:srgbClr val="000000"/>
                </a:solidFill>
              </a:rPr>
              <a:t>#</a:t>
            </a:r>
            <a:r>
              <a:rPr lang="en-US" altLang="ko-KR" sz="1500" b="1" kern="0" dirty="0" err="1" smtClean="0">
                <a:solidFill>
                  <a:srgbClr val="000000"/>
                </a:solidFill>
              </a:rPr>
              <a:t>df</a:t>
            </a:r>
            <a:r>
              <a:rPr lang="en-US" altLang="ko-KR" sz="1500" b="1" kern="0" dirty="0" smtClean="0">
                <a:solidFill>
                  <a:srgbClr val="000000"/>
                </a:solidFill>
              </a:rPr>
              <a:t>  -</a:t>
            </a:r>
            <a:r>
              <a:rPr lang="en-US" altLang="ko-KR" sz="1500" b="1" kern="0" dirty="0" err="1" smtClean="0">
                <a:solidFill>
                  <a:srgbClr val="000000"/>
                </a:solidFill>
              </a:rPr>
              <a:t>Th</a:t>
            </a:r>
            <a:endParaRPr lang="ko-KR" altLang="en-US" sz="1500" b="1" kern="0" dirty="0">
              <a:solidFill>
                <a:srgbClr val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38" y="3429000"/>
            <a:ext cx="8218332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33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524328" y="6453336"/>
            <a:ext cx="1183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LVM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LVM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8" name="Text Box 28"/>
          <p:cNvSpPr txBox="1">
            <a:spLocks noChangeArrowheads="1"/>
          </p:cNvSpPr>
          <p:nvPr/>
        </p:nvSpPr>
        <p:spPr bwMode="auto">
          <a:xfrm>
            <a:off x="562331" y="907087"/>
            <a:ext cx="3964634" cy="5377780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buNone/>
            </a:pPr>
            <a:r>
              <a:rPr lang="en-US" altLang="ko-KR" sz="1050" b="1" dirty="0">
                <a:latin typeface="+mn-ea"/>
                <a:ea typeface="+mn-ea"/>
              </a:rPr>
              <a:t>● </a:t>
            </a:r>
            <a:r>
              <a:rPr lang="en-US" altLang="ko-KR" sz="1050" b="1" dirty="0" smtClean="0">
                <a:latin typeface="+mn-ea"/>
                <a:ea typeface="+mn-ea"/>
              </a:rPr>
              <a:t>LVM </a:t>
            </a:r>
            <a:r>
              <a:rPr lang="en-US" altLang="ko-KR" sz="1050" b="1" dirty="0">
                <a:latin typeface="+mn-ea"/>
                <a:ea typeface="+mn-ea"/>
              </a:rPr>
              <a:t>(Logical Volume Manager</a:t>
            </a:r>
            <a:r>
              <a:rPr lang="en-US" altLang="ko-KR" sz="1050" b="1" dirty="0" smtClean="0">
                <a:latin typeface="+mn-ea"/>
                <a:ea typeface="+mn-ea"/>
              </a:rPr>
              <a:t>)</a:t>
            </a:r>
          </a:p>
          <a:p>
            <a:pPr>
              <a:buNone/>
            </a:pPr>
            <a:endParaRPr lang="en-US" altLang="ko-KR" sz="1050" b="1" dirty="0">
              <a:latin typeface="+mn-ea"/>
              <a:ea typeface="+mn-ea"/>
            </a:endParaRPr>
          </a:p>
          <a:p>
            <a:pPr>
              <a:buNone/>
            </a:pPr>
            <a:r>
              <a:rPr lang="en-US" altLang="ko-KR" sz="1050" b="1" dirty="0">
                <a:latin typeface="+mn-ea"/>
                <a:ea typeface="+mn-ea"/>
              </a:rPr>
              <a:t> </a:t>
            </a:r>
            <a:r>
              <a:rPr lang="en-US" altLang="ko-KR" sz="1050" b="1" dirty="0" smtClean="0">
                <a:latin typeface="+mn-ea"/>
                <a:ea typeface="+mn-ea"/>
              </a:rPr>
              <a:t>         </a:t>
            </a:r>
            <a:r>
              <a:rPr lang="ko-KR" altLang="en-US" sz="1050" b="1" dirty="0" smtClean="0">
                <a:latin typeface="+mn-ea"/>
                <a:ea typeface="+mn-ea"/>
              </a:rPr>
              <a:t>하드디스크 </a:t>
            </a:r>
            <a:r>
              <a:rPr lang="ko-KR" altLang="en-US" sz="1050" b="1" dirty="0">
                <a:latin typeface="+mn-ea"/>
                <a:ea typeface="+mn-ea"/>
              </a:rPr>
              <a:t>추가 </a:t>
            </a:r>
            <a:r>
              <a:rPr lang="ko-KR" altLang="en-US" sz="1050" b="1" dirty="0" smtClean="0">
                <a:latin typeface="+mn-ea"/>
                <a:ea typeface="+mn-ea"/>
              </a:rPr>
              <a:t> →  </a:t>
            </a:r>
            <a:r>
              <a:rPr lang="en-US" altLang="ko-KR" sz="1050" b="1" dirty="0" smtClean="0">
                <a:latin typeface="+mn-ea"/>
                <a:ea typeface="+mn-ea"/>
              </a:rPr>
              <a:t>PV  →  </a:t>
            </a:r>
            <a:r>
              <a:rPr lang="en-US" altLang="ko-KR" sz="1050" b="1" dirty="0">
                <a:latin typeface="+mn-ea"/>
                <a:ea typeface="+mn-ea"/>
              </a:rPr>
              <a:t>VG </a:t>
            </a:r>
            <a:r>
              <a:rPr lang="en-US" altLang="ko-KR" sz="1050" b="1" dirty="0" smtClean="0">
                <a:latin typeface="+mn-ea"/>
                <a:ea typeface="+mn-ea"/>
              </a:rPr>
              <a:t> →  </a:t>
            </a:r>
            <a:r>
              <a:rPr lang="en-US" altLang="ko-KR" sz="1050" b="1" dirty="0">
                <a:latin typeface="+mn-ea"/>
                <a:ea typeface="+mn-ea"/>
              </a:rPr>
              <a:t>LV</a:t>
            </a:r>
          </a:p>
          <a:p>
            <a:pPr>
              <a:buNone/>
            </a:pPr>
            <a:endParaRPr lang="en-US" altLang="ko-KR" sz="105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buNone/>
            </a:pPr>
            <a:r>
              <a:rPr lang="en-US" altLang="ko-KR" sz="1050" b="1" dirty="0" smtClean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r>
              <a:rPr lang="en-US" altLang="ko-KR" sz="1050" b="1" dirty="0">
                <a:solidFill>
                  <a:srgbClr val="FF0000"/>
                </a:solidFill>
                <a:latin typeface="+mn-ea"/>
                <a:ea typeface="+mn-ea"/>
              </a:rPr>
              <a:t>. </a:t>
            </a:r>
            <a:r>
              <a:rPr lang="ko-KR" altLang="en-US" sz="1050" b="1" dirty="0" smtClean="0">
                <a:solidFill>
                  <a:srgbClr val="FF0000"/>
                </a:solidFill>
                <a:latin typeface="+mn-ea"/>
                <a:ea typeface="+mn-ea"/>
              </a:rPr>
              <a:t>하드 추가</a:t>
            </a:r>
            <a:endParaRPr lang="ko-KR" altLang="en-US" sz="105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buNone/>
            </a:pPr>
            <a:r>
              <a:rPr lang="en-US" altLang="ko-KR" sz="1050" b="1" dirty="0" smtClean="0">
                <a:latin typeface="+mn-ea"/>
                <a:ea typeface="+mn-ea"/>
              </a:rPr>
              <a:t>        </a:t>
            </a:r>
            <a:r>
              <a:rPr lang="en-US" altLang="ko-KR" sz="1050" b="1" dirty="0" err="1" smtClean="0">
                <a:latin typeface="+mn-ea"/>
                <a:ea typeface="+mn-ea"/>
              </a:rPr>
              <a:t>sdb</a:t>
            </a:r>
            <a:r>
              <a:rPr lang="en-US" altLang="ko-KR" sz="1050" b="1" dirty="0" smtClean="0">
                <a:latin typeface="+mn-ea"/>
                <a:ea typeface="+mn-ea"/>
              </a:rPr>
              <a:t> , </a:t>
            </a:r>
            <a:r>
              <a:rPr lang="en-US" altLang="ko-KR" sz="1050" b="1" dirty="0" err="1" smtClean="0">
                <a:latin typeface="+mn-ea"/>
                <a:ea typeface="+mn-ea"/>
              </a:rPr>
              <a:t>sdc</a:t>
            </a:r>
            <a:r>
              <a:rPr lang="en-US" altLang="ko-KR" sz="1050" b="1" dirty="0" smtClean="0">
                <a:latin typeface="+mn-ea"/>
                <a:ea typeface="+mn-ea"/>
              </a:rPr>
              <a:t> ...</a:t>
            </a:r>
          </a:p>
          <a:p>
            <a:pPr>
              <a:buNone/>
            </a:pPr>
            <a:r>
              <a:rPr lang="en-US" altLang="ko-KR" sz="1050" b="1" dirty="0" smtClean="0">
                <a:latin typeface="+mn-ea"/>
                <a:ea typeface="+mn-ea"/>
              </a:rPr>
              <a:t>        </a:t>
            </a:r>
            <a:endParaRPr lang="en-US" altLang="ko-KR" sz="1050" b="1" dirty="0">
              <a:latin typeface="+mn-ea"/>
              <a:ea typeface="+mn-ea"/>
            </a:endParaRPr>
          </a:p>
          <a:p>
            <a:pPr>
              <a:buNone/>
            </a:pPr>
            <a:r>
              <a:rPr lang="en-US" altLang="ko-KR" sz="1050" b="1" dirty="0">
                <a:solidFill>
                  <a:srgbClr val="FF0000"/>
                </a:solidFill>
                <a:latin typeface="+mn-ea"/>
                <a:ea typeface="+mn-ea"/>
              </a:rPr>
              <a:t>2. </a:t>
            </a:r>
            <a:r>
              <a:rPr lang="ko-KR" altLang="en-US" sz="1050" b="1" dirty="0" smtClean="0">
                <a:solidFill>
                  <a:srgbClr val="FF0000"/>
                </a:solidFill>
                <a:latin typeface="+mn-ea"/>
                <a:ea typeface="+mn-ea"/>
              </a:rPr>
              <a:t>파티션 나누기</a:t>
            </a:r>
          </a:p>
          <a:p>
            <a:pPr>
              <a:buNone/>
            </a:pPr>
            <a:r>
              <a:rPr lang="ko-KR" altLang="en-US" sz="1050" b="1" dirty="0" smtClean="0">
                <a:latin typeface="+mn-ea"/>
                <a:ea typeface="+mn-ea"/>
              </a:rPr>
              <a:t>       </a:t>
            </a:r>
            <a:r>
              <a:rPr lang="en-US" altLang="ko-KR" sz="1050" b="1" kern="0" dirty="0" smtClean="0">
                <a:solidFill>
                  <a:srgbClr val="000000"/>
                </a:solidFill>
                <a:latin typeface="+mn-ea"/>
                <a:ea typeface="+mn-ea"/>
              </a:rPr>
              <a:t>#</a:t>
            </a:r>
            <a:r>
              <a:rPr lang="en-US" altLang="ko-KR" sz="1050" b="1" dirty="0" smtClean="0">
                <a:latin typeface="+mn-ea"/>
                <a:ea typeface="+mn-ea"/>
              </a:rPr>
              <a:t> </a:t>
            </a:r>
            <a:r>
              <a:rPr lang="en-US" altLang="ko-KR" sz="1050" b="1" kern="0" dirty="0" err="1">
                <a:solidFill>
                  <a:srgbClr val="000000"/>
                </a:solidFill>
                <a:latin typeface="+mn-ea"/>
                <a:ea typeface="+mn-ea"/>
              </a:rPr>
              <a:t>fdisk</a:t>
            </a:r>
            <a:r>
              <a:rPr lang="en-US" altLang="ko-KR" sz="1050" b="1" kern="0" dirty="0">
                <a:solidFill>
                  <a:srgbClr val="000000"/>
                </a:solidFill>
                <a:latin typeface="+mn-ea"/>
                <a:ea typeface="+mn-ea"/>
              </a:rPr>
              <a:t> [</a:t>
            </a:r>
            <a:r>
              <a:rPr lang="ko-KR" altLang="en-US" sz="1050" b="1" kern="0" dirty="0" err="1">
                <a:solidFill>
                  <a:srgbClr val="000000"/>
                </a:solidFill>
                <a:latin typeface="+mn-ea"/>
                <a:ea typeface="+mn-ea"/>
              </a:rPr>
              <a:t>장치명</a:t>
            </a:r>
            <a:r>
              <a:rPr lang="en-US" altLang="ko-KR" sz="1050" b="1" kern="0" dirty="0">
                <a:solidFill>
                  <a:srgbClr val="000000"/>
                </a:solidFill>
                <a:latin typeface="+mn-ea"/>
                <a:ea typeface="+mn-ea"/>
              </a:rPr>
              <a:t>]</a:t>
            </a:r>
            <a:endParaRPr lang="ko-KR" altLang="en-US" sz="1050" b="1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050" b="1" kern="0" dirty="0" smtClean="0">
                <a:solidFill>
                  <a:srgbClr val="000000"/>
                </a:solidFill>
                <a:latin typeface="+mn-ea"/>
                <a:ea typeface="+mn-ea"/>
              </a:rPr>
              <a:t>         (</a:t>
            </a:r>
            <a:r>
              <a:rPr lang="en-US" altLang="ko-KR" sz="1050" b="1" kern="0" dirty="0">
                <a:solidFill>
                  <a:srgbClr val="000000"/>
                </a:solidFill>
                <a:latin typeface="+mn-ea"/>
                <a:ea typeface="+mn-ea"/>
              </a:rPr>
              <a:t>LVM </a:t>
            </a:r>
            <a:r>
              <a:rPr lang="ko-KR" altLang="en-US" sz="1050" b="1" kern="0" dirty="0">
                <a:solidFill>
                  <a:srgbClr val="000000"/>
                </a:solidFill>
                <a:latin typeface="+mn-ea"/>
                <a:ea typeface="+mn-ea"/>
              </a:rPr>
              <a:t>파티션 </a:t>
            </a:r>
            <a:r>
              <a:rPr lang="ko-KR" altLang="en-US" sz="1050" b="1" kern="0" dirty="0" smtClean="0">
                <a:solidFill>
                  <a:srgbClr val="000000"/>
                </a:solidFill>
                <a:latin typeface="+mn-ea"/>
                <a:ea typeface="+mn-ea"/>
              </a:rPr>
              <a:t>속성</a:t>
            </a:r>
            <a:r>
              <a:rPr lang="en-US" altLang="ko-KR" sz="1100" b="1" kern="0" dirty="0" smtClean="0">
                <a:solidFill>
                  <a:srgbClr val="FF0000"/>
                </a:solidFill>
                <a:latin typeface="+mn-ea"/>
                <a:ea typeface="+mn-ea"/>
              </a:rPr>
              <a:t>(t)</a:t>
            </a:r>
            <a:r>
              <a:rPr lang="ko-KR" altLang="en-US" sz="1050" b="1" kern="0" dirty="0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050" b="1" kern="0" dirty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lang="en-US" altLang="ko-KR" sz="1100" b="1" kern="0" dirty="0">
                <a:solidFill>
                  <a:srgbClr val="FF0000"/>
                </a:solidFill>
                <a:latin typeface="+mn-ea"/>
                <a:ea typeface="+mn-ea"/>
              </a:rPr>
              <a:t>8e</a:t>
            </a:r>
            <a:r>
              <a:rPr lang="en-US" altLang="ko-KR" sz="1050" b="1" kern="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  <a:endParaRPr lang="ko-KR" altLang="en-US" sz="1050" b="1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buNone/>
            </a:pPr>
            <a:endParaRPr lang="en-US" altLang="ko-KR" sz="1050" b="1" dirty="0">
              <a:latin typeface="+mn-ea"/>
              <a:ea typeface="+mn-ea"/>
            </a:endParaRPr>
          </a:p>
          <a:p>
            <a:pPr>
              <a:buNone/>
            </a:pPr>
            <a:r>
              <a:rPr lang="ko-KR" altLang="en-US" sz="1050" b="1" dirty="0" smtClean="0">
                <a:latin typeface="+mn-ea"/>
                <a:ea typeface="+mn-ea"/>
              </a:rPr>
              <a:t>   </a:t>
            </a:r>
            <a:endParaRPr lang="en-US" altLang="ko-KR" sz="1050" b="1" dirty="0">
              <a:latin typeface="+mn-ea"/>
              <a:ea typeface="+mn-ea"/>
            </a:endParaRPr>
          </a:p>
          <a:p>
            <a:pPr>
              <a:buNone/>
            </a:pPr>
            <a:r>
              <a:rPr lang="en-US" altLang="ko-KR" sz="1050" b="1" dirty="0" smtClean="0">
                <a:solidFill>
                  <a:srgbClr val="FF0000"/>
                </a:solidFill>
                <a:latin typeface="+mn-ea"/>
                <a:ea typeface="+mn-ea"/>
              </a:rPr>
              <a:t>3. PV </a:t>
            </a:r>
            <a:r>
              <a:rPr lang="ko-KR" altLang="en-US" sz="1050" b="1" dirty="0">
                <a:solidFill>
                  <a:srgbClr val="FF0000"/>
                </a:solidFill>
                <a:latin typeface="+mn-ea"/>
                <a:ea typeface="+mn-ea"/>
              </a:rPr>
              <a:t>구성 </a:t>
            </a:r>
            <a:r>
              <a:rPr lang="en-US" altLang="ko-KR" sz="1050" b="1" dirty="0">
                <a:solidFill>
                  <a:srgbClr val="FF0000"/>
                </a:solidFill>
                <a:latin typeface="+mn-ea"/>
                <a:ea typeface="+mn-ea"/>
              </a:rPr>
              <a:t>(Physical Volume</a:t>
            </a:r>
            <a:r>
              <a:rPr lang="en-US" altLang="ko-KR" sz="1050" b="1" dirty="0" smtClean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endParaRPr lang="ko-KR" altLang="en-US" sz="105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050" b="1" dirty="0" smtClean="0">
                <a:latin typeface="+mn-ea"/>
                <a:ea typeface="+mn-ea"/>
              </a:rPr>
              <a:t>       </a:t>
            </a:r>
            <a:r>
              <a:rPr lang="en-US" altLang="ko-KR" sz="1050" b="1" kern="0" dirty="0" smtClean="0">
                <a:solidFill>
                  <a:srgbClr val="000000"/>
                </a:solidFill>
                <a:latin typeface="+mn-ea"/>
                <a:ea typeface="+mn-ea"/>
              </a:rPr>
              <a:t># </a:t>
            </a:r>
            <a:r>
              <a:rPr lang="en-US" altLang="ko-KR" sz="1050" b="1" kern="0" dirty="0" err="1" smtClean="0">
                <a:solidFill>
                  <a:srgbClr val="000000"/>
                </a:solidFill>
                <a:latin typeface="+mn-ea"/>
                <a:ea typeface="+mn-ea"/>
              </a:rPr>
              <a:t>pvcreate</a:t>
            </a:r>
            <a:r>
              <a:rPr lang="en-US" altLang="ko-KR" sz="1050" b="1" kern="0" dirty="0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050" b="1" kern="0" dirty="0">
                <a:solidFill>
                  <a:srgbClr val="000000"/>
                </a:solidFill>
                <a:latin typeface="+mn-ea"/>
                <a:ea typeface="+mn-ea"/>
              </a:rPr>
              <a:t>[</a:t>
            </a:r>
            <a:r>
              <a:rPr lang="ko-KR" altLang="en-US" sz="1050" b="1" kern="0" dirty="0" err="1">
                <a:solidFill>
                  <a:srgbClr val="000000"/>
                </a:solidFill>
                <a:latin typeface="+mn-ea"/>
                <a:ea typeface="+mn-ea"/>
              </a:rPr>
              <a:t>장치명</a:t>
            </a:r>
            <a:r>
              <a:rPr lang="en-US" altLang="ko-KR" sz="1050" b="1" kern="0" dirty="0">
                <a:solidFill>
                  <a:srgbClr val="000000"/>
                </a:solidFill>
                <a:latin typeface="+mn-ea"/>
                <a:ea typeface="+mn-ea"/>
              </a:rPr>
              <a:t>] [</a:t>
            </a:r>
            <a:r>
              <a:rPr lang="ko-KR" altLang="en-US" sz="1050" b="1" kern="0" dirty="0" err="1">
                <a:solidFill>
                  <a:srgbClr val="000000"/>
                </a:solidFill>
                <a:latin typeface="+mn-ea"/>
                <a:ea typeface="+mn-ea"/>
              </a:rPr>
              <a:t>장치명</a:t>
            </a:r>
            <a:r>
              <a:rPr lang="en-US" altLang="ko-KR" sz="1050" b="1" kern="0" dirty="0">
                <a:solidFill>
                  <a:srgbClr val="000000"/>
                </a:solidFill>
                <a:latin typeface="+mn-ea"/>
                <a:ea typeface="+mn-ea"/>
              </a:rPr>
              <a:t>] [</a:t>
            </a:r>
            <a:r>
              <a:rPr lang="ko-KR" altLang="en-US" sz="1050" b="1" kern="0" dirty="0" err="1">
                <a:solidFill>
                  <a:srgbClr val="000000"/>
                </a:solidFill>
                <a:latin typeface="+mn-ea"/>
                <a:ea typeface="+mn-ea"/>
              </a:rPr>
              <a:t>장치명</a:t>
            </a:r>
            <a:r>
              <a:rPr lang="en-US" altLang="ko-KR" sz="1050" b="1" kern="0" dirty="0">
                <a:solidFill>
                  <a:srgbClr val="000000"/>
                </a:solidFill>
                <a:latin typeface="+mn-ea"/>
                <a:ea typeface="+mn-ea"/>
              </a:rPr>
              <a:t>] ...</a:t>
            </a:r>
            <a:endParaRPr lang="ko-KR" altLang="en-US" sz="1050" b="1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050" b="1" kern="0" dirty="0" smtClean="0">
                <a:solidFill>
                  <a:srgbClr val="000000"/>
                </a:solidFill>
                <a:latin typeface="+mn-ea"/>
                <a:ea typeface="+mn-ea"/>
              </a:rPr>
              <a:t>       # </a:t>
            </a:r>
            <a:r>
              <a:rPr lang="en-US" altLang="ko-KR" sz="1050" b="1" kern="0" dirty="0" err="1" smtClean="0">
                <a:solidFill>
                  <a:srgbClr val="000000"/>
                </a:solidFill>
                <a:latin typeface="+mn-ea"/>
                <a:ea typeface="+mn-ea"/>
              </a:rPr>
              <a:t>pvdisplay</a:t>
            </a:r>
            <a:r>
              <a:rPr lang="en-US" altLang="ko-KR" sz="1050" b="1" kern="0" dirty="0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050" b="1" kern="0" dirty="0">
                <a:solidFill>
                  <a:srgbClr val="000000"/>
                </a:solidFill>
                <a:latin typeface="+mn-ea"/>
                <a:ea typeface="+mn-ea"/>
              </a:rPr>
              <a:t>/ </a:t>
            </a:r>
            <a:r>
              <a:rPr lang="en-US" altLang="ko-KR" sz="1050" b="1" kern="0" dirty="0" err="1">
                <a:solidFill>
                  <a:srgbClr val="000000"/>
                </a:solidFill>
                <a:latin typeface="+mn-ea"/>
                <a:ea typeface="+mn-ea"/>
              </a:rPr>
              <a:t>pvscan</a:t>
            </a:r>
            <a:r>
              <a:rPr lang="ko-KR" altLang="en-US" sz="1050" b="1" kern="0" dirty="0">
                <a:solidFill>
                  <a:srgbClr val="000000"/>
                </a:solidFill>
                <a:latin typeface="+mn-ea"/>
                <a:ea typeface="+mn-ea"/>
              </a:rPr>
              <a:t>로 확인 </a:t>
            </a:r>
          </a:p>
          <a:p>
            <a:pPr>
              <a:buNone/>
            </a:pPr>
            <a:endParaRPr lang="en-US" altLang="ko-KR" sz="1050" b="1" dirty="0" smtClean="0">
              <a:latin typeface="+mn-ea"/>
              <a:ea typeface="+mn-ea"/>
            </a:endParaRPr>
          </a:p>
          <a:p>
            <a:pPr>
              <a:buNone/>
            </a:pPr>
            <a:endParaRPr lang="en-US" altLang="ko-KR" sz="1050" b="1" dirty="0">
              <a:latin typeface="+mn-ea"/>
              <a:ea typeface="+mn-ea"/>
            </a:endParaRPr>
          </a:p>
          <a:p>
            <a:pPr>
              <a:buNone/>
            </a:pPr>
            <a:r>
              <a:rPr lang="en-US" altLang="ko-KR" sz="1050" b="1" dirty="0" smtClean="0">
                <a:solidFill>
                  <a:srgbClr val="FF0000"/>
                </a:solidFill>
                <a:latin typeface="+mn-ea"/>
                <a:ea typeface="+mn-ea"/>
              </a:rPr>
              <a:t>4. VG </a:t>
            </a:r>
            <a:r>
              <a:rPr lang="ko-KR" altLang="en-US" sz="1050" b="1" dirty="0">
                <a:solidFill>
                  <a:srgbClr val="FF0000"/>
                </a:solidFill>
                <a:latin typeface="+mn-ea"/>
                <a:ea typeface="+mn-ea"/>
              </a:rPr>
              <a:t>구성 </a:t>
            </a:r>
            <a:r>
              <a:rPr lang="en-US" altLang="ko-KR" sz="1050" b="1" dirty="0">
                <a:solidFill>
                  <a:srgbClr val="FF0000"/>
                </a:solidFill>
                <a:latin typeface="+mn-ea"/>
                <a:ea typeface="+mn-ea"/>
              </a:rPr>
              <a:t>(Volume Group)</a:t>
            </a:r>
          </a:p>
          <a:p>
            <a:pPr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050" b="1" kern="0" dirty="0" smtClean="0">
                <a:solidFill>
                  <a:srgbClr val="000000"/>
                </a:solidFill>
                <a:latin typeface="+mn-ea"/>
                <a:ea typeface="+mn-ea"/>
              </a:rPr>
              <a:t>       # </a:t>
            </a:r>
            <a:r>
              <a:rPr lang="en-US" altLang="ko-KR" sz="1050" b="1" kern="0" dirty="0" err="1" smtClean="0">
                <a:solidFill>
                  <a:srgbClr val="000000"/>
                </a:solidFill>
                <a:latin typeface="+mn-ea"/>
                <a:ea typeface="+mn-ea"/>
              </a:rPr>
              <a:t>vgcreate</a:t>
            </a:r>
            <a:r>
              <a:rPr lang="en-US" altLang="ko-KR" sz="1050" b="1" kern="0" dirty="0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050" b="1" kern="0" dirty="0">
                <a:solidFill>
                  <a:srgbClr val="000000"/>
                </a:solidFill>
                <a:latin typeface="+mn-ea"/>
                <a:ea typeface="+mn-ea"/>
              </a:rPr>
              <a:t>[VG</a:t>
            </a:r>
            <a:r>
              <a:rPr lang="ko-KR" altLang="en-US" sz="1050" b="1" kern="0" dirty="0">
                <a:solidFill>
                  <a:srgbClr val="000000"/>
                </a:solidFill>
                <a:latin typeface="+mn-ea"/>
                <a:ea typeface="+mn-ea"/>
              </a:rPr>
              <a:t>명</a:t>
            </a:r>
            <a:r>
              <a:rPr lang="en-US" altLang="ko-KR" sz="1050" b="1" kern="0" dirty="0">
                <a:solidFill>
                  <a:srgbClr val="000000"/>
                </a:solidFill>
                <a:latin typeface="+mn-ea"/>
                <a:ea typeface="+mn-ea"/>
              </a:rPr>
              <a:t>] [</a:t>
            </a:r>
            <a:r>
              <a:rPr lang="ko-KR" altLang="en-US" sz="1050" b="1" kern="0" dirty="0" err="1">
                <a:solidFill>
                  <a:srgbClr val="000000"/>
                </a:solidFill>
                <a:latin typeface="+mn-ea"/>
                <a:ea typeface="+mn-ea"/>
              </a:rPr>
              <a:t>장치명</a:t>
            </a:r>
            <a:r>
              <a:rPr lang="en-US" altLang="ko-KR" sz="1050" b="1" kern="0" dirty="0">
                <a:solidFill>
                  <a:srgbClr val="000000"/>
                </a:solidFill>
                <a:latin typeface="+mn-ea"/>
                <a:ea typeface="+mn-ea"/>
              </a:rPr>
              <a:t>] [</a:t>
            </a:r>
            <a:r>
              <a:rPr lang="ko-KR" altLang="en-US" sz="1050" b="1" kern="0" dirty="0" err="1">
                <a:solidFill>
                  <a:srgbClr val="000000"/>
                </a:solidFill>
                <a:latin typeface="+mn-ea"/>
                <a:ea typeface="+mn-ea"/>
              </a:rPr>
              <a:t>장치명</a:t>
            </a:r>
            <a:r>
              <a:rPr lang="en-US" altLang="ko-KR" sz="1050" b="1" kern="0" dirty="0">
                <a:solidFill>
                  <a:srgbClr val="000000"/>
                </a:solidFill>
                <a:latin typeface="+mn-ea"/>
                <a:ea typeface="+mn-ea"/>
              </a:rPr>
              <a:t>] ...</a:t>
            </a:r>
            <a:endParaRPr lang="ko-KR" altLang="en-US" sz="1050" b="1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050" b="1" kern="0" dirty="0" smtClean="0">
                <a:solidFill>
                  <a:srgbClr val="000000"/>
                </a:solidFill>
                <a:latin typeface="+mn-ea"/>
                <a:ea typeface="+mn-ea"/>
              </a:rPr>
              <a:t>      # </a:t>
            </a:r>
            <a:r>
              <a:rPr lang="en-US" altLang="ko-KR" sz="1050" b="1" kern="0" dirty="0" err="1" smtClean="0">
                <a:solidFill>
                  <a:srgbClr val="000000"/>
                </a:solidFill>
                <a:latin typeface="+mn-ea"/>
                <a:ea typeface="+mn-ea"/>
              </a:rPr>
              <a:t>vgdisplay</a:t>
            </a:r>
            <a:r>
              <a:rPr lang="ko-KR" altLang="en-US" sz="1050" b="1" kern="0" dirty="0">
                <a:solidFill>
                  <a:srgbClr val="000000"/>
                </a:solidFill>
                <a:latin typeface="+mn-ea"/>
                <a:ea typeface="+mn-ea"/>
              </a:rPr>
              <a:t>로 확인</a:t>
            </a:r>
          </a:p>
          <a:p>
            <a:pPr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ko-KR" altLang="en-US" sz="1050" b="1" kern="0" dirty="0">
                <a:solidFill>
                  <a:srgbClr val="000000"/>
                </a:solidFill>
                <a:latin typeface="+mn-ea"/>
                <a:ea typeface="+mn-ea"/>
              </a:rPr>
              <a:t>	</a:t>
            </a:r>
            <a:endParaRPr lang="en-US" altLang="ko-KR" sz="1050" b="1" kern="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  <a:buNone/>
            </a:pPr>
            <a:endParaRPr lang="en-US" altLang="ko-KR" sz="1050" b="1" kern="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050" b="1" kern="0" dirty="0" smtClean="0">
                <a:solidFill>
                  <a:srgbClr val="000000"/>
                </a:solidFill>
                <a:latin typeface="+mn-ea"/>
                <a:ea typeface="+mn-ea"/>
              </a:rPr>
              <a:t>  VG </a:t>
            </a:r>
            <a:r>
              <a:rPr lang="ko-KR" altLang="en-US" sz="1050" b="1" kern="0" dirty="0" smtClean="0">
                <a:solidFill>
                  <a:srgbClr val="000000"/>
                </a:solidFill>
                <a:latin typeface="+mn-ea"/>
                <a:ea typeface="+mn-ea"/>
              </a:rPr>
              <a:t>축소 </a:t>
            </a:r>
            <a:r>
              <a:rPr lang="en-US" altLang="ko-KR" sz="1050" b="1" kern="0" dirty="0" smtClean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lang="en-US" altLang="ko-KR" sz="1050" b="1" kern="0" dirty="0" err="1" smtClean="0">
                <a:solidFill>
                  <a:srgbClr val="000000"/>
                </a:solidFill>
                <a:latin typeface="+mn-ea"/>
                <a:ea typeface="+mn-ea"/>
              </a:rPr>
              <a:t>vgreduce</a:t>
            </a:r>
            <a:r>
              <a:rPr lang="en-US" altLang="ko-KR" sz="1050" b="1" kern="0" dirty="0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050" b="1" kern="0" dirty="0">
                <a:solidFill>
                  <a:srgbClr val="000000"/>
                </a:solidFill>
                <a:latin typeface="+mn-ea"/>
                <a:ea typeface="+mn-ea"/>
              </a:rPr>
              <a:t>[VG</a:t>
            </a:r>
            <a:r>
              <a:rPr lang="ko-KR" altLang="en-US" sz="1050" b="1" kern="0" dirty="0">
                <a:solidFill>
                  <a:srgbClr val="000000"/>
                </a:solidFill>
                <a:latin typeface="+mn-ea"/>
                <a:ea typeface="+mn-ea"/>
              </a:rPr>
              <a:t>명</a:t>
            </a:r>
            <a:r>
              <a:rPr lang="en-US" altLang="ko-KR" sz="1050" b="1" kern="0" dirty="0">
                <a:solidFill>
                  <a:srgbClr val="000000"/>
                </a:solidFill>
                <a:latin typeface="+mn-ea"/>
                <a:ea typeface="+mn-ea"/>
              </a:rPr>
              <a:t>] /</a:t>
            </a:r>
            <a:r>
              <a:rPr lang="en-US" altLang="ko-KR" sz="1050" b="1" kern="0" dirty="0" err="1" smtClean="0">
                <a:solidFill>
                  <a:srgbClr val="000000"/>
                </a:solidFill>
                <a:latin typeface="+mn-ea"/>
                <a:ea typeface="+mn-ea"/>
              </a:rPr>
              <a:t>dev</a:t>
            </a:r>
            <a:r>
              <a:rPr lang="en-US" altLang="ko-KR" sz="1050" b="1" kern="0" dirty="0" smtClean="0">
                <a:solidFill>
                  <a:srgbClr val="000000"/>
                </a:solidFill>
                <a:latin typeface="+mn-ea"/>
                <a:ea typeface="+mn-ea"/>
              </a:rPr>
              <a:t>/sdb3</a:t>
            </a:r>
          </a:p>
          <a:p>
            <a:pPr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050" b="1" kern="0" dirty="0" smtClean="0">
                <a:solidFill>
                  <a:srgbClr val="000000"/>
                </a:solidFill>
                <a:latin typeface="+mn-ea"/>
                <a:ea typeface="+mn-ea"/>
              </a:rPr>
              <a:t>  VG </a:t>
            </a:r>
            <a:r>
              <a:rPr lang="ko-KR" altLang="en-US" sz="1050" b="1" kern="0" dirty="0" smtClean="0">
                <a:solidFill>
                  <a:srgbClr val="000000"/>
                </a:solidFill>
                <a:latin typeface="+mn-ea"/>
                <a:ea typeface="+mn-ea"/>
              </a:rPr>
              <a:t>확장 </a:t>
            </a:r>
            <a:r>
              <a:rPr lang="en-US" altLang="ko-KR" sz="1050" b="1" kern="0" dirty="0" smtClean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lang="en-US" altLang="ko-KR" sz="1050" b="1" kern="0" dirty="0" err="1" smtClean="0">
                <a:solidFill>
                  <a:srgbClr val="000000"/>
                </a:solidFill>
                <a:latin typeface="+mn-ea"/>
                <a:ea typeface="+mn-ea"/>
              </a:rPr>
              <a:t>vgextend</a:t>
            </a:r>
            <a:r>
              <a:rPr lang="en-US" altLang="ko-KR" sz="1050" b="1" kern="0" dirty="0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050" b="1" kern="0" dirty="0">
                <a:solidFill>
                  <a:srgbClr val="000000"/>
                </a:solidFill>
                <a:latin typeface="+mn-ea"/>
                <a:ea typeface="+mn-ea"/>
              </a:rPr>
              <a:t>[VG</a:t>
            </a:r>
            <a:r>
              <a:rPr lang="ko-KR" altLang="en-US" sz="1050" b="1" kern="0" dirty="0">
                <a:solidFill>
                  <a:srgbClr val="000000"/>
                </a:solidFill>
                <a:latin typeface="+mn-ea"/>
                <a:ea typeface="+mn-ea"/>
              </a:rPr>
              <a:t>명</a:t>
            </a:r>
            <a:r>
              <a:rPr lang="en-US" altLang="ko-KR" sz="1050" b="1" kern="0" dirty="0">
                <a:solidFill>
                  <a:srgbClr val="000000"/>
                </a:solidFill>
                <a:latin typeface="+mn-ea"/>
                <a:ea typeface="+mn-ea"/>
              </a:rPr>
              <a:t>] /</a:t>
            </a:r>
            <a:r>
              <a:rPr lang="en-US" altLang="ko-KR" sz="1050" b="1" kern="0" dirty="0" err="1">
                <a:solidFill>
                  <a:srgbClr val="000000"/>
                </a:solidFill>
                <a:latin typeface="+mn-ea"/>
                <a:ea typeface="+mn-ea"/>
              </a:rPr>
              <a:t>dev</a:t>
            </a:r>
            <a:r>
              <a:rPr lang="en-US" altLang="ko-KR" sz="1050" b="1" kern="0" dirty="0">
                <a:solidFill>
                  <a:srgbClr val="000000"/>
                </a:solidFill>
                <a:latin typeface="+mn-ea"/>
                <a:ea typeface="+mn-ea"/>
              </a:rPr>
              <a:t>/sdb3</a:t>
            </a:r>
            <a:endParaRPr lang="ko-KR" altLang="en-US" sz="1050" b="1" kern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716016" y="907087"/>
            <a:ext cx="3968346" cy="5377780"/>
            <a:chOff x="4716016" y="907087"/>
            <a:chExt cx="3968346" cy="5377780"/>
          </a:xfrm>
        </p:grpSpPr>
        <p:sp>
          <p:nvSpPr>
            <p:cNvPr id="10" name="Text Box 28"/>
            <p:cNvSpPr txBox="1">
              <a:spLocks noChangeArrowheads="1"/>
            </p:cNvSpPr>
            <p:nvPr/>
          </p:nvSpPr>
          <p:spPr bwMode="auto">
            <a:xfrm>
              <a:off x="4716016" y="907087"/>
              <a:ext cx="3968346" cy="5377780"/>
            </a:xfrm>
            <a:prstGeom prst="rect">
              <a:avLst/>
            </a:prstGeom>
            <a:noFill/>
            <a:ln w="3175" algn="ctr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buNone/>
              </a:pPr>
              <a:r>
                <a:rPr lang="en-US" altLang="ko-KR" sz="1000" b="1" dirty="0">
                  <a:solidFill>
                    <a:srgbClr val="FF0000"/>
                  </a:solidFill>
                  <a:latin typeface="+mn-ea"/>
                  <a:ea typeface="+mn-ea"/>
                </a:rPr>
                <a:t>5. LV </a:t>
              </a:r>
              <a:r>
                <a:rPr lang="ko-KR" altLang="en-US" sz="1000" b="1" dirty="0">
                  <a:solidFill>
                    <a:srgbClr val="FF0000"/>
                  </a:solidFill>
                  <a:latin typeface="+mn-ea"/>
                  <a:ea typeface="+mn-ea"/>
                </a:rPr>
                <a:t>구성 </a:t>
              </a:r>
              <a:r>
                <a:rPr lang="en-US" altLang="ko-KR" sz="1000" b="1" dirty="0">
                  <a:solidFill>
                    <a:srgbClr val="FF0000"/>
                  </a:solidFill>
                  <a:latin typeface="+mn-ea"/>
                  <a:ea typeface="+mn-ea"/>
                </a:rPr>
                <a:t>(Logical Volume) </a:t>
              </a:r>
            </a:p>
            <a:p>
              <a:pPr algn="just" fontAlgn="base">
                <a:lnSpc>
                  <a:spcPct val="160000"/>
                </a:lnSpc>
                <a:spcBef>
                  <a:spcPts val="0"/>
                </a:spcBef>
                <a:buNone/>
              </a:pPr>
              <a:r>
                <a:rPr lang="en-US" altLang="ko-KR" sz="1000" b="1" kern="0" dirty="0" smtClean="0">
                  <a:solidFill>
                    <a:srgbClr val="000000"/>
                  </a:solidFill>
                  <a:latin typeface="+mn-ea"/>
                  <a:ea typeface="+mn-ea"/>
                </a:rPr>
                <a:t>   LV </a:t>
              </a:r>
              <a:r>
                <a:rPr lang="ko-KR" altLang="en-US" sz="1000" b="1" kern="0" dirty="0">
                  <a:solidFill>
                    <a:srgbClr val="000000"/>
                  </a:solidFill>
                  <a:latin typeface="+mn-ea"/>
                  <a:ea typeface="+mn-ea"/>
                </a:rPr>
                <a:t>생성</a:t>
              </a:r>
            </a:p>
            <a:p>
              <a:pPr algn="just" fontAlgn="base">
                <a:lnSpc>
                  <a:spcPct val="160000"/>
                </a:lnSpc>
                <a:spcBef>
                  <a:spcPts val="0"/>
                </a:spcBef>
                <a:buNone/>
              </a:pPr>
              <a:r>
                <a:rPr lang="en-US" altLang="ko-KR" sz="1000" b="1" kern="0" dirty="0" smtClean="0">
                  <a:solidFill>
                    <a:srgbClr val="000000"/>
                  </a:solidFill>
                  <a:latin typeface="+mn-ea"/>
                  <a:ea typeface="+mn-ea"/>
                </a:rPr>
                <a:t>      # </a:t>
              </a:r>
              <a:r>
                <a:rPr lang="en-US" altLang="ko-KR" sz="1000" b="1" kern="0" dirty="0" err="1" smtClean="0">
                  <a:solidFill>
                    <a:srgbClr val="000000"/>
                  </a:solidFill>
                  <a:latin typeface="+mn-ea"/>
                  <a:ea typeface="+mn-ea"/>
                </a:rPr>
                <a:t>lvcreate</a:t>
              </a:r>
              <a:r>
                <a:rPr lang="en-US" altLang="ko-KR" sz="1000" b="1" kern="0" dirty="0" smtClean="0">
                  <a:solidFill>
                    <a:srgbClr val="000000"/>
                  </a:solidFill>
                  <a:latin typeface="+mn-ea"/>
                  <a:ea typeface="+mn-ea"/>
                </a:rPr>
                <a:t>  –L </a:t>
              </a:r>
              <a:r>
                <a:rPr lang="en-US" altLang="ko-KR" sz="1000" b="1" kern="0" dirty="0">
                  <a:solidFill>
                    <a:srgbClr val="000000"/>
                  </a:solidFill>
                  <a:latin typeface="+mn-ea"/>
                  <a:ea typeface="+mn-ea"/>
                </a:rPr>
                <a:t>[</a:t>
              </a:r>
              <a:r>
                <a:rPr lang="ko-KR" altLang="en-US" sz="1000" b="1" kern="0" dirty="0">
                  <a:solidFill>
                    <a:srgbClr val="000000"/>
                  </a:solidFill>
                  <a:latin typeface="+mn-ea"/>
                  <a:ea typeface="+mn-ea"/>
                </a:rPr>
                <a:t>크기</a:t>
              </a:r>
              <a:r>
                <a:rPr lang="en-US" altLang="ko-KR" sz="1000" b="1" kern="0" dirty="0">
                  <a:solidFill>
                    <a:srgbClr val="000000"/>
                  </a:solidFill>
                  <a:latin typeface="+mn-ea"/>
                  <a:ea typeface="+mn-ea"/>
                </a:rPr>
                <a:t>(</a:t>
              </a:r>
              <a:r>
                <a:rPr lang="ko-KR" altLang="en-US" sz="1000" b="1" kern="0" dirty="0">
                  <a:solidFill>
                    <a:srgbClr val="000000"/>
                  </a:solidFill>
                  <a:latin typeface="+mn-ea"/>
                  <a:ea typeface="+mn-ea"/>
                </a:rPr>
                <a:t>용량</a:t>
              </a:r>
              <a:r>
                <a:rPr lang="en-US" altLang="ko-KR" sz="1000" b="1" kern="0" dirty="0">
                  <a:solidFill>
                    <a:srgbClr val="000000"/>
                  </a:solidFill>
                  <a:latin typeface="+mn-ea"/>
                  <a:ea typeface="+mn-ea"/>
                </a:rPr>
                <a:t>)] </a:t>
              </a:r>
              <a:r>
                <a:rPr lang="en-US" altLang="ko-KR" sz="1000" b="1" kern="0" dirty="0" smtClean="0">
                  <a:solidFill>
                    <a:srgbClr val="000000"/>
                  </a:solidFill>
                  <a:latin typeface="+mn-ea"/>
                  <a:ea typeface="+mn-ea"/>
                </a:rPr>
                <a:t> –n </a:t>
              </a:r>
              <a:r>
                <a:rPr lang="en-US" altLang="ko-KR" sz="1000" b="1" kern="0" dirty="0">
                  <a:solidFill>
                    <a:srgbClr val="000000"/>
                  </a:solidFill>
                  <a:latin typeface="+mn-ea"/>
                  <a:ea typeface="+mn-ea"/>
                </a:rPr>
                <a:t>[LV</a:t>
              </a:r>
              <a:r>
                <a:rPr lang="ko-KR" altLang="en-US" sz="1000" b="1" kern="0" dirty="0">
                  <a:solidFill>
                    <a:srgbClr val="000000"/>
                  </a:solidFill>
                  <a:latin typeface="+mn-ea"/>
                  <a:ea typeface="+mn-ea"/>
                </a:rPr>
                <a:t>명</a:t>
              </a:r>
              <a:r>
                <a:rPr lang="en-US" altLang="ko-KR" sz="1000" b="1" kern="0" dirty="0">
                  <a:solidFill>
                    <a:srgbClr val="000000"/>
                  </a:solidFill>
                  <a:latin typeface="+mn-ea"/>
                  <a:ea typeface="+mn-ea"/>
                </a:rPr>
                <a:t>] </a:t>
              </a:r>
              <a:r>
                <a:rPr lang="en-US" altLang="ko-KR" sz="1000" b="1" kern="0" dirty="0" smtClean="0">
                  <a:solidFill>
                    <a:srgbClr val="000000"/>
                  </a:solidFill>
                  <a:latin typeface="+mn-ea"/>
                  <a:ea typeface="+mn-ea"/>
                </a:rPr>
                <a:t> [</a:t>
              </a:r>
              <a:r>
                <a:rPr lang="en-US" altLang="ko-KR" sz="1000" b="1" kern="0" dirty="0">
                  <a:solidFill>
                    <a:srgbClr val="000000"/>
                  </a:solidFill>
                  <a:latin typeface="+mn-ea"/>
                  <a:ea typeface="+mn-ea"/>
                </a:rPr>
                <a:t>VG</a:t>
              </a:r>
              <a:r>
                <a:rPr lang="ko-KR" altLang="en-US" sz="1000" b="1" kern="0" dirty="0">
                  <a:solidFill>
                    <a:srgbClr val="000000"/>
                  </a:solidFill>
                  <a:latin typeface="+mn-ea"/>
                  <a:ea typeface="+mn-ea"/>
                </a:rPr>
                <a:t>명</a:t>
              </a:r>
              <a:r>
                <a:rPr lang="en-US" altLang="ko-KR" sz="1000" b="1" kern="0" dirty="0">
                  <a:solidFill>
                    <a:srgbClr val="000000"/>
                  </a:solidFill>
                  <a:latin typeface="+mn-ea"/>
                  <a:ea typeface="+mn-ea"/>
                </a:rPr>
                <a:t>]</a:t>
              </a:r>
              <a:endParaRPr lang="ko-KR" altLang="en-US" sz="1000" b="1" kern="0" dirty="0">
                <a:solidFill>
                  <a:srgbClr val="000000"/>
                </a:solidFill>
                <a:latin typeface="+mn-ea"/>
                <a:ea typeface="+mn-ea"/>
              </a:endParaRPr>
            </a:p>
            <a:p>
              <a:pPr algn="just" fontAlgn="base">
                <a:lnSpc>
                  <a:spcPct val="160000"/>
                </a:lnSpc>
                <a:spcBef>
                  <a:spcPts val="0"/>
                </a:spcBef>
                <a:buNone/>
              </a:pPr>
              <a:r>
                <a:rPr lang="en-US" altLang="ko-KR" sz="1000" b="1" kern="0" dirty="0" smtClean="0">
                  <a:solidFill>
                    <a:srgbClr val="000000"/>
                  </a:solidFill>
                  <a:latin typeface="+mn-ea"/>
                  <a:ea typeface="+mn-ea"/>
                </a:rPr>
                <a:t>      # </a:t>
              </a:r>
              <a:r>
                <a:rPr lang="en-US" altLang="ko-KR" sz="1000" b="1" kern="0" dirty="0" err="1" smtClean="0">
                  <a:solidFill>
                    <a:srgbClr val="000000"/>
                  </a:solidFill>
                  <a:latin typeface="+mn-ea"/>
                  <a:ea typeface="+mn-ea"/>
                </a:rPr>
                <a:t>lvcreate</a:t>
              </a:r>
              <a:r>
                <a:rPr lang="en-US" altLang="ko-KR" sz="1000" b="1" kern="0" dirty="0" smtClean="0">
                  <a:solidFill>
                    <a:srgbClr val="000000"/>
                  </a:solidFill>
                  <a:latin typeface="+mn-ea"/>
                  <a:ea typeface="+mn-ea"/>
                </a:rPr>
                <a:t>  –l  [</a:t>
              </a:r>
              <a:r>
                <a:rPr lang="ko-KR" altLang="en-US" sz="1000" b="1" kern="0" dirty="0">
                  <a:solidFill>
                    <a:srgbClr val="000000"/>
                  </a:solidFill>
                  <a:latin typeface="+mn-ea"/>
                  <a:ea typeface="+mn-ea"/>
                </a:rPr>
                <a:t>크기</a:t>
              </a:r>
              <a:r>
                <a:rPr lang="en-US" altLang="ko-KR" sz="1000" b="1" kern="0" dirty="0">
                  <a:solidFill>
                    <a:srgbClr val="000000"/>
                  </a:solidFill>
                  <a:latin typeface="+mn-ea"/>
                  <a:ea typeface="+mn-ea"/>
                </a:rPr>
                <a:t>(</a:t>
              </a:r>
              <a:r>
                <a:rPr lang="ko-KR" altLang="en-US" sz="1000" b="1" kern="0" dirty="0">
                  <a:solidFill>
                    <a:srgbClr val="000000"/>
                  </a:solidFill>
                  <a:latin typeface="+mn-ea"/>
                  <a:ea typeface="+mn-ea"/>
                </a:rPr>
                <a:t>퍼센트</a:t>
              </a:r>
              <a:r>
                <a:rPr lang="en-US" altLang="ko-KR" sz="1000" b="1" kern="0" dirty="0">
                  <a:solidFill>
                    <a:srgbClr val="000000"/>
                  </a:solidFill>
                  <a:latin typeface="+mn-ea"/>
                  <a:ea typeface="+mn-ea"/>
                </a:rPr>
                <a:t>)]%FREE </a:t>
              </a:r>
              <a:r>
                <a:rPr lang="en-US" altLang="ko-KR" sz="1000" b="1" kern="0" dirty="0" smtClean="0">
                  <a:solidFill>
                    <a:srgbClr val="000000"/>
                  </a:solidFill>
                  <a:latin typeface="+mn-ea"/>
                  <a:ea typeface="+mn-ea"/>
                </a:rPr>
                <a:t> –n  [</a:t>
              </a:r>
              <a:r>
                <a:rPr lang="en-US" altLang="ko-KR" sz="1000" b="1" kern="0" dirty="0">
                  <a:solidFill>
                    <a:srgbClr val="000000"/>
                  </a:solidFill>
                  <a:latin typeface="+mn-ea"/>
                  <a:ea typeface="+mn-ea"/>
                </a:rPr>
                <a:t>LV</a:t>
              </a:r>
              <a:r>
                <a:rPr lang="ko-KR" altLang="en-US" sz="1000" b="1" kern="0" dirty="0">
                  <a:solidFill>
                    <a:srgbClr val="000000"/>
                  </a:solidFill>
                  <a:latin typeface="+mn-ea"/>
                  <a:ea typeface="+mn-ea"/>
                </a:rPr>
                <a:t>명</a:t>
              </a:r>
              <a:r>
                <a:rPr lang="en-US" altLang="ko-KR" sz="1000" b="1" kern="0" dirty="0" smtClean="0">
                  <a:solidFill>
                    <a:srgbClr val="000000"/>
                  </a:solidFill>
                  <a:latin typeface="+mn-ea"/>
                  <a:ea typeface="+mn-ea"/>
                </a:rPr>
                <a:t>]  </a:t>
              </a:r>
              <a:r>
                <a:rPr lang="en-US" altLang="ko-KR" sz="1000" b="1" kern="0" dirty="0">
                  <a:solidFill>
                    <a:srgbClr val="000000"/>
                  </a:solidFill>
                  <a:latin typeface="+mn-ea"/>
                  <a:ea typeface="+mn-ea"/>
                </a:rPr>
                <a:t>[VG</a:t>
              </a:r>
              <a:r>
                <a:rPr lang="ko-KR" altLang="en-US" sz="1000" b="1" kern="0" dirty="0">
                  <a:solidFill>
                    <a:srgbClr val="000000"/>
                  </a:solidFill>
                  <a:latin typeface="+mn-ea"/>
                  <a:ea typeface="+mn-ea"/>
                </a:rPr>
                <a:t>명</a:t>
              </a:r>
              <a:r>
                <a:rPr lang="en-US" altLang="ko-KR" sz="1000" b="1" kern="0" dirty="0">
                  <a:solidFill>
                    <a:srgbClr val="000000"/>
                  </a:solidFill>
                  <a:latin typeface="+mn-ea"/>
                  <a:ea typeface="+mn-ea"/>
                </a:rPr>
                <a:t>]</a:t>
              </a:r>
              <a:endParaRPr lang="ko-KR" altLang="en-US" sz="1000" b="1" kern="0" dirty="0">
                <a:solidFill>
                  <a:srgbClr val="000000"/>
                </a:solidFill>
                <a:latin typeface="+mn-ea"/>
                <a:ea typeface="+mn-ea"/>
              </a:endParaRPr>
            </a:p>
            <a:p>
              <a:pPr algn="just" fontAlgn="base">
                <a:lnSpc>
                  <a:spcPct val="160000"/>
                </a:lnSpc>
                <a:spcBef>
                  <a:spcPts val="0"/>
                </a:spcBef>
                <a:buNone/>
              </a:pPr>
              <a:endParaRPr lang="en-US" altLang="ko-KR" sz="1000" b="1" kern="0" dirty="0" smtClean="0">
                <a:solidFill>
                  <a:srgbClr val="000000"/>
                </a:solidFill>
                <a:latin typeface="+mn-ea"/>
                <a:ea typeface="+mn-ea"/>
              </a:endParaRPr>
            </a:p>
            <a:p>
              <a:pPr algn="just" fontAlgn="base">
                <a:lnSpc>
                  <a:spcPct val="160000"/>
                </a:lnSpc>
                <a:spcBef>
                  <a:spcPts val="0"/>
                </a:spcBef>
                <a:buNone/>
              </a:pPr>
              <a:r>
                <a:rPr lang="en-US" altLang="ko-KR" sz="1000" b="1" kern="0" dirty="0" smtClean="0">
                  <a:solidFill>
                    <a:srgbClr val="000000"/>
                  </a:solidFill>
                  <a:latin typeface="+mn-ea"/>
                  <a:ea typeface="+mn-ea"/>
                </a:rPr>
                <a:t>   LV </a:t>
              </a:r>
              <a:r>
                <a:rPr lang="ko-KR" altLang="en-US" sz="1000" b="1" kern="0" dirty="0">
                  <a:solidFill>
                    <a:srgbClr val="000000"/>
                  </a:solidFill>
                  <a:latin typeface="+mn-ea"/>
                  <a:ea typeface="+mn-ea"/>
                </a:rPr>
                <a:t>축소</a:t>
              </a:r>
            </a:p>
            <a:p>
              <a:pPr algn="just" fontAlgn="base">
                <a:lnSpc>
                  <a:spcPct val="160000"/>
                </a:lnSpc>
                <a:spcBef>
                  <a:spcPts val="0"/>
                </a:spcBef>
                <a:buNone/>
              </a:pPr>
              <a:r>
                <a:rPr lang="en-US" altLang="ko-KR" sz="1000" b="1" kern="0" dirty="0" smtClean="0">
                  <a:solidFill>
                    <a:srgbClr val="000000"/>
                  </a:solidFill>
                  <a:latin typeface="+mn-ea"/>
                  <a:ea typeface="+mn-ea"/>
                </a:rPr>
                <a:t>      # </a:t>
              </a:r>
              <a:r>
                <a:rPr lang="en-US" altLang="ko-KR" sz="1000" b="1" kern="0" dirty="0" err="1" smtClean="0">
                  <a:solidFill>
                    <a:srgbClr val="000000"/>
                  </a:solidFill>
                  <a:latin typeface="+mn-ea"/>
                  <a:ea typeface="+mn-ea"/>
                </a:rPr>
                <a:t>lvreduce</a:t>
              </a:r>
              <a:r>
                <a:rPr lang="en-US" altLang="ko-KR" sz="1000" b="1" kern="0" dirty="0" smtClean="0">
                  <a:solidFill>
                    <a:srgbClr val="000000"/>
                  </a:solidFill>
                  <a:latin typeface="+mn-ea"/>
                  <a:ea typeface="+mn-ea"/>
                </a:rPr>
                <a:t> –L –[</a:t>
              </a:r>
              <a:r>
                <a:rPr lang="ko-KR" altLang="en-US" sz="1000" b="1" kern="0" dirty="0">
                  <a:solidFill>
                    <a:srgbClr val="000000"/>
                  </a:solidFill>
                  <a:latin typeface="+mn-ea"/>
                  <a:ea typeface="+mn-ea"/>
                </a:rPr>
                <a:t>크기</a:t>
              </a:r>
              <a:r>
                <a:rPr lang="en-US" altLang="ko-KR" sz="1000" b="1" kern="0" dirty="0">
                  <a:solidFill>
                    <a:srgbClr val="000000"/>
                  </a:solidFill>
                  <a:latin typeface="+mn-ea"/>
                  <a:ea typeface="+mn-ea"/>
                </a:rPr>
                <a:t>(</a:t>
              </a:r>
              <a:r>
                <a:rPr lang="ko-KR" altLang="en-US" sz="1000" b="1" kern="0" dirty="0">
                  <a:solidFill>
                    <a:srgbClr val="000000"/>
                  </a:solidFill>
                  <a:latin typeface="+mn-ea"/>
                  <a:ea typeface="+mn-ea"/>
                </a:rPr>
                <a:t>용량</a:t>
              </a:r>
              <a:r>
                <a:rPr lang="en-US" altLang="ko-KR" sz="1000" b="1" kern="0" dirty="0">
                  <a:solidFill>
                    <a:srgbClr val="000000"/>
                  </a:solidFill>
                  <a:latin typeface="+mn-ea"/>
                  <a:ea typeface="+mn-ea"/>
                </a:rPr>
                <a:t>)] [LV</a:t>
              </a:r>
              <a:r>
                <a:rPr lang="ko-KR" altLang="en-US" sz="1000" b="1" kern="0" dirty="0">
                  <a:solidFill>
                    <a:srgbClr val="000000"/>
                  </a:solidFill>
                  <a:latin typeface="+mn-ea"/>
                  <a:ea typeface="+mn-ea"/>
                </a:rPr>
                <a:t>경로</a:t>
              </a:r>
              <a:r>
                <a:rPr lang="en-US" altLang="ko-KR" sz="1000" b="1" kern="0" dirty="0">
                  <a:solidFill>
                    <a:srgbClr val="000000"/>
                  </a:solidFill>
                  <a:latin typeface="+mn-ea"/>
                  <a:ea typeface="+mn-ea"/>
                </a:rPr>
                <a:t>]</a:t>
              </a:r>
              <a:endParaRPr lang="ko-KR" altLang="en-US" sz="1000" b="1" kern="0" dirty="0">
                <a:solidFill>
                  <a:srgbClr val="000000"/>
                </a:solidFill>
                <a:latin typeface="+mn-ea"/>
                <a:ea typeface="+mn-ea"/>
              </a:endParaRPr>
            </a:p>
            <a:p>
              <a:pPr algn="just" fontAlgn="base">
                <a:lnSpc>
                  <a:spcPct val="160000"/>
                </a:lnSpc>
                <a:spcBef>
                  <a:spcPts val="0"/>
                </a:spcBef>
                <a:buNone/>
              </a:pPr>
              <a:r>
                <a:rPr lang="en-US" altLang="ko-KR" sz="1000" b="1" kern="0" dirty="0" smtClean="0">
                  <a:solidFill>
                    <a:srgbClr val="000000"/>
                  </a:solidFill>
                  <a:latin typeface="+mn-ea"/>
                  <a:ea typeface="+mn-ea"/>
                </a:rPr>
                <a:t>      # </a:t>
              </a:r>
              <a:r>
                <a:rPr lang="en-US" altLang="ko-KR" sz="1000" b="1" kern="0" dirty="0" err="1" smtClean="0">
                  <a:solidFill>
                    <a:srgbClr val="000000"/>
                  </a:solidFill>
                  <a:latin typeface="+mn-ea"/>
                  <a:ea typeface="+mn-ea"/>
                </a:rPr>
                <a:t>lvreduce</a:t>
              </a:r>
              <a:r>
                <a:rPr lang="en-US" altLang="ko-KR" sz="1000" b="1" kern="0" dirty="0" smtClean="0">
                  <a:solidFill>
                    <a:srgbClr val="000000"/>
                  </a:solidFill>
                  <a:latin typeface="+mn-ea"/>
                  <a:ea typeface="+mn-ea"/>
                </a:rPr>
                <a:t> –l –[</a:t>
              </a:r>
              <a:r>
                <a:rPr lang="ko-KR" altLang="en-US" sz="1000" b="1" kern="0" dirty="0">
                  <a:solidFill>
                    <a:srgbClr val="000000"/>
                  </a:solidFill>
                  <a:latin typeface="+mn-ea"/>
                  <a:ea typeface="+mn-ea"/>
                </a:rPr>
                <a:t>크기</a:t>
              </a:r>
              <a:r>
                <a:rPr lang="en-US" altLang="ko-KR" sz="1000" b="1" kern="0" dirty="0">
                  <a:solidFill>
                    <a:srgbClr val="000000"/>
                  </a:solidFill>
                  <a:latin typeface="+mn-ea"/>
                  <a:ea typeface="+mn-ea"/>
                </a:rPr>
                <a:t>(</a:t>
              </a:r>
              <a:r>
                <a:rPr lang="ko-KR" altLang="en-US" sz="1000" b="1" kern="0" dirty="0">
                  <a:solidFill>
                    <a:srgbClr val="000000"/>
                  </a:solidFill>
                  <a:latin typeface="+mn-ea"/>
                  <a:ea typeface="+mn-ea"/>
                </a:rPr>
                <a:t>퍼센트</a:t>
              </a:r>
              <a:r>
                <a:rPr lang="en-US" altLang="ko-KR" sz="1000" b="1" kern="0" dirty="0">
                  <a:solidFill>
                    <a:srgbClr val="000000"/>
                  </a:solidFill>
                  <a:latin typeface="+mn-ea"/>
                  <a:ea typeface="+mn-ea"/>
                </a:rPr>
                <a:t>)]%FREE [LV</a:t>
              </a:r>
              <a:r>
                <a:rPr lang="ko-KR" altLang="en-US" sz="1000" b="1" kern="0" dirty="0">
                  <a:solidFill>
                    <a:srgbClr val="000000"/>
                  </a:solidFill>
                  <a:latin typeface="+mn-ea"/>
                  <a:ea typeface="+mn-ea"/>
                </a:rPr>
                <a:t>경로</a:t>
              </a:r>
              <a:r>
                <a:rPr lang="en-US" altLang="ko-KR" sz="1000" b="1" kern="0" dirty="0">
                  <a:solidFill>
                    <a:srgbClr val="000000"/>
                  </a:solidFill>
                  <a:latin typeface="+mn-ea"/>
                  <a:ea typeface="+mn-ea"/>
                </a:rPr>
                <a:t>]</a:t>
              </a:r>
              <a:endParaRPr lang="ko-KR" altLang="en-US" sz="1000" b="1" kern="0" dirty="0">
                <a:solidFill>
                  <a:srgbClr val="000000"/>
                </a:solidFill>
                <a:latin typeface="+mn-ea"/>
                <a:ea typeface="+mn-ea"/>
              </a:endParaRPr>
            </a:p>
            <a:p>
              <a:pPr algn="just" fontAlgn="base">
                <a:lnSpc>
                  <a:spcPct val="160000"/>
                </a:lnSpc>
                <a:spcBef>
                  <a:spcPts val="0"/>
                </a:spcBef>
                <a:buNone/>
              </a:pPr>
              <a:r>
                <a:rPr lang="en-US" altLang="ko-KR" sz="1000" b="1" kern="0" dirty="0" smtClean="0">
                  <a:solidFill>
                    <a:srgbClr val="000000"/>
                  </a:solidFill>
                  <a:latin typeface="+mn-ea"/>
                  <a:ea typeface="+mn-ea"/>
                </a:rPr>
                <a:t>   LV </a:t>
              </a:r>
              <a:r>
                <a:rPr lang="ko-KR" altLang="en-US" sz="1000" b="1" kern="0" dirty="0">
                  <a:solidFill>
                    <a:srgbClr val="000000"/>
                  </a:solidFill>
                  <a:latin typeface="+mn-ea"/>
                  <a:ea typeface="+mn-ea"/>
                </a:rPr>
                <a:t>확장</a:t>
              </a:r>
            </a:p>
            <a:p>
              <a:pPr algn="just" fontAlgn="base">
                <a:lnSpc>
                  <a:spcPct val="160000"/>
                </a:lnSpc>
                <a:spcBef>
                  <a:spcPts val="0"/>
                </a:spcBef>
                <a:buNone/>
              </a:pPr>
              <a:r>
                <a:rPr lang="en-US" altLang="ko-KR" sz="1000" b="1" kern="0" dirty="0" smtClean="0">
                  <a:solidFill>
                    <a:srgbClr val="000000"/>
                  </a:solidFill>
                  <a:latin typeface="+mn-ea"/>
                  <a:ea typeface="+mn-ea"/>
                </a:rPr>
                <a:t>      # </a:t>
              </a:r>
              <a:r>
                <a:rPr lang="en-US" altLang="ko-KR" sz="1000" b="1" kern="0" dirty="0" err="1" smtClean="0">
                  <a:solidFill>
                    <a:srgbClr val="000000"/>
                  </a:solidFill>
                  <a:latin typeface="+mn-ea"/>
                  <a:ea typeface="+mn-ea"/>
                </a:rPr>
                <a:t>lvextend</a:t>
              </a:r>
              <a:r>
                <a:rPr lang="en-US" altLang="ko-KR" sz="1000" b="1" kern="0" dirty="0" smtClean="0">
                  <a:solidFill>
                    <a:srgbClr val="000000"/>
                  </a:solidFill>
                  <a:latin typeface="+mn-ea"/>
                  <a:ea typeface="+mn-ea"/>
                </a:rPr>
                <a:t> –L </a:t>
              </a:r>
              <a:r>
                <a:rPr lang="en-US" altLang="ko-KR" sz="1000" b="1" kern="0" dirty="0">
                  <a:solidFill>
                    <a:srgbClr val="000000"/>
                  </a:solidFill>
                  <a:latin typeface="+mn-ea"/>
                  <a:ea typeface="+mn-ea"/>
                </a:rPr>
                <a:t>+[</a:t>
              </a:r>
              <a:r>
                <a:rPr lang="ko-KR" altLang="en-US" sz="1000" b="1" kern="0" dirty="0">
                  <a:solidFill>
                    <a:srgbClr val="000000"/>
                  </a:solidFill>
                  <a:latin typeface="+mn-ea"/>
                  <a:ea typeface="+mn-ea"/>
                </a:rPr>
                <a:t>크기</a:t>
              </a:r>
              <a:r>
                <a:rPr lang="en-US" altLang="ko-KR" sz="1000" b="1" kern="0" dirty="0">
                  <a:solidFill>
                    <a:srgbClr val="000000"/>
                  </a:solidFill>
                  <a:latin typeface="+mn-ea"/>
                  <a:ea typeface="+mn-ea"/>
                </a:rPr>
                <a:t>(</a:t>
              </a:r>
              <a:r>
                <a:rPr lang="ko-KR" altLang="en-US" sz="1000" b="1" kern="0" dirty="0">
                  <a:solidFill>
                    <a:srgbClr val="000000"/>
                  </a:solidFill>
                  <a:latin typeface="+mn-ea"/>
                  <a:ea typeface="+mn-ea"/>
                </a:rPr>
                <a:t>용량</a:t>
              </a:r>
              <a:r>
                <a:rPr lang="en-US" altLang="ko-KR" sz="1000" b="1" kern="0" dirty="0">
                  <a:solidFill>
                    <a:srgbClr val="000000"/>
                  </a:solidFill>
                  <a:latin typeface="+mn-ea"/>
                  <a:ea typeface="+mn-ea"/>
                </a:rPr>
                <a:t>)] [LV</a:t>
              </a:r>
              <a:r>
                <a:rPr lang="ko-KR" altLang="en-US" sz="1000" b="1" kern="0" dirty="0">
                  <a:solidFill>
                    <a:srgbClr val="000000"/>
                  </a:solidFill>
                  <a:latin typeface="+mn-ea"/>
                  <a:ea typeface="+mn-ea"/>
                </a:rPr>
                <a:t>경로</a:t>
              </a:r>
              <a:r>
                <a:rPr lang="en-US" altLang="ko-KR" sz="1000" b="1" kern="0" dirty="0">
                  <a:solidFill>
                    <a:srgbClr val="000000"/>
                  </a:solidFill>
                  <a:latin typeface="+mn-ea"/>
                  <a:ea typeface="+mn-ea"/>
                </a:rPr>
                <a:t>]</a:t>
              </a:r>
              <a:endParaRPr lang="ko-KR" altLang="en-US" sz="1000" b="1" kern="0" dirty="0">
                <a:solidFill>
                  <a:srgbClr val="000000"/>
                </a:solidFill>
                <a:latin typeface="+mn-ea"/>
                <a:ea typeface="+mn-ea"/>
              </a:endParaRPr>
            </a:p>
            <a:p>
              <a:pPr algn="just" fontAlgn="base">
                <a:lnSpc>
                  <a:spcPct val="160000"/>
                </a:lnSpc>
                <a:spcBef>
                  <a:spcPts val="0"/>
                </a:spcBef>
                <a:buNone/>
              </a:pPr>
              <a:r>
                <a:rPr lang="en-US" altLang="ko-KR" sz="1000" b="1" kern="0" dirty="0" smtClean="0">
                  <a:solidFill>
                    <a:srgbClr val="000000"/>
                  </a:solidFill>
                  <a:latin typeface="+mn-ea"/>
                  <a:ea typeface="+mn-ea"/>
                </a:rPr>
                <a:t>      # </a:t>
              </a:r>
              <a:r>
                <a:rPr lang="en-US" altLang="ko-KR" sz="1000" b="1" kern="0" dirty="0" err="1" smtClean="0">
                  <a:solidFill>
                    <a:srgbClr val="000000"/>
                  </a:solidFill>
                  <a:latin typeface="+mn-ea"/>
                  <a:ea typeface="+mn-ea"/>
                </a:rPr>
                <a:t>lvextend</a:t>
              </a:r>
              <a:r>
                <a:rPr lang="en-US" altLang="ko-KR" sz="1000" b="1" kern="0" dirty="0" smtClean="0">
                  <a:solidFill>
                    <a:srgbClr val="000000"/>
                  </a:solidFill>
                  <a:latin typeface="+mn-ea"/>
                  <a:ea typeface="+mn-ea"/>
                </a:rPr>
                <a:t> –l </a:t>
              </a:r>
              <a:r>
                <a:rPr lang="en-US" altLang="ko-KR" sz="1000" b="1" kern="0" dirty="0">
                  <a:solidFill>
                    <a:srgbClr val="000000"/>
                  </a:solidFill>
                  <a:latin typeface="+mn-ea"/>
                  <a:ea typeface="+mn-ea"/>
                </a:rPr>
                <a:t>+[</a:t>
              </a:r>
              <a:r>
                <a:rPr lang="ko-KR" altLang="en-US" sz="1000" b="1" kern="0" dirty="0">
                  <a:solidFill>
                    <a:srgbClr val="000000"/>
                  </a:solidFill>
                  <a:latin typeface="+mn-ea"/>
                  <a:ea typeface="+mn-ea"/>
                </a:rPr>
                <a:t>크기</a:t>
              </a:r>
              <a:r>
                <a:rPr lang="en-US" altLang="ko-KR" sz="1000" b="1" kern="0" dirty="0">
                  <a:solidFill>
                    <a:srgbClr val="000000"/>
                  </a:solidFill>
                  <a:latin typeface="+mn-ea"/>
                  <a:ea typeface="+mn-ea"/>
                </a:rPr>
                <a:t>(</a:t>
              </a:r>
              <a:r>
                <a:rPr lang="ko-KR" altLang="en-US" sz="1000" b="1" kern="0" dirty="0">
                  <a:solidFill>
                    <a:srgbClr val="000000"/>
                  </a:solidFill>
                  <a:latin typeface="+mn-ea"/>
                  <a:ea typeface="+mn-ea"/>
                </a:rPr>
                <a:t>퍼센트</a:t>
              </a:r>
              <a:r>
                <a:rPr lang="en-US" altLang="ko-KR" sz="1000" b="1" kern="0" dirty="0">
                  <a:solidFill>
                    <a:srgbClr val="000000"/>
                  </a:solidFill>
                  <a:latin typeface="+mn-ea"/>
                  <a:ea typeface="+mn-ea"/>
                </a:rPr>
                <a:t>)]%FREE [LV</a:t>
              </a:r>
              <a:r>
                <a:rPr lang="ko-KR" altLang="en-US" sz="1000" b="1" kern="0" dirty="0">
                  <a:solidFill>
                    <a:srgbClr val="000000"/>
                  </a:solidFill>
                  <a:latin typeface="+mn-ea"/>
                  <a:ea typeface="+mn-ea"/>
                </a:rPr>
                <a:t>경로</a:t>
              </a:r>
              <a:r>
                <a:rPr lang="en-US" altLang="ko-KR" sz="1000" b="1" kern="0" dirty="0">
                  <a:solidFill>
                    <a:srgbClr val="000000"/>
                  </a:solidFill>
                  <a:latin typeface="+mn-ea"/>
                  <a:ea typeface="+mn-ea"/>
                </a:rPr>
                <a:t>]</a:t>
              </a:r>
              <a:endParaRPr lang="ko-KR" altLang="en-US" sz="1000" b="1" kern="0" dirty="0">
                <a:solidFill>
                  <a:srgbClr val="000000"/>
                </a:solidFill>
                <a:latin typeface="+mn-ea"/>
                <a:ea typeface="+mn-ea"/>
              </a:endParaRPr>
            </a:p>
            <a:p>
              <a:pPr>
                <a:buNone/>
              </a:pPr>
              <a:r>
                <a:rPr lang="en-US" altLang="ko-KR" sz="1000" b="1" dirty="0">
                  <a:latin typeface="+mn-ea"/>
                  <a:ea typeface="+mn-ea"/>
                </a:rPr>
                <a:t>	</a:t>
              </a:r>
            </a:p>
            <a:p>
              <a:endParaRPr lang="en-US" altLang="ko-KR" sz="1000" b="1" dirty="0">
                <a:latin typeface="+mn-ea"/>
                <a:ea typeface="+mn-ea"/>
              </a:endParaRPr>
            </a:p>
            <a:p>
              <a:pPr>
                <a:buNone/>
              </a:pPr>
              <a:r>
                <a:rPr lang="en-US" altLang="ko-KR" sz="1000" b="1" dirty="0">
                  <a:solidFill>
                    <a:srgbClr val="FF0000"/>
                  </a:solidFill>
                  <a:latin typeface="+mn-ea"/>
                  <a:ea typeface="+mn-ea"/>
                </a:rPr>
                <a:t>6. </a:t>
              </a:r>
              <a:r>
                <a:rPr lang="ko-KR" altLang="en-US" sz="1000" b="1" dirty="0" err="1" smtClean="0">
                  <a:solidFill>
                    <a:srgbClr val="FF0000"/>
                  </a:solidFill>
                  <a:latin typeface="+mn-ea"/>
                  <a:ea typeface="+mn-ea"/>
                </a:rPr>
                <a:t>포멧</a:t>
              </a:r>
              <a:endParaRPr lang="ko-KR" altLang="en-US" sz="1000" b="1" dirty="0">
                <a:solidFill>
                  <a:srgbClr val="FF0000"/>
                </a:solidFill>
                <a:latin typeface="+mn-ea"/>
                <a:ea typeface="+mn-ea"/>
              </a:endParaRPr>
            </a:p>
            <a:p>
              <a:pPr algn="just" fontAlgn="base">
                <a:lnSpc>
                  <a:spcPct val="160000"/>
                </a:lnSpc>
                <a:spcBef>
                  <a:spcPts val="0"/>
                </a:spcBef>
                <a:buNone/>
              </a:pPr>
              <a:r>
                <a:rPr lang="en-US" altLang="ko-KR" sz="1000" b="1" kern="0" dirty="0" smtClean="0">
                  <a:solidFill>
                    <a:srgbClr val="000000"/>
                  </a:solidFill>
                  <a:latin typeface="+mn-ea"/>
                  <a:ea typeface="+mn-ea"/>
                </a:rPr>
                <a:t>    # mkfs.ext4  [LV</a:t>
              </a:r>
              <a:r>
                <a:rPr lang="ko-KR" altLang="en-US" sz="1000" b="1" kern="0" dirty="0" smtClean="0">
                  <a:solidFill>
                    <a:srgbClr val="000000"/>
                  </a:solidFill>
                  <a:latin typeface="+mn-ea"/>
                  <a:ea typeface="+mn-ea"/>
                </a:rPr>
                <a:t>경로</a:t>
              </a:r>
              <a:r>
                <a:rPr lang="en-US" altLang="ko-KR" sz="1000" b="1" kern="0" dirty="0" smtClean="0">
                  <a:solidFill>
                    <a:srgbClr val="000000"/>
                  </a:solidFill>
                  <a:latin typeface="+mn-ea"/>
                  <a:ea typeface="+mn-ea"/>
                </a:rPr>
                <a:t>]</a:t>
              </a:r>
              <a:endParaRPr lang="ko-KR" altLang="en-US" sz="1000" b="1" kern="0" dirty="0" smtClean="0">
                <a:solidFill>
                  <a:srgbClr val="000000"/>
                </a:solidFill>
                <a:latin typeface="+mn-ea"/>
                <a:ea typeface="+mn-ea"/>
              </a:endParaRPr>
            </a:p>
            <a:p>
              <a:pPr>
                <a:buNone/>
              </a:pPr>
              <a:endParaRPr lang="en-US" altLang="ko-KR" sz="1000" b="1" dirty="0" smtClean="0">
                <a:latin typeface="+mn-ea"/>
                <a:ea typeface="+mn-ea"/>
              </a:endParaRPr>
            </a:p>
            <a:p>
              <a:pPr>
                <a:buNone/>
              </a:pPr>
              <a:r>
                <a:rPr lang="en-US" altLang="ko-KR" sz="1000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7. </a:t>
              </a:r>
              <a:r>
                <a:rPr lang="ko-KR" altLang="en-US" sz="1000" b="1" dirty="0" err="1" smtClean="0">
                  <a:solidFill>
                    <a:srgbClr val="FF0000"/>
                  </a:solidFill>
                  <a:latin typeface="+mn-ea"/>
                  <a:ea typeface="+mn-ea"/>
                </a:rPr>
                <a:t>마운트</a:t>
              </a:r>
              <a:endParaRPr lang="ko-KR" altLang="en-US" sz="1000" b="1" dirty="0">
                <a:solidFill>
                  <a:srgbClr val="FF0000"/>
                </a:solidFill>
                <a:latin typeface="+mn-ea"/>
                <a:ea typeface="+mn-ea"/>
              </a:endParaRPr>
            </a:p>
            <a:p>
              <a:pPr algn="just" fontAlgn="base">
                <a:lnSpc>
                  <a:spcPct val="160000"/>
                </a:lnSpc>
                <a:spcBef>
                  <a:spcPts val="0"/>
                </a:spcBef>
                <a:buNone/>
              </a:pPr>
              <a:r>
                <a:rPr lang="en-US" altLang="ko-KR" sz="1000" b="1" kern="0" dirty="0" smtClean="0">
                  <a:solidFill>
                    <a:srgbClr val="000000"/>
                  </a:solidFill>
                  <a:latin typeface="+mn-ea"/>
                  <a:ea typeface="+mn-ea"/>
                </a:rPr>
                <a:t>    # </a:t>
              </a:r>
              <a:r>
                <a:rPr lang="en-US" altLang="ko-KR" sz="1000" b="1" kern="0" dirty="0" err="1" smtClean="0">
                  <a:solidFill>
                    <a:srgbClr val="000000"/>
                  </a:solidFill>
                  <a:latin typeface="+mn-ea"/>
                  <a:ea typeface="+mn-ea"/>
                </a:rPr>
                <a:t>mkdir</a:t>
              </a:r>
              <a:r>
                <a:rPr lang="en-US" altLang="ko-KR" sz="1000" b="1" kern="0" dirty="0" smtClean="0">
                  <a:solidFill>
                    <a:srgbClr val="000000"/>
                  </a:solidFill>
                  <a:latin typeface="+mn-ea"/>
                  <a:ea typeface="+mn-ea"/>
                </a:rPr>
                <a:t>  [</a:t>
              </a:r>
              <a:r>
                <a:rPr lang="en-US" altLang="ko-KR" sz="1000" b="1" kern="0" dirty="0" err="1">
                  <a:solidFill>
                    <a:srgbClr val="000000"/>
                  </a:solidFill>
                  <a:latin typeface="+mn-ea"/>
                  <a:ea typeface="+mn-ea"/>
                </a:rPr>
                <a:t>mp</a:t>
              </a:r>
              <a:r>
                <a:rPr lang="en-US" altLang="ko-KR" sz="1000" b="1" kern="0" dirty="0">
                  <a:solidFill>
                    <a:srgbClr val="000000"/>
                  </a:solidFill>
                  <a:latin typeface="+mn-ea"/>
                  <a:ea typeface="+mn-ea"/>
                </a:rPr>
                <a:t>]</a:t>
              </a:r>
              <a:endParaRPr lang="ko-KR" altLang="en-US" sz="1000" b="1" kern="0" dirty="0">
                <a:solidFill>
                  <a:srgbClr val="000000"/>
                </a:solidFill>
                <a:latin typeface="+mn-ea"/>
                <a:ea typeface="+mn-ea"/>
              </a:endParaRPr>
            </a:p>
            <a:p>
              <a:pPr algn="just" fontAlgn="base">
                <a:lnSpc>
                  <a:spcPct val="160000"/>
                </a:lnSpc>
                <a:spcBef>
                  <a:spcPts val="0"/>
                </a:spcBef>
                <a:buNone/>
              </a:pPr>
              <a:r>
                <a:rPr lang="en-US" altLang="ko-KR" sz="1000" b="1" kern="0" dirty="0" smtClean="0">
                  <a:solidFill>
                    <a:srgbClr val="000000"/>
                  </a:solidFill>
                  <a:latin typeface="+mn-ea"/>
                  <a:ea typeface="+mn-ea"/>
                </a:rPr>
                <a:t>    # mount  [</a:t>
              </a:r>
              <a:r>
                <a:rPr lang="en-US" altLang="ko-KR" sz="1000" b="1" kern="0" dirty="0">
                  <a:solidFill>
                    <a:srgbClr val="000000"/>
                  </a:solidFill>
                  <a:latin typeface="+mn-ea"/>
                  <a:ea typeface="+mn-ea"/>
                </a:rPr>
                <a:t>LV</a:t>
              </a:r>
              <a:r>
                <a:rPr lang="ko-KR" altLang="en-US" sz="1000" b="1" kern="0" dirty="0">
                  <a:solidFill>
                    <a:srgbClr val="000000"/>
                  </a:solidFill>
                  <a:latin typeface="+mn-ea"/>
                  <a:ea typeface="+mn-ea"/>
                </a:rPr>
                <a:t>경로</a:t>
              </a:r>
              <a:r>
                <a:rPr lang="en-US" altLang="ko-KR" sz="1000" b="1" kern="0" dirty="0">
                  <a:solidFill>
                    <a:srgbClr val="000000"/>
                  </a:solidFill>
                  <a:latin typeface="+mn-ea"/>
                  <a:ea typeface="+mn-ea"/>
                </a:rPr>
                <a:t>] </a:t>
              </a:r>
              <a:r>
                <a:rPr lang="en-US" altLang="ko-KR" sz="1000" b="1" kern="0" dirty="0" smtClean="0">
                  <a:solidFill>
                    <a:srgbClr val="000000"/>
                  </a:solidFill>
                  <a:latin typeface="+mn-ea"/>
                  <a:ea typeface="+mn-ea"/>
                </a:rPr>
                <a:t> [</a:t>
              </a:r>
              <a:r>
                <a:rPr lang="en-US" altLang="ko-KR" sz="1000" b="1" kern="0" dirty="0" err="1">
                  <a:solidFill>
                    <a:srgbClr val="000000"/>
                  </a:solidFill>
                  <a:latin typeface="+mn-ea"/>
                  <a:ea typeface="+mn-ea"/>
                </a:rPr>
                <a:t>mp</a:t>
              </a:r>
              <a:r>
                <a:rPr lang="en-US" altLang="ko-KR" sz="1000" b="1" kern="0" dirty="0">
                  <a:solidFill>
                    <a:srgbClr val="000000"/>
                  </a:solidFill>
                  <a:latin typeface="+mn-ea"/>
                  <a:ea typeface="+mn-ea"/>
                </a:rPr>
                <a:t>]</a:t>
              </a:r>
              <a:endParaRPr lang="ko-KR" altLang="en-US" sz="1000" b="1" kern="0" dirty="0">
                <a:solidFill>
                  <a:srgbClr val="000000"/>
                </a:solidFill>
                <a:latin typeface="+mn-ea"/>
                <a:ea typeface="+mn-ea"/>
              </a:endParaRPr>
            </a:p>
            <a:p>
              <a:endParaRPr lang="en-US" altLang="ko-KR" sz="1000" b="1" dirty="0">
                <a:latin typeface="+mn-ea"/>
                <a:ea typeface="+mn-ea"/>
              </a:endParaRPr>
            </a:p>
            <a:p>
              <a:pPr algn="just" fontAlgn="base">
                <a:lnSpc>
                  <a:spcPct val="160000"/>
                </a:lnSpc>
                <a:spcBef>
                  <a:spcPts val="0"/>
                </a:spcBef>
                <a:buNone/>
              </a:pPr>
              <a:r>
                <a:rPr lang="en-US" altLang="ko-KR" sz="1000" b="1" kern="0" dirty="0">
                  <a:solidFill>
                    <a:srgbClr val="FF0000"/>
                  </a:solidFill>
                  <a:latin typeface="+mn-ea"/>
                  <a:ea typeface="+mn-ea"/>
                </a:rPr>
                <a:t>8. </a:t>
              </a:r>
              <a:r>
                <a:rPr lang="ko-KR" altLang="en-US" sz="1000" b="1" kern="0" dirty="0">
                  <a:solidFill>
                    <a:srgbClr val="FF0000"/>
                  </a:solidFill>
                  <a:latin typeface="+mn-ea"/>
                  <a:ea typeface="+mn-ea"/>
                </a:rPr>
                <a:t>부팅 시 자동 </a:t>
              </a:r>
              <a:r>
                <a:rPr lang="ko-KR" altLang="en-US" sz="1000" b="1" kern="0" dirty="0" err="1">
                  <a:solidFill>
                    <a:srgbClr val="FF0000"/>
                  </a:solidFill>
                  <a:latin typeface="+mn-ea"/>
                  <a:ea typeface="+mn-ea"/>
                </a:rPr>
                <a:t>마운트</a:t>
              </a:r>
              <a:endParaRPr lang="ko-KR" altLang="en-US" sz="1000" b="1" kern="0" dirty="0">
                <a:solidFill>
                  <a:srgbClr val="FF0000"/>
                </a:solidFill>
                <a:latin typeface="+mn-ea"/>
                <a:ea typeface="+mn-ea"/>
              </a:endParaRPr>
            </a:p>
            <a:p>
              <a:pPr algn="just" fontAlgn="base">
                <a:lnSpc>
                  <a:spcPct val="160000"/>
                </a:lnSpc>
                <a:spcBef>
                  <a:spcPts val="0"/>
                </a:spcBef>
                <a:buNone/>
              </a:pPr>
              <a:r>
                <a:rPr lang="en-US" altLang="ko-KR" sz="1000" b="1" kern="0" dirty="0" smtClean="0">
                  <a:solidFill>
                    <a:srgbClr val="000000"/>
                  </a:solidFill>
                  <a:latin typeface="+mn-ea"/>
                  <a:ea typeface="+mn-ea"/>
                </a:rPr>
                <a:t>     # vi </a:t>
              </a:r>
              <a:r>
                <a:rPr lang="en-US" altLang="ko-KR" sz="1000" b="1" kern="0" dirty="0">
                  <a:solidFill>
                    <a:srgbClr val="000000"/>
                  </a:solidFill>
                  <a:latin typeface="+mn-ea"/>
                  <a:ea typeface="+mn-ea"/>
                </a:rPr>
                <a:t>/</a:t>
              </a:r>
              <a:r>
                <a:rPr lang="en-US" altLang="ko-KR" sz="1000" b="1" kern="0" dirty="0" err="1" smtClean="0">
                  <a:solidFill>
                    <a:srgbClr val="000000"/>
                  </a:solidFill>
                  <a:latin typeface="+mn-ea"/>
                  <a:ea typeface="+mn-ea"/>
                </a:rPr>
                <a:t>etc</a:t>
              </a:r>
              <a:r>
                <a:rPr lang="en-US" altLang="ko-KR" sz="1000" b="1" kern="0" dirty="0" smtClean="0">
                  <a:solidFill>
                    <a:srgbClr val="000000"/>
                  </a:solidFill>
                  <a:latin typeface="+mn-ea"/>
                  <a:ea typeface="+mn-ea"/>
                </a:rPr>
                <a:t>/</a:t>
              </a:r>
              <a:r>
                <a:rPr lang="en-US" altLang="ko-KR" sz="1000" b="1" kern="0" dirty="0" err="1" smtClean="0">
                  <a:solidFill>
                    <a:srgbClr val="000000"/>
                  </a:solidFill>
                  <a:latin typeface="+mn-ea"/>
                  <a:ea typeface="+mn-ea"/>
                </a:rPr>
                <a:t>fstab</a:t>
              </a:r>
              <a:endParaRPr lang="en-US" altLang="ko-KR" sz="1000" b="1" kern="0" dirty="0" smtClean="0">
                <a:solidFill>
                  <a:srgbClr val="000000"/>
                </a:solidFill>
                <a:latin typeface="+mn-ea"/>
                <a:ea typeface="+mn-ea"/>
              </a:endParaRPr>
            </a:p>
            <a:p>
              <a:pPr algn="just" fontAlgn="base">
                <a:lnSpc>
                  <a:spcPct val="160000"/>
                </a:lnSpc>
                <a:spcBef>
                  <a:spcPts val="0"/>
                </a:spcBef>
                <a:buNone/>
              </a:pPr>
              <a:r>
                <a:rPr lang="en-US" altLang="ko-KR" sz="1000" b="1" kern="0" dirty="0" smtClean="0">
                  <a:solidFill>
                    <a:srgbClr val="000000"/>
                  </a:solidFill>
                  <a:latin typeface="+mn-ea"/>
                  <a:ea typeface="+mn-ea"/>
                </a:rPr>
                <a:t>     # mount -a</a:t>
              </a:r>
              <a:endParaRPr lang="ko-KR" altLang="en-US" sz="1000" b="1" kern="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310182" y="4468985"/>
              <a:ext cx="1364476" cy="1815882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1000" b="1" kern="0" dirty="0" smtClean="0">
                  <a:solidFill>
                    <a:srgbClr val="000000"/>
                  </a:solidFill>
                </a:rPr>
                <a:t>※ </a:t>
              </a:r>
              <a:r>
                <a:rPr lang="en-US" altLang="ko-KR" sz="1000" b="1" kern="0" dirty="0" err="1" smtClean="0">
                  <a:solidFill>
                    <a:srgbClr val="000000"/>
                  </a:solidFill>
                </a:rPr>
                <a:t>lvm</a:t>
              </a:r>
              <a:r>
                <a:rPr lang="en-US" altLang="ko-KR" sz="1000" b="1" kern="0" dirty="0" smtClean="0">
                  <a:solidFill>
                    <a:srgbClr val="000000"/>
                  </a:solidFill>
                </a:rPr>
                <a:t> </a:t>
              </a:r>
              <a:r>
                <a:rPr lang="ko-KR" altLang="en-US" sz="1000" b="1" kern="0" dirty="0" smtClean="0">
                  <a:solidFill>
                    <a:srgbClr val="000000"/>
                  </a:solidFill>
                </a:rPr>
                <a:t>명령어</a:t>
              </a:r>
              <a:endParaRPr lang="en-US" altLang="ko-KR" sz="1000" b="1" kern="0" dirty="0">
                <a:solidFill>
                  <a:srgbClr val="000000"/>
                </a:solidFill>
              </a:endParaRPr>
            </a:p>
            <a:p>
              <a:pPr algn="just" fontAlgn="base">
                <a:lnSpc>
                  <a:spcPct val="160000"/>
                </a:lnSpc>
              </a:pPr>
              <a:r>
                <a:rPr lang="en-US" altLang="ko-KR" sz="1000" b="1" kern="0" dirty="0" smtClean="0">
                  <a:solidFill>
                    <a:srgbClr val="000000"/>
                  </a:solidFill>
                </a:rPr>
                <a:t>    </a:t>
              </a:r>
              <a:r>
                <a:rPr lang="ko-KR" altLang="en-US" sz="1000" b="1" kern="0" dirty="0" smtClean="0">
                  <a:solidFill>
                    <a:srgbClr val="000000"/>
                  </a:solidFill>
                </a:rPr>
                <a:t>  </a:t>
              </a:r>
              <a:r>
                <a:rPr lang="en-US" altLang="ko-KR" sz="1000" b="1" kern="0" dirty="0" smtClean="0">
                  <a:solidFill>
                    <a:srgbClr val="000000"/>
                  </a:solidFill>
                </a:rPr>
                <a:t>create 	</a:t>
              </a:r>
              <a:r>
                <a:rPr lang="ko-KR" altLang="en-US" sz="1000" b="1" kern="0" dirty="0" smtClean="0">
                  <a:solidFill>
                    <a:srgbClr val="000000"/>
                  </a:solidFill>
                </a:rPr>
                <a:t>생성</a:t>
              </a:r>
              <a:endParaRPr lang="ko-KR" altLang="en-US" sz="1000" b="1" kern="0" dirty="0">
                <a:solidFill>
                  <a:srgbClr val="000000"/>
                </a:solidFill>
              </a:endParaRPr>
            </a:p>
            <a:p>
              <a:pPr algn="just" fontAlgn="base">
                <a:lnSpc>
                  <a:spcPct val="160000"/>
                </a:lnSpc>
              </a:pPr>
              <a:r>
                <a:rPr lang="en-US" altLang="ko-KR" sz="1000" b="1" kern="0" dirty="0" smtClean="0">
                  <a:solidFill>
                    <a:srgbClr val="000000"/>
                  </a:solidFill>
                </a:rPr>
                <a:t>      display 	</a:t>
              </a:r>
              <a:r>
                <a:rPr lang="ko-KR" altLang="en-US" sz="1000" b="1" kern="0" dirty="0" smtClean="0">
                  <a:solidFill>
                    <a:srgbClr val="000000"/>
                  </a:solidFill>
                </a:rPr>
                <a:t>확인</a:t>
              </a:r>
              <a:endParaRPr lang="en-US" altLang="ko-KR" sz="1000" b="1" kern="0" dirty="0" smtClean="0">
                <a:solidFill>
                  <a:srgbClr val="000000"/>
                </a:solidFill>
              </a:endParaRPr>
            </a:p>
            <a:p>
              <a:pPr algn="just" fontAlgn="base">
                <a:lnSpc>
                  <a:spcPct val="160000"/>
                </a:lnSpc>
              </a:pPr>
              <a:r>
                <a:rPr lang="en-US" altLang="ko-KR" sz="1000" b="1" kern="0" dirty="0" smtClean="0">
                  <a:solidFill>
                    <a:srgbClr val="000000"/>
                  </a:solidFill>
                </a:rPr>
                <a:t>      scan 	</a:t>
              </a:r>
              <a:r>
                <a:rPr lang="ko-KR" altLang="en-US" sz="1000" b="1" kern="0" dirty="0" smtClean="0">
                  <a:solidFill>
                    <a:srgbClr val="000000"/>
                  </a:solidFill>
                </a:rPr>
                <a:t>확인</a:t>
              </a:r>
              <a:endParaRPr lang="ko-KR" altLang="en-US" sz="1000" b="1" kern="0" dirty="0">
                <a:solidFill>
                  <a:srgbClr val="000000"/>
                </a:solidFill>
              </a:endParaRPr>
            </a:p>
            <a:p>
              <a:pPr algn="just" fontAlgn="base">
                <a:lnSpc>
                  <a:spcPct val="160000"/>
                </a:lnSpc>
              </a:pPr>
              <a:r>
                <a:rPr lang="en-US" altLang="ko-KR" sz="1000" b="1" kern="0" dirty="0" smtClean="0">
                  <a:solidFill>
                    <a:srgbClr val="000000"/>
                  </a:solidFill>
                </a:rPr>
                <a:t>      extend 	</a:t>
              </a:r>
              <a:r>
                <a:rPr lang="ko-KR" altLang="en-US" sz="1000" b="1" kern="0" dirty="0" smtClean="0">
                  <a:solidFill>
                    <a:srgbClr val="000000"/>
                  </a:solidFill>
                </a:rPr>
                <a:t>확장</a:t>
              </a:r>
              <a:endParaRPr lang="en-US" altLang="ko-KR" sz="1000" b="1" kern="0" dirty="0" smtClean="0">
                <a:solidFill>
                  <a:srgbClr val="000000"/>
                </a:solidFill>
              </a:endParaRPr>
            </a:p>
            <a:p>
              <a:pPr algn="just" fontAlgn="base">
                <a:lnSpc>
                  <a:spcPct val="160000"/>
                </a:lnSpc>
              </a:pPr>
              <a:r>
                <a:rPr lang="en-US" altLang="ko-KR" sz="1000" b="1" kern="0" dirty="0" smtClean="0">
                  <a:solidFill>
                    <a:srgbClr val="000000"/>
                  </a:solidFill>
                </a:rPr>
                <a:t>      reduce	</a:t>
              </a:r>
              <a:r>
                <a:rPr lang="ko-KR" altLang="en-US" sz="1000" b="1" kern="0" dirty="0" smtClean="0">
                  <a:solidFill>
                    <a:srgbClr val="000000"/>
                  </a:solidFill>
                </a:rPr>
                <a:t>축소</a:t>
              </a:r>
              <a:endParaRPr lang="ko-KR" altLang="en-US" sz="1000" b="1" kern="0" dirty="0">
                <a:solidFill>
                  <a:srgbClr val="000000"/>
                </a:solidFill>
              </a:endParaRPr>
            </a:p>
            <a:p>
              <a:pPr algn="just" fontAlgn="base">
                <a:lnSpc>
                  <a:spcPct val="160000"/>
                </a:lnSpc>
              </a:pPr>
              <a:r>
                <a:rPr lang="en-US" altLang="ko-KR" sz="1000" b="1" kern="0" dirty="0" smtClean="0">
                  <a:solidFill>
                    <a:srgbClr val="000000"/>
                  </a:solidFill>
                </a:rPr>
                <a:t>      remove 	</a:t>
              </a:r>
              <a:r>
                <a:rPr lang="ko-KR" altLang="en-US" sz="1000" b="1" kern="0" dirty="0" smtClean="0">
                  <a:solidFill>
                    <a:srgbClr val="000000"/>
                  </a:solidFill>
                </a:rPr>
                <a:t>삭제</a:t>
              </a:r>
              <a:endParaRPr lang="ko-KR" altLang="en-US" sz="1000" b="1" kern="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034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524328" y="6453336"/>
            <a:ext cx="1183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LVM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LVM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9559" y="980728"/>
            <a:ext cx="356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하드추가</a:t>
            </a:r>
            <a:r>
              <a:rPr lang="en-US" altLang="ko-KR" dirty="0" smtClean="0"/>
              <a:t>(2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 : </a:t>
            </a:r>
            <a:r>
              <a:rPr lang="en-US" altLang="ko-KR" dirty="0" err="1"/>
              <a:t>sdb</a:t>
            </a:r>
            <a:r>
              <a:rPr lang="en-US" altLang="ko-KR" dirty="0"/>
              <a:t> , </a:t>
            </a:r>
            <a:r>
              <a:rPr lang="en-US" altLang="ko-KR" dirty="0" err="1"/>
              <a:t>sdc</a:t>
            </a:r>
            <a:r>
              <a:rPr lang="en-US" altLang="ko-KR" dirty="0"/>
              <a:t> </a:t>
            </a:r>
            <a:r>
              <a:rPr lang="ko-KR" altLang="en-US" dirty="0" smtClean="0"/>
              <a:t>추가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20" y="1794761"/>
            <a:ext cx="3119386" cy="27363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99992" y="2316108"/>
            <a:ext cx="2511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dirty="0"/>
              <a:t># cat  /</a:t>
            </a:r>
            <a:r>
              <a:rPr lang="en-US" altLang="ko-KR" dirty="0" err="1" smtClean="0"/>
              <a:t>proc</a:t>
            </a:r>
            <a:r>
              <a:rPr lang="en-US" altLang="ko-KR" dirty="0" smtClean="0"/>
              <a:t>/partitions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780928"/>
            <a:ext cx="3984901" cy="320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2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524328" y="6453336"/>
            <a:ext cx="1183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LVM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LVM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8208" y="815579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2. </a:t>
            </a:r>
            <a:r>
              <a:rPr lang="ko-KR" altLang="en-US" b="1" dirty="0">
                <a:solidFill>
                  <a:srgbClr val="FF0000"/>
                </a:solidFill>
              </a:rPr>
              <a:t>파티션 나누기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82226" y="1146940"/>
            <a:ext cx="68407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500" dirty="0" smtClean="0"/>
              <a:t># </a:t>
            </a:r>
            <a:r>
              <a:rPr lang="en-US" altLang="ko-KR" sz="1500" dirty="0" err="1"/>
              <a:t>fdisk</a:t>
            </a:r>
            <a:r>
              <a:rPr lang="en-US" altLang="ko-KR" sz="1500" dirty="0"/>
              <a:t>  /</a:t>
            </a:r>
            <a:r>
              <a:rPr lang="en-US" altLang="ko-KR" sz="1500" dirty="0" err="1"/>
              <a:t>dev</a:t>
            </a:r>
            <a:r>
              <a:rPr lang="en-US" altLang="ko-KR" sz="1500" dirty="0"/>
              <a:t>/</a:t>
            </a:r>
            <a:r>
              <a:rPr lang="en-US" altLang="ko-KR" sz="1500" dirty="0" err="1"/>
              <a:t>sdb</a:t>
            </a:r>
            <a:endParaRPr lang="en-US" altLang="ko-KR" sz="1500" dirty="0"/>
          </a:p>
          <a:p>
            <a:pPr>
              <a:spcBef>
                <a:spcPct val="0"/>
              </a:spcBef>
            </a:pPr>
            <a:r>
              <a:rPr lang="en-US" altLang="ko-KR" sz="1500" dirty="0"/>
              <a:t>n  --&gt;  p  --&gt;  1  --&gt;  enter  --&gt;  enter  --&gt;  </a:t>
            </a:r>
            <a:r>
              <a:rPr lang="en-US" altLang="ko-KR" sz="1500" b="1" dirty="0">
                <a:solidFill>
                  <a:srgbClr val="FF0000"/>
                </a:solidFill>
              </a:rPr>
              <a:t>t  --&gt;  8e  </a:t>
            </a:r>
            <a:r>
              <a:rPr lang="en-US" altLang="ko-KR" sz="1500" dirty="0"/>
              <a:t>--&gt;  p  --&gt;  w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533" y="1970853"/>
            <a:ext cx="4480246" cy="435564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35" y="1875136"/>
            <a:ext cx="343852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44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524328" y="6453336"/>
            <a:ext cx="1183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LVM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LVM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0343" y="840268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2. </a:t>
            </a:r>
            <a:r>
              <a:rPr lang="ko-KR" altLang="en-US" b="1" dirty="0">
                <a:solidFill>
                  <a:srgbClr val="FF0000"/>
                </a:solidFill>
              </a:rPr>
              <a:t>파티션 나누기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592" y="1232501"/>
            <a:ext cx="68407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500" dirty="0" smtClean="0"/>
              <a:t># </a:t>
            </a:r>
            <a:r>
              <a:rPr lang="en-US" altLang="ko-KR" sz="1500" dirty="0" err="1"/>
              <a:t>fdisk</a:t>
            </a:r>
            <a:r>
              <a:rPr lang="en-US" altLang="ko-KR" sz="1500" dirty="0"/>
              <a:t>  /</a:t>
            </a:r>
            <a:r>
              <a:rPr lang="en-US" altLang="ko-KR" sz="1500" dirty="0" err="1" smtClean="0"/>
              <a:t>dev</a:t>
            </a:r>
            <a:r>
              <a:rPr lang="en-US" altLang="ko-KR" sz="1500" dirty="0" smtClean="0"/>
              <a:t>/</a:t>
            </a:r>
            <a:r>
              <a:rPr lang="en-US" altLang="ko-KR" sz="1500" dirty="0" err="1" smtClean="0"/>
              <a:t>sdc</a:t>
            </a:r>
            <a:endParaRPr lang="en-US" altLang="ko-KR" sz="1500" dirty="0"/>
          </a:p>
          <a:p>
            <a:pPr>
              <a:spcBef>
                <a:spcPct val="0"/>
              </a:spcBef>
            </a:pPr>
            <a:r>
              <a:rPr lang="en-US" altLang="ko-KR" sz="1500" dirty="0"/>
              <a:t>n  --&gt;  p  --&gt;  1  --&gt;  enter  --&gt;  enter  --&gt;  </a:t>
            </a:r>
            <a:r>
              <a:rPr lang="en-US" altLang="ko-KR" sz="1500" b="1" dirty="0">
                <a:solidFill>
                  <a:srgbClr val="FF0000"/>
                </a:solidFill>
              </a:rPr>
              <a:t>t  --&gt;  8e  </a:t>
            </a:r>
            <a:r>
              <a:rPr lang="en-US" altLang="ko-KR" sz="1500" dirty="0"/>
              <a:t>--&gt;  p  --&gt;  w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391" y="2030328"/>
            <a:ext cx="4519217" cy="434061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34" y="1947409"/>
            <a:ext cx="34290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47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524328" y="6453336"/>
            <a:ext cx="1183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LVM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LVM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0343" y="980728"/>
            <a:ext cx="3337709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3. PV </a:t>
            </a:r>
            <a:r>
              <a:rPr lang="ko-KR" altLang="en-US" b="1" dirty="0">
                <a:solidFill>
                  <a:srgbClr val="FF0000"/>
                </a:solidFill>
              </a:rPr>
              <a:t>구성 </a:t>
            </a:r>
            <a:r>
              <a:rPr lang="en-US" altLang="ko-KR" b="1" dirty="0">
                <a:solidFill>
                  <a:srgbClr val="FF0000"/>
                </a:solidFill>
              </a:rPr>
              <a:t>(Physical Volume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sz="1200" b="1" dirty="0"/>
              <a:t> </a:t>
            </a:r>
            <a:endParaRPr lang="en-US" altLang="ko-KR" sz="1200" b="1" dirty="0" smtClean="0"/>
          </a:p>
          <a:p>
            <a:pPr>
              <a:spcBef>
                <a:spcPct val="0"/>
              </a:spcBef>
            </a:pPr>
            <a:r>
              <a:rPr lang="en-US" altLang="ko-KR" sz="1200" b="1" kern="0" dirty="0" err="1" smtClean="0">
                <a:solidFill>
                  <a:srgbClr val="000000"/>
                </a:solidFill>
              </a:rPr>
              <a:t>pvcreate</a:t>
            </a:r>
            <a:r>
              <a:rPr lang="en-US" altLang="ko-KR" sz="1200" b="1" kern="0" dirty="0" smtClean="0">
                <a:solidFill>
                  <a:srgbClr val="000000"/>
                </a:solidFill>
              </a:rPr>
              <a:t> </a:t>
            </a:r>
            <a:r>
              <a:rPr lang="en-US" altLang="ko-KR" sz="1200" b="1" kern="0" dirty="0">
                <a:solidFill>
                  <a:srgbClr val="000000"/>
                </a:solidFill>
              </a:rPr>
              <a:t>[</a:t>
            </a:r>
            <a:r>
              <a:rPr lang="ko-KR" altLang="en-US" sz="1200" b="1" kern="0" dirty="0" err="1">
                <a:solidFill>
                  <a:srgbClr val="000000"/>
                </a:solidFill>
              </a:rPr>
              <a:t>장치명</a:t>
            </a:r>
            <a:r>
              <a:rPr lang="en-US" altLang="ko-KR" sz="1200" b="1" kern="0" dirty="0">
                <a:solidFill>
                  <a:srgbClr val="000000"/>
                </a:solidFill>
              </a:rPr>
              <a:t>] [</a:t>
            </a:r>
            <a:r>
              <a:rPr lang="ko-KR" altLang="en-US" sz="1200" b="1" kern="0" dirty="0" err="1">
                <a:solidFill>
                  <a:srgbClr val="000000"/>
                </a:solidFill>
              </a:rPr>
              <a:t>장치명</a:t>
            </a:r>
            <a:r>
              <a:rPr lang="en-US" altLang="ko-KR" sz="1200" b="1" kern="0" dirty="0">
                <a:solidFill>
                  <a:srgbClr val="000000"/>
                </a:solidFill>
              </a:rPr>
              <a:t>] [</a:t>
            </a:r>
            <a:r>
              <a:rPr lang="ko-KR" altLang="en-US" sz="1200" b="1" kern="0" dirty="0" err="1">
                <a:solidFill>
                  <a:srgbClr val="000000"/>
                </a:solidFill>
              </a:rPr>
              <a:t>장치명</a:t>
            </a:r>
            <a:r>
              <a:rPr lang="en-US" altLang="ko-KR" sz="1200" b="1" kern="0" dirty="0">
                <a:solidFill>
                  <a:srgbClr val="000000"/>
                </a:solidFill>
              </a:rPr>
              <a:t>] ...</a:t>
            </a:r>
            <a:endParaRPr lang="ko-KR" altLang="en-US" sz="1200" b="1" kern="0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</a:pPr>
            <a:endParaRPr lang="en-US" altLang="ko-KR" sz="1500" dirty="0"/>
          </a:p>
          <a:p>
            <a:pPr>
              <a:spcBef>
                <a:spcPct val="0"/>
              </a:spcBef>
            </a:pPr>
            <a:r>
              <a:rPr lang="en-US" altLang="ko-KR" sz="1500" dirty="0" smtClean="0"/>
              <a:t># </a:t>
            </a:r>
            <a:r>
              <a:rPr lang="en-US" altLang="ko-KR" sz="1500" dirty="0" err="1"/>
              <a:t>pvcreate</a:t>
            </a:r>
            <a:r>
              <a:rPr lang="en-US" altLang="ko-KR" sz="1500" dirty="0"/>
              <a:t>  /</a:t>
            </a:r>
            <a:r>
              <a:rPr lang="en-US" altLang="ko-KR" sz="1500" dirty="0" err="1"/>
              <a:t>dev</a:t>
            </a:r>
            <a:r>
              <a:rPr lang="en-US" altLang="ko-KR" sz="1500" dirty="0"/>
              <a:t>/sdb1</a:t>
            </a:r>
          </a:p>
          <a:p>
            <a:pPr>
              <a:spcBef>
                <a:spcPct val="0"/>
              </a:spcBef>
            </a:pPr>
            <a:r>
              <a:rPr lang="en-US" altLang="ko-KR" sz="1500" dirty="0"/>
              <a:t># </a:t>
            </a:r>
            <a:r>
              <a:rPr lang="en-US" altLang="ko-KR" sz="1500" dirty="0" err="1"/>
              <a:t>pvcreate</a:t>
            </a:r>
            <a:r>
              <a:rPr lang="en-US" altLang="ko-KR" sz="1500" dirty="0"/>
              <a:t>  /</a:t>
            </a:r>
            <a:r>
              <a:rPr lang="en-US" altLang="ko-KR" sz="1500" dirty="0" err="1"/>
              <a:t>dev</a:t>
            </a:r>
            <a:r>
              <a:rPr lang="en-US" altLang="ko-KR" sz="1500" dirty="0"/>
              <a:t>/sdc1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5" y="2564905"/>
            <a:ext cx="6367375" cy="109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29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524328" y="6453336"/>
            <a:ext cx="1183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LVM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LVM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8110" y="804234"/>
            <a:ext cx="3312125" cy="1009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4. VG </a:t>
            </a:r>
            <a:r>
              <a:rPr lang="ko-KR" altLang="en-US" b="1" dirty="0">
                <a:solidFill>
                  <a:srgbClr val="FF0000"/>
                </a:solidFill>
              </a:rPr>
              <a:t>구성 </a:t>
            </a:r>
            <a:r>
              <a:rPr lang="en-US" altLang="ko-KR" b="1" dirty="0">
                <a:solidFill>
                  <a:srgbClr val="FF0000"/>
                </a:solidFill>
              </a:rPr>
              <a:t>(Volume Group)</a:t>
            </a:r>
          </a:p>
          <a:p>
            <a:pPr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200" b="1" kern="0" dirty="0">
                <a:solidFill>
                  <a:srgbClr val="000000"/>
                </a:solidFill>
              </a:rPr>
              <a:t>      </a:t>
            </a:r>
            <a:r>
              <a:rPr lang="en-US" altLang="ko-KR" sz="1300" b="1" kern="0" dirty="0" err="1">
                <a:solidFill>
                  <a:srgbClr val="000000"/>
                </a:solidFill>
              </a:rPr>
              <a:t>vgcreate</a:t>
            </a:r>
            <a:r>
              <a:rPr lang="en-US" altLang="ko-KR" sz="1300" b="1" kern="0" dirty="0">
                <a:solidFill>
                  <a:srgbClr val="000000"/>
                </a:solidFill>
              </a:rPr>
              <a:t> [VG</a:t>
            </a:r>
            <a:r>
              <a:rPr lang="ko-KR" altLang="en-US" sz="1300" b="1" kern="0" dirty="0">
                <a:solidFill>
                  <a:srgbClr val="000000"/>
                </a:solidFill>
              </a:rPr>
              <a:t>명</a:t>
            </a:r>
            <a:r>
              <a:rPr lang="en-US" altLang="ko-KR" sz="1300" b="1" kern="0" dirty="0">
                <a:solidFill>
                  <a:srgbClr val="000000"/>
                </a:solidFill>
              </a:rPr>
              <a:t>] [</a:t>
            </a:r>
            <a:r>
              <a:rPr lang="ko-KR" altLang="en-US" sz="1300" b="1" kern="0" dirty="0" err="1">
                <a:solidFill>
                  <a:srgbClr val="000000"/>
                </a:solidFill>
              </a:rPr>
              <a:t>장치명</a:t>
            </a:r>
            <a:r>
              <a:rPr lang="en-US" altLang="ko-KR" sz="1300" b="1" kern="0" dirty="0">
                <a:solidFill>
                  <a:srgbClr val="000000"/>
                </a:solidFill>
              </a:rPr>
              <a:t>] [</a:t>
            </a:r>
            <a:r>
              <a:rPr lang="ko-KR" altLang="en-US" sz="1300" b="1" kern="0" dirty="0" err="1">
                <a:solidFill>
                  <a:srgbClr val="000000"/>
                </a:solidFill>
              </a:rPr>
              <a:t>장치명</a:t>
            </a:r>
            <a:r>
              <a:rPr lang="en-US" altLang="ko-KR" sz="1300" b="1" kern="0" dirty="0">
                <a:solidFill>
                  <a:srgbClr val="000000"/>
                </a:solidFill>
              </a:rPr>
              <a:t>] ...</a:t>
            </a:r>
            <a:endParaRPr lang="ko-KR" altLang="en-US" sz="1300" b="1" kern="0" dirty="0">
              <a:solidFill>
                <a:srgbClr val="000000"/>
              </a:solidFill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300" b="1" kern="0" dirty="0">
                <a:solidFill>
                  <a:srgbClr val="000000"/>
                </a:solidFill>
              </a:rPr>
              <a:t>     </a:t>
            </a:r>
            <a:r>
              <a:rPr lang="en-US" altLang="ko-KR" sz="1300" b="1" kern="0" dirty="0" smtClean="0">
                <a:solidFill>
                  <a:srgbClr val="000000"/>
                </a:solidFill>
              </a:rPr>
              <a:t> </a:t>
            </a:r>
            <a:r>
              <a:rPr lang="en-US" altLang="ko-KR" sz="1300" b="1" kern="0" dirty="0" err="1" smtClean="0">
                <a:solidFill>
                  <a:srgbClr val="000000"/>
                </a:solidFill>
              </a:rPr>
              <a:t>vgdisplay</a:t>
            </a:r>
            <a:r>
              <a:rPr lang="ko-KR" altLang="en-US" sz="1300" b="1" kern="0" dirty="0">
                <a:solidFill>
                  <a:srgbClr val="000000"/>
                </a:solidFill>
              </a:rPr>
              <a:t>로 </a:t>
            </a:r>
            <a:r>
              <a:rPr lang="ko-KR" altLang="en-US" sz="1300" b="1" kern="0" dirty="0" smtClean="0">
                <a:solidFill>
                  <a:srgbClr val="000000"/>
                </a:solidFill>
              </a:rPr>
              <a:t>확인</a:t>
            </a:r>
            <a:endParaRPr lang="ko-KR" altLang="en-US" sz="1300" b="1" kern="0" dirty="0">
              <a:solidFill>
                <a:srgbClr val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162" y="1458477"/>
            <a:ext cx="5486400" cy="5619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720" y="2061635"/>
            <a:ext cx="4073362" cy="429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01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524328" y="6453336"/>
            <a:ext cx="1183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LVM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LVM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0343" y="980728"/>
            <a:ext cx="6131897" cy="1329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5. LV </a:t>
            </a:r>
            <a:r>
              <a:rPr lang="ko-KR" altLang="en-US" b="1" dirty="0">
                <a:solidFill>
                  <a:srgbClr val="FF0000"/>
                </a:solidFill>
              </a:rPr>
              <a:t>구성 </a:t>
            </a:r>
            <a:r>
              <a:rPr lang="en-US" altLang="ko-KR" b="1" dirty="0">
                <a:solidFill>
                  <a:srgbClr val="FF0000"/>
                </a:solidFill>
              </a:rPr>
              <a:t>(Logical Volume) </a:t>
            </a:r>
          </a:p>
          <a:p>
            <a:pPr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300" b="1" kern="0" dirty="0">
                <a:solidFill>
                  <a:srgbClr val="000000"/>
                </a:solidFill>
              </a:rPr>
              <a:t>   LV </a:t>
            </a:r>
            <a:r>
              <a:rPr lang="ko-KR" altLang="en-US" sz="1300" b="1" kern="0" dirty="0">
                <a:solidFill>
                  <a:srgbClr val="000000"/>
                </a:solidFill>
              </a:rPr>
              <a:t>생성</a:t>
            </a:r>
          </a:p>
          <a:p>
            <a:pPr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300" b="1" kern="0" dirty="0">
                <a:solidFill>
                  <a:srgbClr val="000000"/>
                </a:solidFill>
              </a:rPr>
              <a:t>                 </a:t>
            </a:r>
            <a:r>
              <a:rPr lang="en-US" altLang="ko-KR" sz="1300" b="1" kern="0" dirty="0" err="1">
                <a:solidFill>
                  <a:srgbClr val="000000"/>
                </a:solidFill>
              </a:rPr>
              <a:t>lvcreate</a:t>
            </a:r>
            <a:r>
              <a:rPr lang="en-US" altLang="ko-KR" sz="1300" b="1" kern="0" dirty="0">
                <a:solidFill>
                  <a:srgbClr val="000000"/>
                </a:solidFill>
              </a:rPr>
              <a:t> –L [</a:t>
            </a:r>
            <a:r>
              <a:rPr lang="ko-KR" altLang="en-US" sz="1300" b="1" kern="0" dirty="0">
                <a:solidFill>
                  <a:srgbClr val="000000"/>
                </a:solidFill>
              </a:rPr>
              <a:t>크기</a:t>
            </a:r>
            <a:r>
              <a:rPr lang="en-US" altLang="ko-KR" sz="1300" b="1" kern="0" dirty="0">
                <a:solidFill>
                  <a:srgbClr val="000000"/>
                </a:solidFill>
              </a:rPr>
              <a:t>(</a:t>
            </a:r>
            <a:r>
              <a:rPr lang="ko-KR" altLang="en-US" sz="1300" b="1" kern="0" dirty="0">
                <a:solidFill>
                  <a:srgbClr val="000000"/>
                </a:solidFill>
              </a:rPr>
              <a:t>용량</a:t>
            </a:r>
            <a:r>
              <a:rPr lang="en-US" altLang="ko-KR" sz="1300" b="1" kern="0" dirty="0">
                <a:solidFill>
                  <a:srgbClr val="000000"/>
                </a:solidFill>
              </a:rPr>
              <a:t>)]  –n [LV</a:t>
            </a:r>
            <a:r>
              <a:rPr lang="ko-KR" altLang="en-US" sz="1300" b="1" kern="0" dirty="0">
                <a:solidFill>
                  <a:srgbClr val="000000"/>
                </a:solidFill>
              </a:rPr>
              <a:t>명</a:t>
            </a:r>
            <a:r>
              <a:rPr lang="en-US" altLang="ko-KR" sz="1300" b="1" kern="0" dirty="0">
                <a:solidFill>
                  <a:srgbClr val="000000"/>
                </a:solidFill>
              </a:rPr>
              <a:t>]  [VG</a:t>
            </a:r>
            <a:r>
              <a:rPr lang="ko-KR" altLang="en-US" sz="1300" b="1" kern="0" dirty="0">
                <a:solidFill>
                  <a:srgbClr val="000000"/>
                </a:solidFill>
              </a:rPr>
              <a:t>명</a:t>
            </a:r>
            <a:r>
              <a:rPr lang="en-US" altLang="ko-KR" sz="1300" b="1" kern="0" dirty="0">
                <a:solidFill>
                  <a:srgbClr val="000000"/>
                </a:solidFill>
              </a:rPr>
              <a:t>]</a:t>
            </a:r>
            <a:endParaRPr lang="ko-KR" altLang="en-US" sz="1300" b="1" kern="0" dirty="0">
              <a:solidFill>
                <a:srgbClr val="000000"/>
              </a:solidFill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300" b="1" kern="0" dirty="0">
                <a:solidFill>
                  <a:srgbClr val="000000"/>
                </a:solidFill>
              </a:rPr>
              <a:t>                 </a:t>
            </a:r>
            <a:r>
              <a:rPr lang="en-US" altLang="ko-KR" sz="1300" b="1" kern="0" dirty="0" err="1">
                <a:solidFill>
                  <a:srgbClr val="000000"/>
                </a:solidFill>
              </a:rPr>
              <a:t>lvcreate</a:t>
            </a:r>
            <a:r>
              <a:rPr lang="en-US" altLang="ko-KR" sz="1300" b="1" kern="0" dirty="0">
                <a:solidFill>
                  <a:srgbClr val="000000"/>
                </a:solidFill>
              </a:rPr>
              <a:t> –l  [</a:t>
            </a:r>
            <a:r>
              <a:rPr lang="ko-KR" altLang="en-US" sz="1300" b="1" kern="0" dirty="0">
                <a:solidFill>
                  <a:srgbClr val="000000"/>
                </a:solidFill>
              </a:rPr>
              <a:t>크기</a:t>
            </a:r>
            <a:r>
              <a:rPr lang="en-US" altLang="ko-KR" sz="1300" b="1" kern="0" dirty="0">
                <a:solidFill>
                  <a:srgbClr val="000000"/>
                </a:solidFill>
              </a:rPr>
              <a:t>(</a:t>
            </a:r>
            <a:r>
              <a:rPr lang="ko-KR" altLang="en-US" sz="1300" b="1" kern="0" dirty="0">
                <a:solidFill>
                  <a:srgbClr val="000000"/>
                </a:solidFill>
              </a:rPr>
              <a:t>퍼센트</a:t>
            </a:r>
            <a:r>
              <a:rPr lang="en-US" altLang="ko-KR" sz="1300" b="1" kern="0" dirty="0">
                <a:solidFill>
                  <a:srgbClr val="000000"/>
                </a:solidFill>
              </a:rPr>
              <a:t>)]%FREE  –n  [LV</a:t>
            </a:r>
            <a:r>
              <a:rPr lang="ko-KR" altLang="en-US" sz="1300" b="1" kern="0" dirty="0">
                <a:solidFill>
                  <a:srgbClr val="000000"/>
                </a:solidFill>
              </a:rPr>
              <a:t>명</a:t>
            </a:r>
            <a:r>
              <a:rPr lang="en-US" altLang="ko-KR" sz="1300" b="1" kern="0" dirty="0">
                <a:solidFill>
                  <a:srgbClr val="000000"/>
                </a:solidFill>
              </a:rPr>
              <a:t>]  [VG</a:t>
            </a:r>
            <a:r>
              <a:rPr lang="ko-KR" altLang="en-US" sz="1300" b="1" kern="0" dirty="0" smtClean="0">
                <a:solidFill>
                  <a:srgbClr val="000000"/>
                </a:solidFill>
              </a:rPr>
              <a:t>명</a:t>
            </a:r>
            <a:r>
              <a:rPr lang="en-US" altLang="ko-KR" sz="1300" b="1" kern="0" dirty="0" smtClean="0">
                <a:solidFill>
                  <a:srgbClr val="000000"/>
                </a:solidFill>
              </a:rPr>
              <a:t>]</a:t>
            </a:r>
            <a:endParaRPr lang="en-US" altLang="ko-KR" sz="13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478827"/>
            <a:ext cx="5000625" cy="5619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3100449"/>
            <a:ext cx="66675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76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524328" y="6453336"/>
            <a:ext cx="1183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LVM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LVM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0343" y="980728"/>
            <a:ext cx="223009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6.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포</a:t>
            </a:r>
            <a:r>
              <a:rPr lang="ko-KR" altLang="en-US" b="1" dirty="0" err="1">
                <a:solidFill>
                  <a:srgbClr val="FF0000"/>
                </a:solidFill>
              </a:rPr>
              <a:t>멧</a:t>
            </a:r>
            <a:endParaRPr lang="ko-KR" altLang="en-US" b="1" dirty="0">
              <a:solidFill>
                <a:srgbClr val="FF0000"/>
              </a:solidFill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500" b="1" kern="0" dirty="0">
                <a:solidFill>
                  <a:srgbClr val="000000"/>
                </a:solidFill>
              </a:rPr>
              <a:t>     mkfs.ext4 [LV</a:t>
            </a:r>
            <a:r>
              <a:rPr lang="ko-KR" altLang="en-US" sz="1500" b="1" kern="0" dirty="0">
                <a:solidFill>
                  <a:srgbClr val="000000"/>
                </a:solidFill>
              </a:rPr>
              <a:t>경로</a:t>
            </a:r>
            <a:r>
              <a:rPr lang="en-US" altLang="ko-KR" sz="1500" b="1" kern="0" dirty="0">
                <a:solidFill>
                  <a:srgbClr val="000000"/>
                </a:solidFill>
              </a:rPr>
              <a:t>]</a:t>
            </a:r>
            <a:endParaRPr lang="ko-KR" altLang="en-US" sz="1500" b="1" kern="0" dirty="0">
              <a:solidFill>
                <a:srgbClr val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699876"/>
            <a:ext cx="6274449" cy="461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54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1393</TotalTime>
  <Words>495</Words>
  <Application>Microsoft Office PowerPoint</Application>
  <PresentationFormat>화면 슬라이드 쇼(4:3)</PresentationFormat>
  <Paragraphs>118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Win7</dc:creator>
  <cp:lastModifiedBy>Windows User</cp:lastModifiedBy>
  <cp:revision>224</cp:revision>
  <dcterms:created xsi:type="dcterms:W3CDTF">2018-08-02T13:04:12Z</dcterms:created>
  <dcterms:modified xsi:type="dcterms:W3CDTF">2019-01-25T13:22:03Z</dcterms:modified>
</cp:coreProperties>
</file>