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0" r:id="rId2"/>
    <p:sldId id="326" r:id="rId3"/>
    <p:sldId id="327" r:id="rId4"/>
    <p:sldId id="328" r:id="rId5"/>
    <p:sldId id="339" r:id="rId6"/>
    <p:sldId id="33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4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2020-01-01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2020-01-01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2020-01-01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6693056" y="3653837"/>
              <a:ext cx="364777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199479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latin typeface="+mn-ea"/>
                </a:rPr>
                <a:t>RAID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RAID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343" y="980728"/>
            <a:ext cx="49478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n-ea"/>
              </a:rPr>
              <a:t>● </a:t>
            </a:r>
            <a:r>
              <a:rPr lang="en-US" altLang="ko-KR" sz="1500" b="1" dirty="0" smtClean="0">
                <a:latin typeface="+mn-ea"/>
              </a:rPr>
              <a:t>RAID (</a:t>
            </a:r>
            <a:r>
              <a:rPr lang="en-US" altLang="ko-KR" sz="1500" b="1" dirty="0">
                <a:latin typeface="+mn-ea"/>
              </a:rPr>
              <a:t>Redundant  Array  of  Inexpensive  Disks </a:t>
            </a:r>
            <a:r>
              <a:rPr lang="en-US" altLang="ko-KR" sz="1500" b="1" dirty="0" smtClean="0">
                <a:latin typeface="+mn-ea"/>
              </a:rPr>
              <a:t>)</a:t>
            </a:r>
            <a:endParaRPr lang="en-US" altLang="ko-KR" sz="1500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471456"/>
            <a:ext cx="4450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400" b="1" dirty="0">
                <a:latin typeface="+mn-ea"/>
              </a:rPr>
              <a:t>- </a:t>
            </a:r>
            <a:r>
              <a:rPr lang="ko-KR" altLang="en-US" sz="1400" b="1" dirty="0">
                <a:latin typeface="+mn-ea"/>
              </a:rPr>
              <a:t>여러 하드디스크를 </a:t>
            </a:r>
            <a:r>
              <a:rPr lang="ko-KR" altLang="en-US" sz="1400" b="1" dirty="0" smtClean="0">
                <a:latin typeface="+mn-ea"/>
              </a:rPr>
              <a:t>하나의 디스크처럼 </a:t>
            </a:r>
            <a:r>
              <a:rPr lang="ko-KR" altLang="en-US" sz="1400" b="1" dirty="0">
                <a:latin typeface="+mn-ea"/>
              </a:rPr>
              <a:t>사용하는 것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400" b="1" dirty="0" smtClean="0">
                <a:latin typeface="+mn-ea"/>
              </a:rPr>
              <a:t>- </a:t>
            </a:r>
            <a:r>
              <a:rPr lang="ko-KR" altLang="en-US" sz="1400" b="1" dirty="0" smtClean="0">
                <a:latin typeface="+mn-ea"/>
              </a:rPr>
              <a:t>비용 절감 </a:t>
            </a:r>
            <a:r>
              <a:rPr lang="en-US" altLang="ko-KR" sz="1400" b="1" dirty="0" smtClean="0">
                <a:latin typeface="+mn-ea"/>
              </a:rPr>
              <a:t>+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신뢰성 향성 </a:t>
            </a:r>
            <a:r>
              <a:rPr lang="en-US" altLang="ko-KR" sz="1400" b="1" dirty="0" smtClean="0">
                <a:latin typeface="+mn-ea"/>
              </a:rPr>
              <a:t>+ </a:t>
            </a:r>
            <a:r>
              <a:rPr lang="ko-KR" altLang="en-US" sz="1400" b="1" dirty="0" smtClean="0">
                <a:latin typeface="+mn-ea"/>
              </a:rPr>
              <a:t>성능향상 효과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235" y="2300999"/>
            <a:ext cx="672812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latin typeface="+mn-ea"/>
              </a:rPr>
              <a:t>1. </a:t>
            </a:r>
            <a:r>
              <a:rPr lang="ko-KR" altLang="en-US" sz="1500" b="1" dirty="0" smtClean="0">
                <a:latin typeface="+mn-ea"/>
              </a:rPr>
              <a:t>하드웨어</a:t>
            </a:r>
            <a:r>
              <a:rPr lang="en-US" altLang="ko-KR" sz="1500" b="1" dirty="0" smtClean="0">
                <a:latin typeface="+mn-ea"/>
              </a:rPr>
              <a:t> RAID</a:t>
            </a:r>
            <a:endParaRPr lang="en-US" altLang="ko-KR" sz="1500" b="1" dirty="0">
              <a:latin typeface="+mn-ea"/>
            </a:endParaRPr>
          </a:p>
          <a:p>
            <a:r>
              <a:rPr lang="en-US" altLang="ko-KR" sz="1500" b="1" dirty="0">
                <a:latin typeface="+mn-ea"/>
              </a:rPr>
              <a:t> </a:t>
            </a:r>
            <a:r>
              <a:rPr lang="en-US" altLang="ko-KR" sz="1500" b="1" dirty="0" smtClean="0">
                <a:latin typeface="+mn-ea"/>
              </a:rPr>
              <a:t>  - </a:t>
            </a:r>
            <a:r>
              <a:rPr lang="ko-KR" altLang="en-US" sz="1500" b="1" dirty="0" smtClean="0">
                <a:latin typeface="+mn-ea"/>
              </a:rPr>
              <a:t>하드웨어 제조 업체에서 여러 개의 하드디스크를 </a:t>
            </a:r>
            <a:r>
              <a:rPr lang="en-US" altLang="ko-KR" sz="1500" b="1" dirty="0" smtClean="0">
                <a:latin typeface="+mn-ea"/>
              </a:rPr>
              <a:t>RAID</a:t>
            </a:r>
            <a:r>
              <a:rPr lang="ko-KR" altLang="en-US" sz="1500" b="1" dirty="0" smtClean="0">
                <a:latin typeface="+mn-ea"/>
              </a:rPr>
              <a:t>로 구성하여 </a:t>
            </a:r>
            <a:r>
              <a:rPr lang="ko-KR" altLang="en-US" sz="1500" b="1" dirty="0" smtClean="0">
                <a:latin typeface="+mn-ea"/>
              </a:rPr>
              <a:t>공급</a:t>
            </a:r>
            <a:endParaRPr lang="en-US" altLang="ko-KR" sz="1500" b="1" dirty="0">
              <a:latin typeface="+mn-ea"/>
            </a:endParaRPr>
          </a:p>
          <a:p>
            <a:r>
              <a:rPr lang="en-US" altLang="ko-KR" sz="1500" b="1" dirty="0" smtClean="0">
                <a:latin typeface="+mn-ea"/>
              </a:rPr>
              <a:t>   </a:t>
            </a:r>
            <a:r>
              <a:rPr lang="en-US" altLang="ko-KR" sz="1500" b="1" dirty="0">
                <a:latin typeface="+mn-ea"/>
              </a:rPr>
              <a:t>- </a:t>
            </a:r>
            <a:r>
              <a:rPr lang="ko-KR" altLang="en-US" sz="1500" b="1" dirty="0" smtClean="0">
                <a:latin typeface="+mn-ea"/>
              </a:rPr>
              <a:t>안정적이지만 가격이 비싸다</a:t>
            </a:r>
            <a:r>
              <a:rPr lang="en-US" altLang="ko-KR" sz="1500" b="1" dirty="0" smtClean="0">
                <a:latin typeface="+mn-ea"/>
              </a:rPr>
              <a:t>.</a:t>
            </a:r>
          </a:p>
          <a:p>
            <a:endParaRPr lang="en-US" altLang="ko-KR" sz="1500" b="1" dirty="0" smtClean="0">
              <a:latin typeface="+mn-ea"/>
            </a:endParaRPr>
          </a:p>
          <a:p>
            <a:endParaRPr lang="en-US" altLang="ko-KR" sz="1500" b="1" dirty="0">
              <a:latin typeface="+mn-ea"/>
            </a:endParaRPr>
          </a:p>
          <a:p>
            <a:r>
              <a:rPr lang="en-US" altLang="ko-KR" sz="1500" b="1" dirty="0" smtClean="0">
                <a:latin typeface="+mn-ea"/>
              </a:rPr>
              <a:t>2. </a:t>
            </a:r>
            <a:r>
              <a:rPr lang="ko-KR" altLang="en-US" sz="1500" b="1" dirty="0" smtClean="0">
                <a:latin typeface="+mn-ea"/>
              </a:rPr>
              <a:t>소프트웨어 </a:t>
            </a:r>
            <a:r>
              <a:rPr lang="en-US" altLang="ko-KR" sz="1500" b="1" dirty="0" smtClean="0">
                <a:latin typeface="+mn-ea"/>
              </a:rPr>
              <a:t>RAID</a:t>
            </a:r>
          </a:p>
          <a:p>
            <a:r>
              <a:rPr lang="en-US" altLang="ko-KR" sz="1500" b="1" dirty="0">
                <a:latin typeface="+mn-ea"/>
              </a:rPr>
              <a:t> </a:t>
            </a:r>
            <a:r>
              <a:rPr lang="en-US" altLang="ko-KR" sz="1500" b="1" dirty="0" smtClean="0">
                <a:latin typeface="+mn-ea"/>
              </a:rPr>
              <a:t>  - OS</a:t>
            </a:r>
            <a:r>
              <a:rPr lang="ko-KR" altLang="en-US" sz="1500" b="1" dirty="0" smtClean="0">
                <a:latin typeface="+mn-ea"/>
              </a:rPr>
              <a:t>에서 지원하는 방식으로 저렴한 비용으로 안전한 데이터 저장</a:t>
            </a:r>
            <a:endParaRPr lang="en-US" altLang="ko-KR" sz="15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67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RAID</a:t>
            </a:r>
            <a:endParaRPr lang="ko-KR" altLang="en-US" sz="2000" b="1" dirty="0">
              <a:latin typeface="+mn-ea"/>
            </a:endParaRPr>
          </a:p>
        </p:txBody>
      </p:sp>
      <p:grpSp>
        <p:nvGrpSpPr>
          <p:cNvPr id="10" name="그룹 90"/>
          <p:cNvGrpSpPr>
            <a:grpSpLocks/>
          </p:cNvGrpSpPr>
          <p:nvPr/>
        </p:nvGrpSpPr>
        <p:grpSpPr bwMode="auto">
          <a:xfrm>
            <a:off x="702620" y="1612517"/>
            <a:ext cx="826331" cy="930440"/>
            <a:chOff x="311598" y="1714488"/>
            <a:chExt cx="653998" cy="714380"/>
          </a:xfrm>
        </p:grpSpPr>
        <p:sp>
          <p:nvSpPr>
            <p:cNvPr id="11" name="원통 41"/>
            <p:cNvSpPr>
              <a:spLocks noChangeArrowheads="1"/>
            </p:cNvSpPr>
            <p:nvPr/>
          </p:nvSpPr>
          <p:spPr bwMode="auto">
            <a:xfrm>
              <a:off x="428596" y="2000240"/>
              <a:ext cx="357190" cy="357190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700" b="1"/>
                <a:t>123</a:t>
              </a:r>
              <a:endParaRPr lang="ko-KR" altLang="en-US" sz="700" b="1"/>
            </a:p>
          </p:txBody>
        </p:sp>
        <p:sp>
          <p:nvSpPr>
            <p:cNvPr id="12" name="모서리가 둥근 직사각형 69"/>
            <p:cNvSpPr>
              <a:spLocks noChangeArrowheads="1"/>
            </p:cNvSpPr>
            <p:nvPr/>
          </p:nvSpPr>
          <p:spPr bwMode="auto">
            <a:xfrm>
              <a:off x="357158" y="1928802"/>
              <a:ext cx="500066" cy="500066"/>
            </a:xfrm>
            <a:prstGeom prst="roundRect">
              <a:avLst>
                <a:gd name="adj" fmla="val 16667"/>
              </a:avLst>
            </a:prstGeom>
            <a:noFill/>
            <a:ln w="317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/>
            </a:p>
          </p:txBody>
        </p:sp>
        <p:sp>
          <p:nvSpPr>
            <p:cNvPr id="13" name="TextBox 71"/>
            <p:cNvSpPr txBox="1">
              <a:spLocks noChangeArrowheads="1"/>
            </p:cNvSpPr>
            <p:nvPr/>
          </p:nvSpPr>
          <p:spPr bwMode="auto">
            <a:xfrm>
              <a:off x="311598" y="1714488"/>
              <a:ext cx="653998" cy="189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1" dirty="0">
                  <a:latin typeface="+mn-ea"/>
                  <a:ea typeface="+mn-ea"/>
                </a:rPr>
                <a:t>단순볼륨</a:t>
              </a:r>
            </a:p>
          </p:txBody>
        </p:sp>
      </p:grpSp>
      <p:sp>
        <p:nvSpPr>
          <p:cNvPr id="14" name="TextBox 91"/>
          <p:cNvSpPr txBox="1">
            <a:spLocks noChangeArrowheads="1"/>
          </p:cNvSpPr>
          <p:nvPr/>
        </p:nvSpPr>
        <p:spPr bwMode="auto">
          <a:xfrm>
            <a:off x="571043" y="2673908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</a:t>
            </a:r>
            <a:r>
              <a:rPr lang="ko-KR" altLang="en-US" sz="1000" b="1" dirty="0">
                <a:latin typeface="+mn-ea"/>
                <a:ea typeface="+mn-ea"/>
              </a:rPr>
              <a:t>사용량 </a:t>
            </a:r>
            <a:r>
              <a:rPr lang="en-US" altLang="ko-KR" sz="1000" b="1" dirty="0">
                <a:latin typeface="+mn-ea"/>
                <a:ea typeface="+mn-ea"/>
              </a:rPr>
              <a:t>: 1G(N)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- 1</a:t>
            </a:r>
            <a:r>
              <a:rPr lang="ko-KR" altLang="en-US" sz="1000" b="1" dirty="0">
                <a:latin typeface="+mn-ea"/>
                <a:ea typeface="+mn-ea"/>
              </a:rPr>
              <a:t>개 디스크만</a:t>
            </a:r>
          </a:p>
        </p:txBody>
      </p:sp>
      <p:grpSp>
        <p:nvGrpSpPr>
          <p:cNvPr id="15" name="그룹 85"/>
          <p:cNvGrpSpPr>
            <a:grpSpLocks/>
          </p:cNvGrpSpPr>
          <p:nvPr/>
        </p:nvGrpSpPr>
        <p:grpSpPr bwMode="auto">
          <a:xfrm>
            <a:off x="2433905" y="1511660"/>
            <a:ext cx="979649" cy="1358832"/>
            <a:chOff x="869253" y="1692175"/>
            <a:chExt cx="710002" cy="1165321"/>
          </a:xfrm>
        </p:grpSpPr>
        <p:sp>
          <p:nvSpPr>
            <p:cNvPr id="16" name="원통 42"/>
            <p:cNvSpPr>
              <a:spLocks noChangeArrowheads="1"/>
            </p:cNvSpPr>
            <p:nvPr/>
          </p:nvSpPr>
          <p:spPr bwMode="auto">
            <a:xfrm>
              <a:off x="1045660" y="2000240"/>
              <a:ext cx="357190" cy="357190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700" b="1"/>
                <a:t>123</a:t>
              </a:r>
              <a:endParaRPr lang="ko-KR" altLang="en-US" sz="700" b="1"/>
            </a:p>
          </p:txBody>
        </p:sp>
        <p:sp>
          <p:nvSpPr>
            <p:cNvPr id="17" name="원통 43"/>
            <p:cNvSpPr>
              <a:spLocks noChangeArrowheads="1"/>
            </p:cNvSpPr>
            <p:nvPr/>
          </p:nvSpPr>
          <p:spPr bwMode="auto">
            <a:xfrm>
              <a:off x="1045660" y="2428868"/>
              <a:ext cx="357190" cy="357190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700" b="1"/>
                <a:t>456</a:t>
              </a:r>
              <a:endParaRPr lang="ko-KR" altLang="en-US" sz="700"/>
            </a:p>
          </p:txBody>
        </p:sp>
        <p:sp>
          <p:nvSpPr>
            <p:cNvPr id="18" name="모서리가 둥근 직사각형 68"/>
            <p:cNvSpPr>
              <a:spLocks noChangeArrowheads="1"/>
            </p:cNvSpPr>
            <p:nvPr/>
          </p:nvSpPr>
          <p:spPr bwMode="auto">
            <a:xfrm>
              <a:off x="974222" y="1928802"/>
              <a:ext cx="500066" cy="928694"/>
            </a:xfrm>
            <a:prstGeom prst="roundRect">
              <a:avLst>
                <a:gd name="adj" fmla="val 16667"/>
              </a:avLst>
            </a:prstGeom>
            <a:noFill/>
            <a:ln w="317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/>
            </a:p>
          </p:txBody>
        </p:sp>
        <p:sp>
          <p:nvSpPr>
            <p:cNvPr id="19" name="TextBox 72"/>
            <p:cNvSpPr txBox="1">
              <a:spLocks noChangeArrowheads="1"/>
            </p:cNvSpPr>
            <p:nvPr/>
          </p:nvSpPr>
          <p:spPr bwMode="auto">
            <a:xfrm>
              <a:off x="869253" y="1692175"/>
              <a:ext cx="710002" cy="21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dirty="0" smtClean="0">
                  <a:latin typeface="+mn-ea"/>
                  <a:ea typeface="+mn-ea"/>
                </a:rPr>
                <a:t>Linear RAID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</p:grpSp>
      <p:sp>
        <p:nvSpPr>
          <p:cNvPr id="20" name="TextBox 92"/>
          <p:cNvSpPr txBox="1">
            <a:spLocks noChangeArrowheads="1"/>
          </p:cNvSpPr>
          <p:nvPr/>
        </p:nvSpPr>
        <p:spPr bwMode="auto">
          <a:xfrm>
            <a:off x="2349376" y="2963870"/>
            <a:ext cx="20172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</a:t>
            </a:r>
            <a:r>
              <a:rPr lang="ko-KR" altLang="en-US" sz="1000" b="1" dirty="0">
                <a:latin typeface="+mn-ea"/>
                <a:ea typeface="+mn-ea"/>
              </a:rPr>
              <a:t>사용량 </a:t>
            </a:r>
            <a:r>
              <a:rPr lang="en-US" altLang="ko-KR" sz="1000" b="1" dirty="0">
                <a:latin typeface="+mn-ea"/>
                <a:ea typeface="+mn-ea"/>
              </a:rPr>
              <a:t>: 2G(N)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- 2</a:t>
            </a:r>
            <a:r>
              <a:rPr lang="ko-KR" altLang="en-US" sz="1000" b="1" dirty="0">
                <a:latin typeface="+mn-ea"/>
                <a:ea typeface="+mn-ea"/>
              </a:rPr>
              <a:t>개 이상</a:t>
            </a:r>
            <a:endParaRPr lang="en-US" altLang="ko-KR" sz="1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</a:t>
            </a:r>
            <a:r>
              <a:rPr lang="ko-KR" altLang="en-US" sz="1000" b="1" dirty="0">
                <a:latin typeface="+mn-ea"/>
                <a:ea typeface="+mn-ea"/>
              </a:rPr>
              <a:t>첫 번째부터 </a:t>
            </a:r>
            <a:r>
              <a:rPr lang="ko-KR" altLang="en-US" sz="1000" b="1" dirty="0" smtClean="0">
                <a:latin typeface="+mn-ea"/>
                <a:ea typeface="+mn-ea"/>
              </a:rPr>
              <a:t>순차적으로 저장</a:t>
            </a:r>
            <a:endParaRPr lang="en-US" altLang="ko-KR" sz="1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</a:t>
            </a:r>
            <a:r>
              <a:rPr lang="en-US" altLang="ko-KR" sz="1000" b="1" dirty="0" smtClean="0">
                <a:latin typeface="+mn-ea"/>
                <a:ea typeface="+mn-ea"/>
              </a:rPr>
              <a:t>100%</a:t>
            </a:r>
            <a:r>
              <a:rPr lang="ko-KR" altLang="en-US" sz="1000" b="1" dirty="0" smtClean="0">
                <a:latin typeface="+mn-ea"/>
                <a:ea typeface="+mn-ea"/>
              </a:rPr>
              <a:t>의 공간효율성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pSp>
        <p:nvGrpSpPr>
          <p:cNvPr id="21" name="그룹 86"/>
          <p:cNvGrpSpPr>
            <a:grpSpLocks/>
          </p:cNvGrpSpPr>
          <p:nvPr/>
        </p:nvGrpSpPr>
        <p:grpSpPr bwMode="auto">
          <a:xfrm>
            <a:off x="4894815" y="1511660"/>
            <a:ext cx="840095" cy="1342762"/>
            <a:chOff x="1606108" y="1682473"/>
            <a:chExt cx="554252" cy="1175023"/>
          </a:xfrm>
        </p:grpSpPr>
        <p:sp>
          <p:nvSpPr>
            <p:cNvPr id="22" name="원통 44"/>
            <p:cNvSpPr>
              <a:spLocks noChangeArrowheads="1"/>
            </p:cNvSpPr>
            <p:nvPr/>
          </p:nvSpPr>
          <p:spPr bwMode="auto">
            <a:xfrm>
              <a:off x="1686172" y="2000240"/>
              <a:ext cx="357190" cy="357190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b="1"/>
                <a:t> 13</a:t>
              </a:r>
              <a:endParaRPr lang="ko-KR" altLang="en-US" sz="800" b="1"/>
            </a:p>
          </p:txBody>
        </p:sp>
        <p:sp>
          <p:nvSpPr>
            <p:cNvPr id="23" name="원통 46"/>
            <p:cNvSpPr>
              <a:spLocks noChangeArrowheads="1"/>
            </p:cNvSpPr>
            <p:nvPr/>
          </p:nvSpPr>
          <p:spPr bwMode="auto">
            <a:xfrm>
              <a:off x="1686172" y="2428868"/>
              <a:ext cx="357190" cy="357190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b="1"/>
                <a:t> 24</a:t>
              </a:r>
              <a:endParaRPr lang="ko-KR" altLang="en-US" sz="800" b="1"/>
            </a:p>
          </p:txBody>
        </p:sp>
        <p:sp>
          <p:nvSpPr>
            <p:cNvPr id="24" name="모서리가 둥근 직사각형 67"/>
            <p:cNvSpPr>
              <a:spLocks noChangeArrowheads="1"/>
            </p:cNvSpPr>
            <p:nvPr/>
          </p:nvSpPr>
          <p:spPr bwMode="auto">
            <a:xfrm>
              <a:off x="1606108" y="1928802"/>
              <a:ext cx="500066" cy="928694"/>
            </a:xfrm>
            <a:prstGeom prst="roundRect">
              <a:avLst>
                <a:gd name="adj" fmla="val 16667"/>
              </a:avLst>
            </a:prstGeom>
            <a:noFill/>
            <a:ln w="317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/>
            </a:p>
          </p:txBody>
        </p:sp>
        <p:sp>
          <p:nvSpPr>
            <p:cNvPr id="25" name="TextBox 74"/>
            <p:cNvSpPr txBox="1">
              <a:spLocks noChangeArrowheads="1"/>
            </p:cNvSpPr>
            <p:nvPr/>
          </p:nvSpPr>
          <p:spPr bwMode="auto">
            <a:xfrm>
              <a:off x="1606108" y="1682473"/>
              <a:ext cx="55425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dirty="0">
                  <a:latin typeface="+mn-ea"/>
                  <a:ea typeface="+mn-ea"/>
                </a:rPr>
                <a:t>RAID 0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</p:grpSp>
      <p:sp>
        <p:nvSpPr>
          <p:cNvPr id="26" name="TextBox 93"/>
          <p:cNvSpPr txBox="1">
            <a:spLocks noChangeArrowheads="1"/>
          </p:cNvSpPr>
          <p:nvPr/>
        </p:nvSpPr>
        <p:spPr bwMode="auto">
          <a:xfrm>
            <a:off x="4803592" y="2898868"/>
            <a:ext cx="170229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</a:t>
            </a:r>
            <a:r>
              <a:rPr lang="ko-KR" altLang="en-US" sz="1000" b="1" dirty="0">
                <a:latin typeface="+mn-ea"/>
                <a:ea typeface="+mn-ea"/>
              </a:rPr>
              <a:t>사용량 </a:t>
            </a:r>
            <a:r>
              <a:rPr lang="en-US" altLang="ko-KR" sz="1000" b="1" dirty="0">
                <a:latin typeface="+mn-ea"/>
                <a:ea typeface="+mn-ea"/>
              </a:rPr>
              <a:t>: 2G(N)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- 2</a:t>
            </a:r>
            <a:r>
              <a:rPr lang="ko-KR" altLang="en-US" sz="1000" b="1" dirty="0">
                <a:latin typeface="+mn-ea"/>
                <a:ea typeface="+mn-ea"/>
              </a:rPr>
              <a:t>개 이상</a:t>
            </a:r>
            <a:endParaRPr lang="en-US" altLang="ko-KR" sz="1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</a:t>
            </a:r>
            <a:r>
              <a:rPr lang="ko-KR" altLang="en-US" sz="1000" b="1" dirty="0">
                <a:latin typeface="+mn-ea"/>
                <a:ea typeface="+mn-ea"/>
              </a:rPr>
              <a:t>동시 저장</a:t>
            </a:r>
            <a:endParaRPr lang="en-US" altLang="ko-KR" sz="1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</a:t>
            </a:r>
            <a:r>
              <a:rPr lang="ko-KR" altLang="en-US" sz="1000" b="1" dirty="0">
                <a:latin typeface="+mn-ea"/>
                <a:ea typeface="+mn-ea"/>
              </a:rPr>
              <a:t>가장 빠름</a:t>
            </a:r>
            <a:endParaRPr lang="en-US" altLang="ko-KR" sz="1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000" b="1" dirty="0" smtClean="0">
                <a:latin typeface="+mn-ea"/>
                <a:ea typeface="+mn-ea"/>
              </a:rPr>
              <a:t>- Stripping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000" b="1" dirty="0" smtClean="0">
                <a:latin typeface="+mn-ea"/>
                <a:ea typeface="+mn-ea"/>
              </a:rPr>
              <a:t>- </a:t>
            </a:r>
            <a:r>
              <a:rPr lang="ko-KR" altLang="en-US" sz="1000" b="1" dirty="0" smtClean="0">
                <a:latin typeface="+mn-ea"/>
                <a:ea typeface="+mn-ea"/>
              </a:rPr>
              <a:t>디스크 크기가 다르면 </a:t>
            </a:r>
            <a:r>
              <a:rPr lang="en-US" altLang="ko-KR" sz="1000" b="1" dirty="0" smtClean="0">
                <a:latin typeface="+mn-ea"/>
                <a:ea typeface="+mn-ea"/>
              </a:rPr>
              <a:t>100% </a:t>
            </a:r>
            <a:r>
              <a:rPr lang="ko-KR" altLang="en-US" sz="1000" b="1" dirty="0" smtClean="0">
                <a:latin typeface="+mn-ea"/>
                <a:ea typeface="+mn-ea"/>
              </a:rPr>
              <a:t>공간 효율 안됨</a:t>
            </a:r>
            <a:endParaRPr lang="ko-KR" altLang="en-US" sz="1000" b="1" dirty="0">
              <a:latin typeface="+mn-ea"/>
              <a:ea typeface="+mn-ea"/>
            </a:endParaRPr>
          </a:p>
        </p:txBody>
      </p:sp>
      <p:grpSp>
        <p:nvGrpSpPr>
          <p:cNvPr id="27" name="그룹 87"/>
          <p:cNvGrpSpPr>
            <a:grpSpLocks/>
          </p:cNvGrpSpPr>
          <p:nvPr/>
        </p:nvGrpSpPr>
        <p:grpSpPr bwMode="auto">
          <a:xfrm>
            <a:off x="7163576" y="1499723"/>
            <a:ext cx="804704" cy="1324300"/>
            <a:chOff x="2285984" y="1714488"/>
            <a:chExt cx="571504" cy="1143008"/>
          </a:xfrm>
        </p:grpSpPr>
        <p:sp>
          <p:nvSpPr>
            <p:cNvPr id="28" name="원통 54"/>
            <p:cNvSpPr>
              <a:spLocks noChangeArrowheads="1"/>
            </p:cNvSpPr>
            <p:nvPr/>
          </p:nvSpPr>
          <p:spPr bwMode="auto">
            <a:xfrm>
              <a:off x="2357422" y="2000240"/>
              <a:ext cx="357190" cy="357190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b="1"/>
                <a:t> 12</a:t>
              </a:r>
              <a:endParaRPr lang="ko-KR" altLang="en-US" sz="800" b="1"/>
            </a:p>
          </p:txBody>
        </p:sp>
        <p:sp>
          <p:nvSpPr>
            <p:cNvPr id="29" name="원통 56"/>
            <p:cNvSpPr>
              <a:spLocks noChangeArrowheads="1"/>
            </p:cNvSpPr>
            <p:nvPr/>
          </p:nvSpPr>
          <p:spPr bwMode="auto">
            <a:xfrm>
              <a:off x="2357422" y="2428868"/>
              <a:ext cx="357190" cy="357190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b="1"/>
                <a:t> 12</a:t>
              </a:r>
              <a:endParaRPr lang="ko-KR" altLang="en-US" sz="800" b="1"/>
            </a:p>
          </p:txBody>
        </p:sp>
        <p:sp>
          <p:nvSpPr>
            <p:cNvPr id="30" name="모서리가 둥근 직사각형 66"/>
            <p:cNvSpPr>
              <a:spLocks noChangeArrowheads="1"/>
            </p:cNvSpPr>
            <p:nvPr/>
          </p:nvSpPr>
          <p:spPr bwMode="auto">
            <a:xfrm>
              <a:off x="2285984" y="1928802"/>
              <a:ext cx="500066" cy="928694"/>
            </a:xfrm>
            <a:prstGeom prst="roundRect">
              <a:avLst>
                <a:gd name="adj" fmla="val 16667"/>
              </a:avLst>
            </a:prstGeom>
            <a:noFill/>
            <a:ln w="317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/>
            </a:p>
          </p:txBody>
        </p:sp>
        <p:sp>
          <p:nvSpPr>
            <p:cNvPr id="31" name="TextBox 76"/>
            <p:cNvSpPr txBox="1">
              <a:spLocks noChangeArrowheads="1"/>
            </p:cNvSpPr>
            <p:nvPr/>
          </p:nvSpPr>
          <p:spPr bwMode="auto">
            <a:xfrm>
              <a:off x="2285984" y="1714488"/>
              <a:ext cx="571504" cy="217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dirty="0">
                  <a:latin typeface="+mn-ea"/>
                  <a:ea typeface="+mn-ea"/>
                </a:rPr>
                <a:t>RAID 1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</p:grpSp>
      <p:sp>
        <p:nvSpPr>
          <p:cNvPr id="32" name="TextBox 95"/>
          <p:cNvSpPr txBox="1">
            <a:spLocks noChangeArrowheads="1"/>
          </p:cNvSpPr>
          <p:nvPr/>
        </p:nvSpPr>
        <p:spPr bwMode="auto">
          <a:xfrm>
            <a:off x="7021135" y="2898868"/>
            <a:ext cx="145049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</a:t>
            </a:r>
            <a:r>
              <a:rPr lang="ko-KR" altLang="en-US" sz="1000" b="1" dirty="0">
                <a:latin typeface="+mn-ea"/>
                <a:ea typeface="+mn-ea"/>
              </a:rPr>
              <a:t>사용량 </a:t>
            </a:r>
            <a:r>
              <a:rPr lang="en-US" altLang="ko-KR" sz="1000" b="1" dirty="0">
                <a:latin typeface="+mn-ea"/>
                <a:ea typeface="+mn-ea"/>
              </a:rPr>
              <a:t>: 1G(N/2)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- 2</a:t>
            </a:r>
            <a:r>
              <a:rPr lang="ko-KR" altLang="en-US" sz="1000" b="1" dirty="0">
                <a:latin typeface="+mn-ea"/>
                <a:ea typeface="+mn-ea"/>
              </a:rPr>
              <a:t>개</a:t>
            </a:r>
            <a:endParaRPr lang="en-US" altLang="ko-KR" sz="1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</a:t>
            </a:r>
            <a:r>
              <a:rPr lang="ko-KR" altLang="en-US" sz="1000" b="1" dirty="0">
                <a:latin typeface="+mn-ea"/>
                <a:ea typeface="+mn-ea"/>
              </a:rPr>
              <a:t>동시 저장</a:t>
            </a:r>
            <a:endParaRPr lang="en-US" altLang="ko-KR" sz="1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결함 허용 제공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Mirroring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343" y="980728"/>
            <a:ext cx="18101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n-ea"/>
              </a:rPr>
              <a:t>● </a:t>
            </a:r>
            <a:r>
              <a:rPr lang="en-US" altLang="ko-KR" sz="1500" b="1" dirty="0" smtClean="0">
                <a:latin typeface="+mn-ea"/>
              </a:rPr>
              <a:t>RAID </a:t>
            </a:r>
            <a:r>
              <a:rPr lang="ko-KR" altLang="en-US" sz="1500" b="1" dirty="0" smtClean="0">
                <a:latin typeface="+mn-ea"/>
              </a:rPr>
              <a:t>방식 비교</a:t>
            </a:r>
            <a:endParaRPr lang="en-US" altLang="ko-KR" sz="1500" b="1" dirty="0">
              <a:latin typeface="+mn-ea"/>
            </a:endParaRPr>
          </a:p>
        </p:txBody>
      </p:sp>
      <p:grpSp>
        <p:nvGrpSpPr>
          <p:cNvPr id="34" name="그룹 88"/>
          <p:cNvGrpSpPr>
            <a:grpSpLocks/>
          </p:cNvGrpSpPr>
          <p:nvPr/>
        </p:nvGrpSpPr>
        <p:grpSpPr bwMode="auto">
          <a:xfrm>
            <a:off x="760185" y="4352408"/>
            <a:ext cx="840245" cy="1797099"/>
            <a:chOff x="2974486" y="1714488"/>
            <a:chExt cx="545626" cy="1571636"/>
          </a:xfrm>
        </p:grpSpPr>
        <p:sp>
          <p:nvSpPr>
            <p:cNvPr id="35" name="원통 47"/>
            <p:cNvSpPr>
              <a:spLocks noChangeArrowheads="1"/>
            </p:cNvSpPr>
            <p:nvPr/>
          </p:nvSpPr>
          <p:spPr bwMode="auto">
            <a:xfrm>
              <a:off x="3054550" y="2857496"/>
              <a:ext cx="357190" cy="357190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b="1"/>
                <a:t> 36</a:t>
              </a:r>
              <a:endParaRPr lang="ko-KR" altLang="en-US" sz="800" b="1"/>
            </a:p>
          </p:txBody>
        </p:sp>
        <p:sp>
          <p:nvSpPr>
            <p:cNvPr id="36" name="원통 58"/>
            <p:cNvSpPr>
              <a:spLocks noChangeArrowheads="1"/>
            </p:cNvSpPr>
            <p:nvPr/>
          </p:nvSpPr>
          <p:spPr bwMode="auto">
            <a:xfrm>
              <a:off x="3054550" y="2000240"/>
              <a:ext cx="357190" cy="357190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b="1"/>
                <a:t> 14</a:t>
              </a:r>
              <a:endParaRPr lang="ko-KR" altLang="en-US" sz="800" b="1"/>
            </a:p>
          </p:txBody>
        </p:sp>
        <p:sp>
          <p:nvSpPr>
            <p:cNvPr id="37" name="원통 60"/>
            <p:cNvSpPr>
              <a:spLocks noChangeArrowheads="1"/>
            </p:cNvSpPr>
            <p:nvPr/>
          </p:nvSpPr>
          <p:spPr bwMode="auto">
            <a:xfrm>
              <a:off x="3054550" y="2428868"/>
              <a:ext cx="357190" cy="357190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b="1"/>
                <a:t> 25</a:t>
              </a:r>
              <a:endParaRPr lang="ko-KR" altLang="en-US" sz="800" b="1"/>
            </a:p>
          </p:txBody>
        </p:sp>
        <p:sp>
          <p:nvSpPr>
            <p:cNvPr id="38" name="모서리가 둥근 직사각형 65"/>
            <p:cNvSpPr>
              <a:spLocks noChangeArrowheads="1"/>
            </p:cNvSpPr>
            <p:nvPr/>
          </p:nvSpPr>
          <p:spPr bwMode="auto">
            <a:xfrm>
              <a:off x="2974486" y="1928802"/>
              <a:ext cx="500066" cy="1357322"/>
            </a:xfrm>
            <a:prstGeom prst="roundRect">
              <a:avLst>
                <a:gd name="adj" fmla="val 16667"/>
              </a:avLst>
            </a:prstGeom>
            <a:noFill/>
            <a:ln w="317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/>
            </a:p>
          </p:txBody>
        </p:sp>
        <p:sp>
          <p:nvSpPr>
            <p:cNvPr id="39" name="TextBox 77"/>
            <p:cNvSpPr txBox="1">
              <a:spLocks noChangeArrowheads="1"/>
            </p:cNvSpPr>
            <p:nvPr/>
          </p:nvSpPr>
          <p:spPr bwMode="auto">
            <a:xfrm>
              <a:off x="2974486" y="1714488"/>
              <a:ext cx="54562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dirty="0" smtClean="0">
                  <a:latin typeface="+mn-ea"/>
                  <a:ea typeface="+mn-ea"/>
                </a:rPr>
                <a:t>  RAID </a:t>
              </a:r>
              <a:r>
                <a:rPr lang="en-US" altLang="ko-KR" sz="1000" b="1" dirty="0">
                  <a:latin typeface="+mn-ea"/>
                  <a:ea typeface="+mn-ea"/>
                </a:rPr>
                <a:t>5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</p:grpSp>
      <p:sp>
        <p:nvSpPr>
          <p:cNvPr id="40" name="TextBox 96"/>
          <p:cNvSpPr txBox="1">
            <a:spLocks noChangeArrowheads="1"/>
          </p:cNvSpPr>
          <p:nvPr/>
        </p:nvSpPr>
        <p:spPr bwMode="auto">
          <a:xfrm>
            <a:off x="1653565" y="4967714"/>
            <a:ext cx="175443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</a:t>
            </a:r>
            <a:r>
              <a:rPr lang="ko-KR" altLang="en-US" sz="1000" b="1" dirty="0">
                <a:latin typeface="+mn-ea"/>
                <a:ea typeface="+mn-ea"/>
              </a:rPr>
              <a:t>사용량 </a:t>
            </a:r>
            <a:r>
              <a:rPr lang="en-US" altLang="ko-KR" sz="1000" b="1" dirty="0">
                <a:latin typeface="+mn-ea"/>
                <a:ea typeface="+mn-ea"/>
              </a:rPr>
              <a:t>: 2G(N-1)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- 3</a:t>
            </a:r>
            <a:r>
              <a:rPr lang="ko-KR" altLang="en-US" sz="1000" b="1" dirty="0">
                <a:latin typeface="+mn-ea"/>
                <a:ea typeface="+mn-ea"/>
              </a:rPr>
              <a:t>개 이상</a:t>
            </a:r>
            <a:endParaRPr lang="en-US" altLang="ko-KR" sz="1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결함 허용 제공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- </a:t>
            </a:r>
            <a:r>
              <a:rPr lang="ko-KR" altLang="en-US" sz="1000" b="1" dirty="0">
                <a:solidFill>
                  <a:srgbClr val="0070C0"/>
                </a:solidFill>
                <a:latin typeface="+mn-ea"/>
                <a:ea typeface="+mn-ea"/>
              </a:rPr>
              <a:t>패리티 정보 사용</a:t>
            </a:r>
            <a:endParaRPr lang="en-US" altLang="ko-KR" sz="10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</a:t>
            </a:r>
            <a:r>
              <a:rPr lang="ko-KR" altLang="en-US" sz="1000" b="1" dirty="0">
                <a:latin typeface="+mn-ea"/>
                <a:ea typeface="+mn-ea"/>
              </a:rPr>
              <a:t>패리티는 짝수다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</a:t>
            </a:r>
            <a:r>
              <a:rPr lang="ko-KR" altLang="en-US" sz="1000" b="1" dirty="0">
                <a:latin typeface="+mn-ea"/>
                <a:ea typeface="+mn-ea"/>
              </a:rPr>
              <a:t>공간 효율 좋음</a:t>
            </a:r>
            <a:endParaRPr lang="en-US" altLang="ko-KR" sz="1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- 1</a:t>
            </a:r>
            <a:r>
              <a:rPr lang="ko-KR" altLang="en-US" sz="1000" b="1" dirty="0">
                <a:solidFill>
                  <a:srgbClr val="7030A0"/>
                </a:solidFill>
                <a:latin typeface="+mn-ea"/>
                <a:ea typeface="+mn-ea"/>
              </a:rPr>
              <a:t>개 디스크 </a:t>
            </a:r>
            <a:r>
              <a:rPr lang="ko-KR" altLang="en-US" sz="1000" b="1" dirty="0" err="1">
                <a:solidFill>
                  <a:srgbClr val="7030A0"/>
                </a:solidFill>
                <a:latin typeface="+mn-ea"/>
                <a:ea typeface="+mn-ea"/>
              </a:rPr>
              <a:t>손상시</a:t>
            </a:r>
            <a:r>
              <a:rPr lang="ko-KR" altLang="en-US" sz="1000" b="1" dirty="0">
                <a:solidFill>
                  <a:srgbClr val="7030A0"/>
                </a:solidFill>
                <a:latin typeface="+mn-ea"/>
                <a:ea typeface="+mn-ea"/>
              </a:rPr>
              <a:t> 복구</a:t>
            </a:r>
            <a:endParaRPr lang="en-US" altLang="ko-KR" sz="10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grpSp>
        <p:nvGrpSpPr>
          <p:cNvPr id="41" name="그룹 88"/>
          <p:cNvGrpSpPr>
            <a:grpSpLocks/>
          </p:cNvGrpSpPr>
          <p:nvPr/>
        </p:nvGrpSpPr>
        <p:grpSpPr bwMode="auto">
          <a:xfrm>
            <a:off x="3595950" y="4156463"/>
            <a:ext cx="801969" cy="2017783"/>
            <a:chOff x="2974486" y="1714488"/>
            <a:chExt cx="545626" cy="1571636"/>
          </a:xfrm>
        </p:grpSpPr>
        <p:sp>
          <p:nvSpPr>
            <p:cNvPr id="43" name="원통 47"/>
            <p:cNvSpPr>
              <a:spLocks noChangeArrowheads="1"/>
            </p:cNvSpPr>
            <p:nvPr/>
          </p:nvSpPr>
          <p:spPr bwMode="auto">
            <a:xfrm>
              <a:off x="3048232" y="2634838"/>
              <a:ext cx="357190" cy="248927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ko-KR" sz="800" b="1" dirty="0"/>
                <a:t> </a:t>
              </a:r>
              <a:r>
                <a:rPr lang="en-US" altLang="ko-KR" sz="800" b="1" dirty="0" smtClean="0"/>
                <a:t>3</a:t>
              </a:r>
              <a:endParaRPr lang="ko-KR" altLang="en-US" sz="800" b="1" dirty="0"/>
            </a:p>
          </p:txBody>
        </p:sp>
        <p:sp>
          <p:nvSpPr>
            <p:cNvPr id="44" name="원통 58"/>
            <p:cNvSpPr>
              <a:spLocks noChangeArrowheads="1"/>
            </p:cNvSpPr>
            <p:nvPr/>
          </p:nvSpPr>
          <p:spPr bwMode="auto">
            <a:xfrm>
              <a:off x="3054550" y="2000240"/>
              <a:ext cx="357190" cy="247551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800" b="1" dirty="0"/>
                <a:t> </a:t>
              </a:r>
              <a:r>
                <a:rPr lang="en-US" altLang="ko-KR" sz="800" b="1" dirty="0" smtClean="0"/>
                <a:t>1</a:t>
              </a:r>
              <a:endParaRPr lang="ko-KR" altLang="en-US" sz="800" b="1" dirty="0"/>
            </a:p>
          </p:txBody>
        </p:sp>
        <p:sp>
          <p:nvSpPr>
            <p:cNvPr id="45" name="원통 60"/>
            <p:cNvSpPr>
              <a:spLocks noChangeArrowheads="1"/>
            </p:cNvSpPr>
            <p:nvPr/>
          </p:nvSpPr>
          <p:spPr bwMode="auto">
            <a:xfrm>
              <a:off x="3054550" y="2323329"/>
              <a:ext cx="357190" cy="233714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ko-KR" sz="800" b="1" dirty="0" smtClean="0"/>
                <a:t>2</a:t>
              </a:r>
              <a:endParaRPr lang="ko-KR" altLang="en-US" sz="800" b="1" dirty="0"/>
            </a:p>
          </p:txBody>
        </p:sp>
        <p:sp>
          <p:nvSpPr>
            <p:cNvPr id="46" name="모서리가 둥근 직사각형 65"/>
            <p:cNvSpPr>
              <a:spLocks noChangeArrowheads="1"/>
            </p:cNvSpPr>
            <p:nvPr/>
          </p:nvSpPr>
          <p:spPr bwMode="auto">
            <a:xfrm>
              <a:off x="2974486" y="1928802"/>
              <a:ext cx="500066" cy="1357322"/>
            </a:xfrm>
            <a:prstGeom prst="roundRect">
              <a:avLst>
                <a:gd name="adj" fmla="val 16667"/>
              </a:avLst>
            </a:prstGeom>
            <a:noFill/>
            <a:ln w="317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/>
            </a:p>
          </p:txBody>
        </p:sp>
        <p:sp>
          <p:nvSpPr>
            <p:cNvPr id="47" name="TextBox 77"/>
            <p:cNvSpPr txBox="1">
              <a:spLocks noChangeArrowheads="1"/>
            </p:cNvSpPr>
            <p:nvPr/>
          </p:nvSpPr>
          <p:spPr bwMode="auto">
            <a:xfrm>
              <a:off x="2974486" y="1714488"/>
              <a:ext cx="545626" cy="194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dirty="0" smtClean="0"/>
                <a:t> </a:t>
              </a:r>
              <a:r>
                <a:rPr lang="en-US" altLang="ko-KR" sz="1000" b="1" dirty="0" smtClean="0">
                  <a:latin typeface="+mn-ea"/>
                  <a:ea typeface="+mn-ea"/>
                </a:rPr>
                <a:t>RAID 6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48" name="원통 47"/>
            <p:cNvSpPr>
              <a:spLocks noChangeArrowheads="1"/>
            </p:cNvSpPr>
            <p:nvPr/>
          </p:nvSpPr>
          <p:spPr bwMode="auto">
            <a:xfrm>
              <a:off x="3048232" y="2941704"/>
              <a:ext cx="357190" cy="248927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ko-KR" sz="800" b="1" dirty="0" smtClean="0"/>
                <a:t>4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TextBox 96"/>
          <p:cNvSpPr txBox="1">
            <a:spLocks noChangeArrowheads="1"/>
          </p:cNvSpPr>
          <p:nvPr/>
        </p:nvSpPr>
        <p:spPr bwMode="auto">
          <a:xfrm>
            <a:off x="4476108" y="5139444"/>
            <a:ext cx="16592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latin typeface="+mn-ea"/>
                <a:ea typeface="+mn-ea"/>
              </a:rPr>
              <a:t>- </a:t>
            </a:r>
            <a:r>
              <a:rPr lang="ko-KR" altLang="en-US" sz="1000" b="1" dirty="0">
                <a:latin typeface="+mn-ea"/>
                <a:ea typeface="+mn-ea"/>
              </a:rPr>
              <a:t>사용량 </a:t>
            </a:r>
            <a:r>
              <a:rPr lang="en-US" altLang="ko-KR" sz="1000" b="1" dirty="0">
                <a:latin typeface="+mn-ea"/>
                <a:ea typeface="+mn-ea"/>
              </a:rPr>
              <a:t>: </a:t>
            </a:r>
            <a:r>
              <a:rPr lang="en-US" altLang="ko-KR" sz="1000" b="1" dirty="0" smtClean="0">
                <a:latin typeface="+mn-ea"/>
                <a:ea typeface="+mn-ea"/>
              </a:rPr>
              <a:t>2G(N-2)</a:t>
            </a:r>
            <a:endParaRPr lang="en-US" altLang="ko-KR" sz="1000" b="1" dirty="0">
              <a:latin typeface="+mn-ea"/>
              <a:ea typeface="+mn-ea"/>
            </a:endParaRP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US" altLang="ko-KR" sz="1000" b="1" dirty="0" smtClean="0">
                <a:latin typeface="+mn-ea"/>
                <a:ea typeface="+mn-ea"/>
              </a:rPr>
              <a:t>4</a:t>
            </a:r>
            <a:r>
              <a:rPr lang="ko-KR" altLang="en-US" sz="1000" b="1" dirty="0" smtClean="0">
                <a:latin typeface="+mn-ea"/>
                <a:ea typeface="+mn-ea"/>
              </a:rPr>
              <a:t>개 이상</a:t>
            </a:r>
            <a:endParaRPr lang="en-US" altLang="ko-KR" sz="1000" b="1" dirty="0" smtClean="0">
              <a:latin typeface="+mn-ea"/>
              <a:ea typeface="+mn-ea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sz="1000" b="1" dirty="0">
                <a:latin typeface="+mn-ea"/>
                <a:ea typeface="+mn-ea"/>
              </a:rPr>
              <a:t>- </a:t>
            </a:r>
            <a:r>
              <a:rPr lang="en-US" altLang="ko-KR" sz="1000" b="1" dirty="0" smtClean="0">
                <a:latin typeface="+mn-ea"/>
                <a:ea typeface="+mn-ea"/>
              </a:rPr>
              <a:t>RAID5</a:t>
            </a:r>
            <a:r>
              <a:rPr lang="ko-KR" altLang="en-US" sz="1000" b="1" dirty="0" smtClean="0">
                <a:latin typeface="+mn-ea"/>
                <a:ea typeface="+mn-ea"/>
              </a:rPr>
              <a:t>의 개선</a:t>
            </a:r>
            <a:endParaRPr lang="en-US" altLang="ko-KR" sz="1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결함 허용 제공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- 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  <a:ea typeface="+mn-ea"/>
              </a:rPr>
              <a:t>중복 패리티 </a:t>
            </a:r>
            <a:r>
              <a:rPr lang="ko-KR" altLang="en-US" sz="1000" b="1" dirty="0">
                <a:solidFill>
                  <a:srgbClr val="0070C0"/>
                </a:solidFill>
                <a:latin typeface="+mn-ea"/>
                <a:ea typeface="+mn-ea"/>
              </a:rPr>
              <a:t>정보 사용</a:t>
            </a:r>
            <a:endParaRPr lang="en-US" altLang="ko-KR" sz="1000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 smtClean="0">
                <a:solidFill>
                  <a:srgbClr val="7030A0"/>
                </a:solidFill>
                <a:latin typeface="+mn-ea"/>
                <a:ea typeface="+mn-ea"/>
              </a:rPr>
              <a:t>- 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1</a:t>
            </a:r>
            <a:r>
              <a:rPr lang="ko-KR" altLang="en-US" sz="1000" b="1" dirty="0">
                <a:solidFill>
                  <a:srgbClr val="7030A0"/>
                </a:solidFill>
                <a:latin typeface="+mn-ea"/>
                <a:ea typeface="+mn-ea"/>
              </a:rPr>
              <a:t>개 디스크 </a:t>
            </a:r>
            <a:r>
              <a:rPr lang="ko-KR" altLang="en-US" sz="1000" b="1" dirty="0" err="1">
                <a:solidFill>
                  <a:srgbClr val="7030A0"/>
                </a:solidFill>
                <a:latin typeface="+mn-ea"/>
                <a:ea typeface="+mn-ea"/>
              </a:rPr>
              <a:t>손상시</a:t>
            </a:r>
            <a:r>
              <a:rPr lang="ko-KR" altLang="en-US" sz="1000" b="1" dirty="0">
                <a:solidFill>
                  <a:srgbClr val="7030A0"/>
                </a:solidFill>
                <a:latin typeface="+mn-ea"/>
                <a:ea typeface="+mn-ea"/>
              </a:rPr>
              <a:t> 복구</a:t>
            </a:r>
            <a:endParaRPr lang="en-US" altLang="ko-KR" sz="1000" b="1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grpSp>
        <p:nvGrpSpPr>
          <p:cNvPr id="50" name="그룹 85"/>
          <p:cNvGrpSpPr>
            <a:grpSpLocks/>
          </p:cNvGrpSpPr>
          <p:nvPr/>
        </p:nvGrpSpPr>
        <p:grpSpPr bwMode="auto">
          <a:xfrm>
            <a:off x="6529373" y="4460551"/>
            <a:ext cx="1765958" cy="1699847"/>
            <a:chOff x="858444" y="1536763"/>
            <a:chExt cx="1279881" cy="1457772"/>
          </a:xfrm>
        </p:grpSpPr>
        <p:sp>
          <p:nvSpPr>
            <p:cNvPr id="51" name="원통 42"/>
            <p:cNvSpPr>
              <a:spLocks noChangeArrowheads="1"/>
            </p:cNvSpPr>
            <p:nvPr/>
          </p:nvSpPr>
          <p:spPr bwMode="auto">
            <a:xfrm>
              <a:off x="1045660" y="2000240"/>
              <a:ext cx="357190" cy="357190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700" b="1" dirty="0" smtClean="0"/>
                <a:t>13</a:t>
              </a:r>
              <a:endParaRPr lang="ko-KR" altLang="en-US" sz="700" b="1" dirty="0"/>
            </a:p>
          </p:txBody>
        </p:sp>
        <p:sp>
          <p:nvSpPr>
            <p:cNvPr id="52" name="원통 43"/>
            <p:cNvSpPr>
              <a:spLocks noChangeArrowheads="1"/>
            </p:cNvSpPr>
            <p:nvPr/>
          </p:nvSpPr>
          <p:spPr bwMode="auto">
            <a:xfrm>
              <a:off x="1045660" y="2428868"/>
              <a:ext cx="357190" cy="357190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700" b="1" dirty="0" smtClean="0"/>
                <a:t>13</a:t>
              </a:r>
              <a:endParaRPr lang="ko-KR" altLang="en-US" sz="700" dirty="0"/>
            </a:p>
          </p:txBody>
        </p:sp>
        <p:sp>
          <p:nvSpPr>
            <p:cNvPr id="53" name="모서리가 둥근 직사각형 68"/>
            <p:cNvSpPr>
              <a:spLocks noChangeArrowheads="1"/>
            </p:cNvSpPr>
            <p:nvPr/>
          </p:nvSpPr>
          <p:spPr bwMode="auto">
            <a:xfrm>
              <a:off x="974222" y="1928802"/>
              <a:ext cx="500066" cy="928694"/>
            </a:xfrm>
            <a:prstGeom prst="roundRect">
              <a:avLst>
                <a:gd name="adj" fmla="val 16667"/>
              </a:avLst>
            </a:prstGeom>
            <a:noFill/>
            <a:ln w="317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/>
            </a:p>
          </p:txBody>
        </p:sp>
        <p:sp>
          <p:nvSpPr>
            <p:cNvPr id="54" name="TextBox 72"/>
            <p:cNvSpPr txBox="1">
              <a:spLocks noChangeArrowheads="1"/>
            </p:cNvSpPr>
            <p:nvPr/>
          </p:nvSpPr>
          <p:spPr bwMode="auto">
            <a:xfrm>
              <a:off x="988500" y="1624017"/>
              <a:ext cx="533597" cy="21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dirty="0" smtClean="0">
                  <a:latin typeface="+mn-ea"/>
                  <a:ea typeface="+mn-ea"/>
                </a:rPr>
                <a:t> RAID 1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60" name="모서리가 둥근 직사각형 68"/>
            <p:cNvSpPr>
              <a:spLocks noChangeArrowheads="1"/>
            </p:cNvSpPr>
            <p:nvPr/>
          </p:nvSpPr>
          <p:spPr bwMode="auto">
            <a:xfrm>
              <a:off x="858444" y="1536763"/>
              <a:ext cx="1279881" cy="1457772"/>
            </a:xfrm>
            <a:prstGeom prst="roundRect">
              <a:avLst>
                <a:gd name="adj" fmla="val 16667"/>
              </a:avLst>
            </a:prstGeom>
            <a:noFill/>
            <a:ln w="317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/>
            </a:p>
          </p:txBody>
        </p:sp>
      </p:grpSp>
      <p:grpSp>
        <p:nvGrpSpPr>
          <p:cNvPr id="55" name="그룹 85"/>
          <p:cNvGrpSpPr>
            <a:grpSpLocks/>
          </p:cNvGrpSpPr>
          <p:nvPr/>
        </p:nvGrpSpPr>
        <p:grpSpPr bwMode="auto">
          <a:xfrm>
            <a:off x="7460518" y="4565025"/>
            <a:ext cx="739915" cy="1420153"/>
            <a:chOff x="974222" y="1639586"/>
            <a:chExt cx="536255" cy="1217910"/>
          </a:xfrm>
        </p:grpSpPr>
        <p:sp>
          <p:nvSpPr>
            <p:cNvPr id="56" name="원통 42"/>
            <p:cNvSpPr>
              <a:spLocks noChangeArrowheads="1"/>
            </p:cNvSpPr>
            <p:nvPr/>
          </p:nvSpPr>
          <p:spPr bwMode="auto">
            <a:xfrm>
              <a:off x="1045660" y="2000240"/>
              <a:ext cx="357190" cy="357190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700" b="1" dirty="0" smtClean="0"/>
                <a:t>24</a:t>
              </a:r>
              <a:endParaRPr lang="ko-KR" altLang="en-US" sz="700" b="1" dirty="0"/>
            </a:p>
          </p:txBody>
        </p:sp>
        <p:sp>
          <p:nvSpPr>
            <p:cNvPr id="57" name="원통 43"/>
            <p:cNvSpPr>
              <a:spLocks noChangeArrowheads="1"/>
            </p:cNvSpPr>
            <p:nvPr/>
          </p:nvSpPr>
          <p:spPr bwMode="auto">
            <a:xfrm>
              <a:off x="1045660" y="2428868"/>
              <a:ext cx="357190" cy="357190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700" b="1" dirty="0" smtClean="0"/>
                <a:t>24</a:t>
              </a:r>
              <a:endParaRPr lang="ko-KR" altLang="en-US" sz="700" dirty="0"/>
            </a:p>
          </p:txBody>
        </p:sp>
        <p:sp>
          <p:nvSpPr>
            <p:cNvPr id="58" name="모서리가 둥근 직사각형 68"/>
            <p:cNvSpPr>
              <a:spLocks noChangeArrowheads="1"/>
            </p:cNvSpPr>
            <p:nvPr/>
          </p:nvSpPr>
          <p:spPr bwMode="auto">
            <a:xfrm>
              <a:off x="974222" y="1928802"/>
              <a:ext cx="500066" cy="928694"/>
            </a:xfrm>
            <a:prstGeom prst="roundRect">
              <a:avLst>
                <a:gd name="adj" fmla="val 16667"/>
              </a:avLst>
            </a:prstGeom>
            <a:noFill/>
            <a:ln w="317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/>
            </a:p>
          </p:txBody>
        </p:sp>
        <p:sp>
          <p:nvSpPr>
            <p:cNvPr id="59" name="TextBox 72"/>
            <p:cNvSpPr txBox="1">
              <a:spLocks noChangeArrowheads="1"/>
            </p:cNvSpPr>
            <p:nvPr/>
          </p:nvSpPr>
          <p:spPr bwMode="auto">
            <a:xfrm>
              <a:off x="976881" y="1639586"/>
              <a:ext cx="533596" cy="21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dirty="0" smtClean="0">
                  <a:latin typeface="+mn-ea"/>
                  <a:ea typeface="+mn-ea"/>
                </a:rPr>
                <a:t> RAID 1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</p:grpSp>
      <p:sp>
        <p:nvSpPr>
          <p:cNvPr id="62" name="TextBox 72"/>
          <p:cNvSpPr txBox="1">
            <a:spLocks noChangeArrowheads="1"/>
          </p:cNvSpPr>
          <p:nvPr/>
        </p:nvSpPr>
        <p:spPr bwMode="auto">
          <a:xfrm>
            <a:off x="7069260" y="4222320"/>
            <a:ext cx="7362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00" b="1" dirty="0" smtClean="0">
                <a:latin typeface="+mn-ea"/>
                <a:ea typeface="+mn-ea"/>
              </a:rPr>
              <a:t> RAID </a:t>
            </a:r>
            <a:r>
              <a:rPr lang="en-US" altLang="ko-KR" sz="1000" b="1" dirty="0" smtClean="0">
                <a:latin typeface="+mn-ea"/>
                <a:ea typeface="+mn-ea"/>
              </a:rPr>
              <a:t>10</a:t>
            </a:r>
            <a:endParaRPr lang="ko-KR" altLang="en-US" sz="1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87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RAID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RAID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343" y="980728"/>
            <a:ext cx="46618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n-ea"/>
              </a:rPr>
              <a:t>● </a:t>
            </a:r>
            <a:r>
              <a:rPr lang="ko-KR" altLang="en-US" sz="1500" b="1" dirty="0">
                <a:latin typeface="+mn-ea"/>
              </a:rPr>
              <a:t>패리티</a:t>
            </a:r>
            <a:r>
              <a:rPr lang="en-US" altLang="ko-KR" sz="1500" b="1" dirty="0">
                <a:latin typeface="+mn-ea"/>
              </a:rPr>
              <a:t>(parity)</a:t>
            </a:r>
            <a:r>
              <a:rPr lang="ko-KR" altLang="en-US" sz="1500" b="1" dirty="0">
                <a:latin typeface="+mn-ea"/>
              </a:rPr>
              <a:t> 비트로 데이터 복구 </a:t>
            </a:r>
            <a:r>
              <a:rPr lang="en-US" altLang="ko-KR" sz="1500" b="1" dirty="0">
                <a:latin typeface="+mn-ea"/>
              </a:rPr>
              <a:t>(</a:t>
            </a:r>
            <a:r>
              <a:rPr lang="ko-KR" altLang="en-US" sz="1500" b="1" dirty="0">
                <a:latin typeface="+mn-ea"/>
              </a:rPr>
              <a:t>짝수 패리티</a:t>
            </a:r>
            <a:r>
              <a:rPr lang="en-US" altLang="ko-KR" sz="1500" b="1" dirty="0" smtClean="0">
                <a:latin typeface="+mn-ea"/>
              </a:rPr>
              <a:t>)</a:t>
            </a:r>
            <a:endParaRPr lang="en-US" altLang="ko-KR" sz="1500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471456"/>
            <a:ext cx="295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예</a:t>
            </a:r>
            <a:r>
              <a:rPr lang="en-US" altLang="ko-KR" sz="1400" b="1" dirty="0">
                <a:latin typeface="+mn-ea"/>
              </a:rPr>
              <a:t>) 000 111 010 011 </a:t>
            </a:r>
            <a:r>
              <a:rPr lang="ko-KR" altLang="en-US" sz="1400" b="1" dirty="0">
                <a:latin typeface="+mn-ea"/>
              </a:rPr>
              <a:t>데이터 저장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142169" y="2574681"/>
            <a:ext cx="40798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75656" y="23284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데이터 저장 방향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pSp>
        <p:nvGrpSpPr>
          <p:cNvPr id="44" name="그룹 88"/>
          <p:cNvGrpSpPr>
            <a:grpSpLocks/>
          </p:cNvGrpSpPr>
          <p:nvPr/>
        </p:nvGrpSpPr>
        <p:grpSpPr bwMode="auto">
          <a:xfrm>
            <a:off x="7080271" y="2781368"/>
            <a:ext cx="1093608" cy="3081990"/>
            <a:chOff x="2974486" y="1714488"/>
            <a:chExt cx="545626" cy="1571636"/>
          </a:xfrm>
        </p:grpSpPr>
        <p:sp>
          <p:nvSpPr>
            <p:cNvPr id="45" name="원통 47"/>
            <p:cNvSpPr>
              <a:spLocks noChangeArrowheads="1"/>
            </p:cNvSpPr>
            <p:nvPr/>
          </p:nvSpPr>
          <p:spPr bwMode="auto">
            <a:xfrm>
              <a:off x="3048232" y="2634838"/>
              <a:ext cx="357190" cy="248927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ko-KR" sz="800" b="1" dirty="0"/>
                <a:t> </a:t>
              </a:r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  <p:sp>
          <p:nvSpPr>
            <p:cNvPr id="46" name="원통 58"/>
            <p:cNvSpPr>
              <a:spLocks noChangeArrowheads="1"/>
            </p:cNvSpPr>
            <p:nvPr/>
          </p:nvSpPr>
          <p:spPr bwMode="auto">
            <a:xfrm>
              <a:off x="3054550" y="2000240"/>
              <a:ext cx="357190" cy="247551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ko-KR" sz="800" b="1" dirty="0"/>
                <a:t> </a:t>
              </a:r>
              <a:r>
                <a:rPr lang="en-US" altLang="ko-KR" sz="1000" b="1" dirty="0"/>
                <a:t>0</a:t>
              </a:r>
              <a:endParaRPr lang="ko-KR" altLang="en-US" sz="1000" b="1" dirty="0"/>
            </a:p>
          </p:txBody>
        </p:sp>
        <p:sp>
          <p:nvSpPr>
            <p:cNvPr id="47" name="원통 60"/>
            <p:cNvSpPr>
              <a:spLocks noChangeArrowheads="1"/>
            </p:cNvSpPr>
            <p:nvPr/>
          </p:nvSpPr>
          <p:spPr bwMode="auto">
            <a:xfrm>
              <a:off x="3054550" y="2323329"/>
              <a:ext cx="357190" cy="233714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ko-KR" sz="800" b="1" dirty="0"/>
                <a:t> </a:t>
              </a:r>
              <a:r>
                <a:rPr lang="en-US" altLang="ko-KR" sz="1800" b="1" dirty="0" smtClean="0">
                  <a:solidFill>
                    <a:srgbClr val="0070C0"/>
                  </a:solidFill>
                </a:rPr>
                <a:t>1</a:t>
              </a:r>
              <a:endParaRPr lang="ko-KR" altLang="en-US" sz="18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모서리가 둥근 직사각형 65"/>
            <p:cNvSpPr>
              <a:spLocks noChangeArrowheads="1"/>
            </p:cNvSpPr>
            <p:nvPr/>
          </p:nvSpPr>
          <p:spPr bwMode="auto">
            <a:xfrm>
              <a:off x="2974486" y="1928802"/>
              <a:ext cx="500066" cy="1357322"/>
            </a:xfrm>
            <a:prstGeom prst="roundRect">
              <a:avLst>
                <a:gd name="adj" fmla="val 16667"/>
              </a:avLst>
            </a:prstGeom>
            <a:noFill/>
            <a:ln w="317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/>
            </a:p>
          </p:txBody>
        </p:sp>
        <p:sp>
          <p:nvSpPr>
            <p:cNvPr id="49" name="TextBox 77"/>
            <p:cNvSpPr txBox="1">
              <a:spLocks noChangeArrowheads="1"/>
            </p:cNvSpPr>
            <p:nvPr/>
          </p:nvSpPr>
          <p:spPr bwMode="auto">
            <a:xfrm>
              <a:off x="2974486" y="1714488"/>
              <a:ext cx="545626" cy="125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1" dirty="0" smtClean="0"/>
                <a:t>         </a:t>
              </a:r>
              <a:r>
                <a:rPr lang="en-US" altLang="ko-KR" sz="1000" b="1" dirty="0" err="1" smtClean="0"/>
                <a:t>sdc</a:t>
              </a:r>
              <a:endParaRPr lang="ko-KR" altLang="en-US" sz="1000" b="1" dirty="0"/>
            </a:p>
          </p:txBody>
        </p:sp>
        <p:sp>
          <p:nvSpPr>
            <p:cNvPr id="50" name="원통 47"/>
            <p:cNvSpPr>
              <a:spLocks noChangeArrowheads="1"/>
            </p:cNvSpPr>
            <p:nvPr/>
          </p:nvSpPr>
          <p:spPr bwMode="auto">
            <a:xfrm>
              <a:off x="3048232" y="2941704"/>
              <a:ext cx="357190" cy="248927"/>
            </a:xfrm>
            <a:prstGeom prst="can">
              <a:avLst>
                <a:gd name="adj" fmla="val 25000"/>
              </a:avLst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ko-KR" sz="800" b="1" dirty="0"/>
                <a:t> </a:t>
              </a:r>
              <a:r>
                <a:rPr lang="en-US" altLang="ko-KR" sz="1000" b="1" dirty="0" smtClean="0"/>
                <a:t>1</a:t>
              </a:r>
              <a:endParaRPr lang="ko-KR" altLang="en-US" sz="1000" b="1" dirty="0"/>
            </a:p>
          </p:txBody>
        </p:sp>
      </p:grpSp>
      <p:sp>
        <p:nvSpPr>
          <p:cNvPr id="43" name="오른쪽 화살표 42"/>
          <p:cNvSpPr/>
          <p:nvPr/>
        </p:nvSpPr>
        <p:spPr>
          <a:xfrm>
            <a:off x="6018113" y="4211957"/>
            <a:ext cx="504056" cy="40554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642024" y="3479536"/>
            <a:ext cx="11384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짝수 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Parity </a:t>
            </a:r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비트</a:t>
            </a:r>
            <a:endParaRPr lang="en-US" altLang="ko-KR" sz="1000" b="1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sz="10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복구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117307" y="2781368"/>
            <a:ext cx="4334577" cy="3137136"/>
            <a:chOff x="1117307" y="2781368"/>
            <a:chExt cx="4334577" cy="3137136"/>
          </a:xfrm>
        </p:grpSpPr>
        <p:grpSp>
          <p:nvGrpSpPr>
            <p:cNvPr id="11" name="그룹 88"/>
            <p:cNvGrpSpPr>
              <a:grpSpLocks/>
            </p:cNvGrpSpPr>
            <p:nvPr/>
          </p:nvGrpSpPr>
          <p:grpSpPr bwMode="auto">
            <a:xfrm>
              <a:off x="1117307" y="2781368"/>
              <a:ext cx="1093608" cy="3113310"/>
              <a:chOff x="2974486" y="1714488"/>
              <a:chExt cx="545626" cy="1587607"/>
            </a:xfrm>
          </p:grpSpPr>
          <p:sp>
            <p:nvSpPr>
              <p:cNvPr id="12" name="원통 47"/>
              <p:cNvSpPr>
                <a:spLocks noChangeArrowheads="1"/>
              </p:cNvSpPr>
              <p:nvPr/>
            </p:nvSpPr>
            <p:spPr bwMode="auto">
              <a:xfrm>
                <a:off x="3048232" y="2634838"/>
                <a:ext cx="357190" cy="248927"/>
              </a:xfrm>
              <a:prstGeom prst="can">
                <a:avLst>
                  <a:gd name="adj" fmla="val 25000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ko-KR" sz="1000" b="1" dirty="0"/>
                  <a:t> 0</a:t>
                </a:r>
                <a:endParaRPr lang="ko-KR" altLang="en-US" sz="1000" b="1" dirty="0"/>
              </a:p>
            </p:txBody>
          </p:sp>
          <p:sp>
            <p:nvSpPr>
              <p:cNvPr id="13" name="원통 58"/>
              <p:cNvSpPr>
                <a:spLocks noChangeArrowheads="1"/>
              </p:cNvSpPr>
              <p:nvPr/>
            </p:nvSpPr>
            <p:spPr bwMode="auto">
              <a:xfrm>
                <a:off x="3054550" y="2000240"/>
                <a:ext cx="357190" cy="247551"/>
              </a:xfrm>
              <a:prstGeom prst="can">
                <a:avLst>
                  <a:gd name="adj" fmla="val 25000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0</a:t>
                </a:r>
                <a:endParaRPr lang="ko-KR" altLang="en-US" sz="1000" b="1" dirty="0"/>
              </a:p>
            </p:txBody>
          </p:sp>
          <p:sp>
            <p:nvSpPr>
              <p:cNvPr id="14" name="원통 60"/>
              <p:cNvSpPr>
                <a:spLocks noChangeArrowheads="1"/>
              </p:cNvSpPr>
              <p:nvPr/>
            </p:nvSpPr>
            <p:spPr bwMode="auto">
              <a:xfrm>
                <a:off x="3054550" y="2323329"/>
                <a:ext cx="357190" cy="233714"/>
              </a:xfrm>
              <a:prstGeom prst="can">
                <a:avLst>
                  <a:gd name="adj" fmla="val 25000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1</a:t>
                </a:r>
                <a:endParaRPr lang="ko-KR" altLang="en-US" sz="1000" b="1" dirty="0"/>
              </a:p>
            </p:txBody>
          </p:sp>
          <p:sp>
            <p:nvSpPr>
              <p:cNvPr id="15" name="모서리가 둥근 직사각형 65"/>
              <p:cNvSpPr>
                <a:spLocks noChangeArrowheads="1"/>
              </p:cNvSpPr>
              <p:nvPr/>
            </p:nvSpPr>
            <p:spPr bwMode="auto">
              <a:xfrm>
                <a:off x="2974486" y="1928802"/>
                <a:ext cx="500066" cy="1373293"/>
              </a:xfrm>
              <a:prstGeom prst="roundRect">
                <a:avLst>
                  <a:gd name="adj" fmla="val 16667"/>
                </a:avLst>
              </a:prstGeom>
              <a:noFill/>
              <a:ln w="3175" algn="ctr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800"/>
              </a:p>
            </p:txBody>
          </p:sp>
          <p:sp>
            <p:nvSpPr>
              <p:cNvPr id="16" name="TextBox 77"/>
              <p:cNvSpPr txBox="1">
                <a:spLocks noChangeArrowheads="1"/>
              </p:cNvSpPr>
              <p:nvPr/>
            </p:nvSpPr>
            <p:spPr bwMode="auto">
              <a:xfrm>
                <a:off x="2974486" y="1714488"/>
                <a:ext cx="545626" cy="125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000" b="1" dirty="0" smtClean="0"/>
                  <a:t> </a:t>
                </a:r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   </a:t>
                </a:r>
                <a:r>
                  <a:rPr lang="en-US" altLang="ko-KR" sz="1000" b="1" dirty="0" err="1" smtClean="0"/>
                  <a:t>sda</a:t>
                </a:r>
                <a:endParaRPr lang="ko-KR" altLang="en-US" sz="1000" b="1" dirty="0"/>
              </a:p>
            </p:txBody>
          </p:sp>
          <p:sp>
            <p:nvSpPr>
              <p:cNvPr id="17" name="원통 47"/>
              <p:cNvSpPr>
                <a:spLocks noChangeArrowheads="1"/>
              </p:cNvSpPr>
              <p:nvPr/>
            </p:nvSpPr>
            <p:spPr bwMode="auto">
              <a:xfrm>
                <a:off x="3048232" y="2941704"/>
                <a:ext cx="357190" cy="248927"/>
              </a:xfrm>
              <a:prstGeom prst="can">
                <a:avLst>
                  <a:gd name="adj" fmla="val 25000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ko-KR" sz="1000" b="1" dirty="0"/>
                  <a:t> </a:t>
                </a:r>
                <a:r>
                  <a:rPr lang="en-US" altLang="ko-KR" sz="1800" b="1" dirty="0">
                    <a:solidFill>
                      <a:srgbClr val="0070C0"/>
                    </a:solidFill>
                  </a:rPr>
                  <a:t>0</a:t>
                </a:r>
                <a:endParaRPr lang="ko-KR" altLang="en-US" sz="18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8" name="그룹 88"/>
            <p:cNvGrpSpPr>
              <a:grpSpLocks/>
            </p:cNvGrpSpPr>
            <p:nvPr/>
          </p:nvGrpSpPr>
          <p:grpSpPr bwMode="auto">
            <a:xfrm>
              <a:off x="2189459" y="2812686"/>
              <a:ext cx="1093608" cy="3081990"/>
              <a:chOff x="2974486" y="1714488"/>
              <a:chExt cx="545626" cy="1571636"/>
            </a:xfrm>
          </p:grpSpPr>
          <p:sp>
            <p:nvSpPr>
              <p:cNvPr id="19" name="원통 47"/>
              <p:cNvSpPr>
                <a:spLocks noChangeArrowheads="1"/>
              </p:cNvSpPr>
              <p:nvPr/>
            </p:nvSpPr>
            <p:spPr bwMode="auto">
              <a:xfrm>
                <a:off x="3048232" y="2634838"/>
                <a:ext cx="357190" cy="248927"/>
              </a:xfrm>
              <a:prstGeom prst="can">
                <a:avLst>
                  <a:gd name="adj" fmla="val 25000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ko-KR" sz="800" b="1" dirty="0"/>
                  <a:t> </a:t>
                </a:r>
                <a:r>
                  <a:rPr lang="en-US" altLang="ko-KR" sz="1800" b="1" dirty="0" smtClean="0">
                    <a:solidFill>
                      <a:srgbClr val="0070C0"/>
                    </a:solidFill>
                  </a:rPr>
                  <a:t>1</a:t>
                </a:r>
                <a:endParaRPr lang="ko-KR" altLang="en-US" sz="1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원통 58"/>
              <p:cNvSpPr>
                <a:spLocks noChangeArrowheads="1"/>
              </p:cNvSpPr>
              <p:nvPr/>
            </p:nvSpPr>
            <p:spPr bwMode="auto">
              <a:xfrm>
                <a:off x="3054550" y="2000240"/>
                <a:ext cx="357190" cy="247551"/>
              </a:xfrm>
              <a:prstGeom prst="can">
                <a:avLst>
                  <a:gd name="adj" fmla="val 25000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ko-KR" sz="1000" b="1" dirty="0"/>
                  <a:t> 0</a:t>
                </a:r>
                <a:endParaRPr lang="ko-KR" altLang="en-US" sz="1000" b="1" dirty="0"/>
              </a:p>
            </p:txBody>
          </p:sp>
          <p:sp>
            <p:nvSpPr>
              <p:cNvPr id="21" name="원통 60"/>
              <p:cNvSpPr>
                <a:spLocks noChangeArrowheads="1"/>
              </p:cNvSpPr>
              <p:nvPr/>
            </p:nvSpPr>
            <p:spPr bwMode="auto">
              <a:xfrm>
                <a:off x="3054550" y="2323329"/>
                <a:ext cx="357190" cy="233714"/>
              </a:xfrm>
              <a:prstGeom prst="can">
                <a:avLst>
                  <a:gd name="adj" fmla="val 25000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ko-KR" sz="800" b="1" dirty="0"/>
                  <a:t> </a:t>
                </a:r>
                <a:r>
                  <a:rPr lang="en-US" altLang="ko-KR" sz="1000" b="1" dirty="0" smtClean="0"/>
                  <a:t>1</a:t>
                </a:r>
                <a:endParaRPr lang="ko-KR" altLang="en-US" sz="1000" b="1" dirty="0"/>
              </a:p>
            </p:txBody>
          </p:sp>
          <p:sp>
            <p:nvSpPr>
              <p:cNvPr id="22" name="모서리가 둥근 직사각형 65"/>
              <p:cNvSpPr>
                <a:spLocks noChangeArrowheads="1"/>
              </p:cNvSpPr>
              <p:nvPr/>
            </p:nvSpPr>
            <p:spPr bwMode="auto">
              <a:xfrm>
                <a:off x="2974486" y="1928802"/>
                <a:ext cx="500066" cy="1357322"/>
              </a:xfrm>
              <a:prstGeom prst="roundRect">
                <a:avLst>
                  <a:gd name="adj" fmla="val 16667"/>
                </a:avLst>
              </a:prstGeom>
              <a:noFill/>
              <a:ln w="3175" algn="ctr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800"/>
              </a:p>
            </p:txBody>
          </p:sp>
          <p:sp>
            <p:nvSpPr>
              <p:cNvPr id="23" name="TextBox 77"/>
              <p:cNvSpPr txBox="1">
                <a:spLocks noChangeArrowheads="1"/>
              </p:cNvSpPr>
              <p:nvPr/>
            </p:nvSpPr>
            <p:spPr bwMode="auto">
              <a:xfrm>
                <a:off x="2974486" y="1714488"/>
                <a:ext cx="545626" cy="125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000" b="1" dirty="0" smtClean="0"/>
                  <a:t>         </a:t>
                </a:r>
                <a:r>
                  <a:rPr lang="en-US" altLang="ko-KR" sz="1000" b="1" dirty="0" err="1" smtClean="0"/>
                  <a:t>sdb</a:t>
                </a:r>
                <a:endParaRPr lang="ko-KR" altLang="en-US" sz="1000" b="1" dirty="0"/>
              </a:p>
            </p:txBody>
          </p:sp>
          <p:sp>
            <p:nvSpPr>
              <p:cNvPr id="24" name="원통 47"/>
              <p:cNvSpPr>
                <a:spLocks noChangeArrowheads="1"/>
              </p:cNvSpPr>
              <p:nvPr/>
            </p:nvSpPr>
            <p:spPr bwMode="auto">
              <a:xfrm>
                <a:off x="3048232" y="2941704"/>
                <a:ext cx="357190" cy="248927"/>
              </a:xfrm>
              <a:prstGeom prst="can">
                <a:avLst>
                  <a:gd name="adj" fmla="val 25000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ko-KR" sz="800" b="1" dirty="0"/>
                  <a:t> </a:t>
                </a:r>
                <a:r>
                  <a:rPr lang="en-US" altLang="ko-KR" sz="1000" b="1" dirty="0"/>
                  <a:t>0</a:t>
                </a:r>
                <a:endParaRPr lang="ko-KR" altLang="en-US" sz="1000" b="1" dirty="0"/>
              </a:p>
            </p:txBody>
          </p:sp>
        </p:grpSp>
        <p:grpSp>
          <p:nvGrpSpPr>
            <p:cNvPr id="25" name="그룹 88"/>
            <p:cNvGrpSpPr>
              <a:grpSpLocks/>
            </p:cNvGrpSpPr>
            <p:nvPr/>
          </p:nvGrpSpPr>
          <p:grpSpPr bwMode="auto">
            <a:xfrm>
              <a:off x="3310897" y="2812686"/>
              <a:ext cx="1093608" cy="3081990"/>
              <a:chOff x="2974486" y="1714488"/>
              <a:chExt cx="545626" cy="1571636"/>
            </a:xfrm>
          </p:grpSpPr>
          <p:sp>
            <p:nvSpPr>
              <p:cNvPr id="26" name="원통 47"/>
              <p:cNvSpPr>
                <a:spLocks noChangeArrowheads="1"/>
              </p:cNvSpPr>
              <p:nvPr/>
            </p:nvSpPr>
            <p:spPr bwMode="auto">
              <a:xfrm>
                <a:off x="3048232" y="2634838"/>
                <a:ext cx="357190" cy="248927"/>
              </a:xfrm>
              <a:prstGeom prst="can">
                <a:avLst>
                  <a:gd name="adj" fmla="val 25000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ko-KR" sz="800" b="1" dirty="0"/>
                  <a:t> </a:t>
                </a:r>
                <a:r>
                  <a:rPr lang="en-US" altLang="ko-KR" sz="1000" b="1" dirty="0" smtClean="0"/>
                  <a:t>1</a:t>
                </a:r>
                <a:endParaRPr lang="ko-KR" altLang="en-US" sz="1000" b="1" dirty="0"/>
              </a:p>
            </p:txBody>
          </p:sp>
          <p:sp>
            <p:nvSpPr>
              <p:cNvPr id="27" name="원통 58"/>
              <p:cNvSpPr>
                <a:spLocks noChangeArrowheads="1"/>
              </p:cNvSpPr>
              <p:nvPr/>
            </p:nvSpPr>
            <p:spPr bwMode="auto">
              <a:xfrm>
                <a:off x="3054550" y="2000240"/>
                <a:ext cx="357190" cy="247551"/>
              </a:xfrm>
              <a:prstGeom prst="can">
                <a:avLst>
                  <a:gd name="adj" fmla="val 25000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ko-KR" sz="800" b="1" dirty="0"/>
                  <a:t> </a:t>
                </a:r>
                <a:r>
                  <a:rPr lang="en-US" altLang="ko-KR" sz="1000" b="1" dirty="0"/>
                  <a:t>0</a:t>
                </a:r>
                <a:endParaRPr lang="ko-KR" altLang="en-US" sz="1000" b="1" dirty="0"/>
              </a:p>
            </p:txBody>
          </p:sp>
          <p:sp>
            <p:nvSpPr>
              <p:cNvPr id="28" name="원통 60"/>
              <p:cNvSpPr>
                <a:spLocks noChangeArrowheads="1"/>
              </p:cNvSpPr>
              <p:nvPr/>
            </p:nvSpPr>
            <p:spPr bwMode="auto">
              <a:xfrm>
                <a:off x="3054550" y="2323329"/>
                <a:ext cx="357190" cy="233714"/>
              </a:xfrm>
              <a:prstGeom prst="can">
                <a:avLst>
                  <a:gd name="adj" fmla="val 25000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ko-KR" sz="800" b="1" dirty="0"/>
                  <a:t> </a:t>
                </a:r>
                <a:r>
                  <a:rPr lang="en-US" altLang="ko-KR" sz="1800" b="1" dirty="0" smtClean="0">
                    <a:solidFill>
                      <a:srgbClr val="0070C0"/>
                    </a:solidFill>
                  </a:rPr>
                  <a:t>1</a:t>
                </a:r>
                <a:endParaRPr lang="ko-KR" altLang="en-US" sz="1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모서리가 둥근 직사각형 65"/>
              <p:cNvSpPr>
                <a:spLocks noChangeArrowheads="1"/>
              </p:cNvSpPr>
              <p:nvPr/>
            </p:nvSpPr>
            <p:spPr bwMode="auto">
              <a:xfrm>
                <a:off x="2974486" y="1928802"/>
                <a:ext cx="500066" cy="1357322"/>
              </a:xfrm>
              <a:prstGeom prst="roundRect">
                <a:avLst>
                  <a:gd name="adj" fmla="val 16667"/>
                </a:avLst>
              </a:prstGeom>
              <a:noFill/>
              <a:ln w="3175" algn="ctr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800"/>
              </a:p>
            </p:txBody>
          </p:sp>
          <p:sp>
            <p:nvSpPr>
              <p:cNvPr id="30" name="TextBox 77"/>
              <p:cNvSpPr txBox="1">
                <a:spLocks noChangeArrowheads="1"/>
              </p:cNvSpPr>
              <p:nvPr/>
            </p:nvSpPr>
            <p:spPr bwMode="auto">
              <a:xfrm>
                <a:off x="2974486" y="1714488"/>
                <a:ext cx="545626" cy="125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000" b="1" dirty="0" smtClean="0"/>
                  <a:t>         </a:t>
                </a:r>
                <a:r>
                  <a:rPr lang="en-US" altLang="ko-KR" sz="1000" b="1" dirty="0" err="1" smtClean="0"/>
                  <a:t>sdc</a:t>
                </a:r>
                <a:endParaRPr lang="ko-KR" altLang="en-US" sz="1000" b="1" dirty="0"/>
              </a:p>
            </p:txBody>
          </p:sp>
          <p:sp>
            <p:nvSpPr>
              <p:cNvPr id="31" name="원통 47"/>
              <p:cNvSpPr>
                <a:spLocks noChangeArrowheads="1"/>
              </p:cNvSpPr>
              <p:nvPr/>
            </p:nvSpPr>
            <p:spPr bwMode="auto">
              <a:xfrm>
                <a:off x="3048232" y="2941704"/>
                <a:ext cx="357190" cy="248927"/>
              </a:xfrm>
              <a:prstGeom prst="can">
                <a:avLst>
                  <a:gd name="adj" fmla="val 25000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ko-KR" sz="800" b="1" dirty="0"/>
                  <a:t> </a:t>
                </a:r>
                <a:r>
                  <a:rPr lang="en-US" altLang="ko-KR" sz="1000" b="1" dirty="0" smtClean="0"/>
                  <a:t>1</a:t>
                </a:r>
                <a:endParaRPr lang="ko-KR" altLang="en-US" sz="1000" b="1" dirty="0"/>
              </a:p>
            </p:txBody>
          </p:sp>
        </p:grpSp>
        <p:grpSp>
          <p:nvGrpSpPr>
            <p:cNvPr id="32" name="그룹 88"/>
            <p:cNvGrpSpPr>
              <a:grpSpLocks/>
            </p:cNvGrpSpPr>
            <p:nvPr/>
          </p:nvGrpSpPr>
          <p:grpSpPr bwMode="auto">
            <a:xfrm>
              <a:off x="4358276" y="2781368"/>
              <a:ext cx="1093608" cy="3137136"/>
              <a:chOff x="2974486" y="1714488"/>
              <a:chExt cx="545626" cy="1599757"/>
            </a:xfrm>
          </p:grpSpPr>
          <p:sp>
            <p:nvSpPr>
              <p:cNvPr id="33" name="원통 47"/>
              <p:cNvSpPr>
                <a:spLocks noChangeArrowheads="1"/>
              </p:cNvSpPr>
              <p:nvPr/>
            </p:nvSpPr>
            <p:spPr bwMode="auto">
              <a:xfrm>
                <a:off x="3048232" y="2634838"/>
                <a:ext cx="357190" cy="248927"/>
              </a:xfrm>
              <a:prstGeom prst="can">
                <a:avLst>
                  <a:gd name="adj" fmla="val 25000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ko-KR" sz="800" b="1" dirty="0"/>
                  <a:t> </a:t>
                </a:r>
                <a:r>
                  <a:rPr lang="en-US" altLang="ko-KR" sz="1000" b="1" dirty="0"/>
                  <a:t>0</a:t>
                </a:r>
                <a:endParaRPr lang="ko-KR" altLang="en-US" sz="1000" b="1" dirty="0"/>
              </a:p>
            </p:txBody>
          </p:sp>
          <p:sp>
            <p:nvSpPr>
              <p:cNvPr id="34" name="원통 58"/>
              <p:cNvSpPr>
                <a:spLocks noChangeArrowheads="1"/>
              </p:cNvSpPr>
              <p:nvPr/>
            </p:nvSpPr>
            <p:spPr bwMode="auto">
              <a:xfrm>
                <a:off x="3054550" y="2000240"/>
                <a:ext cx="357190" cy="247551"/>
              </a:xfrm>
              <a:prstGeom prst="can">
                <a:avLst>
                  <a:gd name="adj" fmla="val 25000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ko-KR" sz="800" b="1" dirty="0"/>
                  <a:t> </a:t>
                </a:r>
                <a:r>
                  <a:rPr lang="en-US" altLang="ko-KR" sz="1800" b="1" dirty="0" smtClean="0">
                    <a:solidFill>
                      <a:srgbClr val="0070C0"/>
                    </a:solidFill>
                  </a:rPr>
                  <a:t>0</a:t>
                </a:r>
                <a:endParaRPr lang="ko-KR" altLang="en-US" sz="1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원통 60"/>
              <p:cNvSpPr>
                <a:spLocks noChangeArrowheads="1"/>
              </p:cNvSpPr>
              <p:nvPr/>
            </p:nvSpPr>
            <p:spPr bwMode="auto">
              <a:xfrm>
                <a:off x="3054550" y="2323329"/>
                <a:ext cx="357190" cy="233714"/>
              </a:xfrm>
              <a:prstGeom prst="can">
                <a:avLst>
                  <a:gd name="adj" fmla="val 25000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ko-KR" sz="800" b="1" dirty="0"/>
                  <a:t> </a:t>
                </a:r>
                <a:r>
                  <a:rPr lang="en-US" altLang="ko-KR" sz="1000" b="1" dirty="0" smtClean="0"/>
                  <a:t>1</a:t>
                </a:r>
                <a:endParaRPr lang="ko-KR" altLang="en-US" sz="1000" b="1" dirty="0"/>
              </a:p>
            </p:txBody>
          </p:sp>
          <p:sp>
            <p:nvSpPr>
              <p:cNvPr id="36" name="모서리가 둥근 직사각형 65"/>
              <p:cNvSpPr>
                <a:spLocks noChangeArrowheads="1"/>
              </p:cNvSpPr>
              <p:nvPr/>
            </p:nvSpPr>
            <p:spPr bwMode="auto">
              <a:xfrm>
                <a:off x="2974486" y="1928802"/>
                <a:ext cx="513951" cy="1385443"/>
              </a:xfrm>
              <a:prstGeom prst="roundRect">
                <a:avLst>
                  <a:gd name="adj" fmla="val 16667"/>
                </a:avLst>
              </a:prstGeom>
              <a:noFill/>
              <a:ln w="3175" algn="ctr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800"/>
              </a:p>
            </p:txBody>
          </p:sp>
          <p:sp>
            <p:nvSpPr>
              <p:cNvPr id="37" name="TextBox 77"/>
              <p:cNvSpPr txBox="1">
                <a:spLocks noChangeArrowheads="1"/>
              </p:cNvSpPr>
              <p:nvPr/>
            </p:nvSpPr>
            <p:spPr bwMode="auto">
              <a:xfrm>
                <a:off x="2974486" y="1714488"/>
                <a:ext cx="545626" cy="125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000" b="1" dirty="0" smtClean="0"/>
                  <a:t>       </a:t>
                </a:r>
                <a:r>
                  <a:rPr lang="en-US" altLang="ko-KR" sz="1000" b="1" dirty="0" err="1" smtClean="0"/>
                  <a:t>sdd</a:t>
                </a:r>
                <a:endParaRPr lang="ko-KR" altLang="en-US" sz="1000" b="1" dirty="0"/>
              </a:p>
            </p:txBody>
          </p:sp>
          <p:sp>
            <p:nvSpPr>
              <p:cNvPr id="38" name="원통 47"/>
              <p:cNvSpPr>
                <a:spLocks noChangeArrowheads="1"/>
              </p:cNvSpPr>
              <p:nvPr/>
            </p:nvSpPr>
            <p:spPr bwMode="auto">
              <a:xfrm>
                <a:off x="3048232" y="2941704"/>
                <a:ext cx="357190" cy="248927"/>
              </a:xfrm>
              <a:prstGeom prst="can">
                <a:avLst>
                  <a:gd name="adj" fmla="val 25000"/>
                </a:avLst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ko-KR" sz="800" b="1" dirty="0"/>
                  <a:t> </a:t>
                </a:r>
                <a:r>
                  <a:rPr lang="en-US" altLang="ko-KR" sz="1000" b="1" dirty="0" smtClean="0"/>
                  <a:t>1</a:t>
                </a:r>
                <a:endParaRPr lang="ko-KR" altLang="en-US" sz="1000" b="1" dirty="0"/>
              </a:p>
            </p:txBody>
          </p:sp>
        </p:grpSp>
        <p:cxnSp>
          <p:nvCxnSpPr>
            <p:cNvPr id="53" name="직선 연결선 52"/>
            <p:cNvCxnSpPr/>
            <p:nvPr/>
          </p:nvCxnSpPr>
          <p:spPr>
            <a:xfrm flipV="1">
              <a:off x="3473591" y="3241087"/>
              <a:ext cx="695749" cy="263796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438761" y="3233615"/>
              <a:ext cx="824560" cy="259776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3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8388424" y="6442890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RAID</a:t>
            </a:r>
            <a:endParaRPr lang="ko-KR" altLang="en-US" sz="800" b="1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RAID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2791"/>
              </p:ext>
            </p:extLst>
          </p:nvPr>
        </p:nvGraphicFramePr>
        <p:xfrm>
          <a:off x="501395" y="1052736"/>
          <a:ext cx="8206213" cy="529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219"/>
                <a:gridCol w="6692994"/>
              </a:tblGrid>
              <a:tr h="2991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특징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0944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raid</a:t>
                      </a:r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이상의 하드디스크를 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개의 볼륨으로 사용</a:t>
                      </a:r>
                      <a:endParaRPr lang="en-US" altLang="ko-KR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앞 디스크부터 차례로 저장 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(100% 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 효율성 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비용이 저렴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0944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 0</a:t>
                      </a:r>
                    </a:p>
                    <a:p>
                      <a:pPr algn="ctr" fontAlgn="base" latinLnBrk="1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(stripe)</a:t>
                      </a:r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단순히 데이터의 입출력을 빠르게 하기 위해 하드를 연결한다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복구 기능이 없기 때문에 장애 발생 시 전체 데이터 손실</a:t>
                      </a:r>
                    </a:p>
                    <a:p>
                      <a:pPr fontAlgn="base" latinLnBrk="1"/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속도 ↑↑↑ 안정성 ↓↓↓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2899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 1</a:t>
                      </a:r>
                    </a:p>
                    <a:p>
                      <a:pPr algn="ctr" fontAlgn="base" latinLnBrk="1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(mirroring)</a:t>
                      </a:r>
                      <a:endParaRPr lang="en-US" altLang="ko-KR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빠른 속도에 장애복구기능이 추가 됐다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(0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보다는 느림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하나의 하드에 데이터를 저장하면 다른 하드에 똑같이 복사하여 저장 이로 인해 하나의 하드에 장애가 발생해도 데이터를 온전히 복구해낸다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안정성 ↑↑↑↑↑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2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raid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level 2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장점이 거의 없기 때문에 사용하지 않는다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98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raid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 개의 하드에 패리티 정보를 저장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나머지 하드에 데이터를 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byte 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단위로 분산시킨다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상태에서 하나의 하드에 장애가 발생하면 패리티 정보로부터 손실된 데이터를 복구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raid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level 3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과 동일하지만 데이터를 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block 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단위로 분산시킨다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9" marR="9143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 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가장 많이 사용되고 있는 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level. 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패리티 정보를 모든 하드에 분산시킨다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문제가 발생한 경우 정상적으로 동작하는 다른 하드에서 손실된 데이터를 가져온다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2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 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5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유사하지만 이중 패리티를 구성함으로써 장애복구기능을 향상시켰다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하지만 요즘은 하드가 대용량 추세로 가면서 복구시간이 길어졌고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이로 인해 복구 중에 장애가 발생할 확률이 높아졌다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 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 (1+0)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0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빠른 속도와 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1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안정적인 복구를 합쳐놨다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'level 1 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+ 'level 1 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endParaRPr lang="ko-KR" altLang="en-US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┗ </a:t>
                      </a: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0 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묶음┛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762" y="737728"/>
            <a:ext cx="8006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※ RAID level </a:t>
            </a:r>
            <a:r>
              <a:rPr lang="ko-KR" altLang="en-US" sz="1400" b="1" dirty="0" smtClean="0"/>
              <a:t>별 특징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553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8388424" y="6442890"/>
            <a:ext cx="432048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</a:rPr>
              <a:t>RAID</a:t>
            </a:r>
            <a:endParaRPr lang="ko-KR" altLang="en-US" sz="800" b="1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29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RAID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06957"/>
              </p:ext>
            </p:extLst>
          </p:nvPr>
        </p:nvGraphicFramePr>
        <p:xfrm>
          <a:off x="413034" y="1556792"/>
          <a:ext cx="8407438" cy="470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875"/>
                <a:gridCol w="3127898"/>
                <a:gridCol w="1296144"/>
                <a:gridCol w="3343521"/>
              </a:tblGrid>
              <a:tr h="4033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방식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하드 개수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509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Linear</a:t>
                      </a:r>
                      <a:r>
                        <a:rPr lang="en-US" altLang="ko-KR" sz="1300" b="1" baseline="0" dirty="0" smtClean="0">
                          <a:solidFill>
                            <a:schemeClr val="tx1"/>
                          </a:solidFill>
                        </a:rPr>
                        <a:t> RAID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개 이상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1G  +  1G  =  2G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09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stripe</a:t>
                      </a:r>
                      <a:r>
                        <a:rPr lang="en-US" altLang="ko-KR" sz="13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1" baseline="0" dirty="0" smtClean="0">
                          <a:solidFill>
                            <a:schemeClr val="tx1"/>
                          </a:solidFill>
                        </a:rPr>
                        <a:t>단순 하드 연결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개 이상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1G  +  1G  =  2G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28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mirroring</a:t>
                      </a:r>
                      <a:r>
                        <a:rPr lang="en-US" altLang="ko-KR" sz="13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1" baseline="0" dirty="0" smtClean="0">
                          <a:solidFill>
                            <a:schemeClr val="tx1"/>
                          </a:solidFill>
                        </a:rPr>
                        <a:t>동기화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개 이상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1G  +  1G  =  1G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2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백업 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데어터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별도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개 이상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1G  +  1G  =  1G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90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패리티 영역 추가 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[byte]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개 이상</a:t>
                      </a: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1G  +  1G  +  1G  =  2G</a:t>
                      </a:r>
                      <a:endParaRPr lang="ko-KR" altLang="en-US" sz="13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90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패리티 영역 추가 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[block]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개 이상</a:t>
                      </a: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1G  +  1G  +  1G  =  2G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1" baseline="0" dirty="0" smtClean="0">
                          <a:solidFill>
                            <a:schemeClr val="tx1"/>
                          </a:solidFill>
                        </a:rPr>
                        <a:t>분산 패리티 영역 추가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개 이상</a:t>
                      </a: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1G  +  1G  +  1G  =  2G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2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이중 분산 패리티 영역 추가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개 이상</a:t>
                      </a: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1G  +  1G  +  1G  +  1G</a:t>
                      </a:r>
                      <a:r>
                        <a:rPr lang="en-US" altLang="ko-KR" sz="13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=  2G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r>
                        <a:rPr lang="en-US" altLang="ko-KR" sz="1300" b="1" baseline="0" dirty="0" smtClean="0">
                          <a:solidFill>
                            <a:schemeClr val="tx1"/>
                          </a:solidFill>
                        </a:rPr>
                        <a:t> 1 + level 0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개 이상</a:t>
                      </a: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1G  +  1G  +  1G  +  1G</a:t>
                      </a:r>
                      <a:r>
                        <a:rPr lang="en-US" altLang="ko-KR" sz="13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=  2G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0171" y="1052736"/>
            <a:ext cx="8407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※ </a:t>
            </a:r>
            <a:r>
              <a:rPr lang="ko-KR" altLang="en-US" sz="1400" b="1" dirty="0" smtClean="0"/>
              <a:t>하드디스크의 입출력 속도를 높이거나 </a:t>
            </a:r>
            <a:r>
              <a:rPr lang="ko-KR" altLang="en-US" sz="1400" b="1" dirty="0" err="1" smtClean="0"/>
              <a:t>장애시</a:t>
            </a:r>
            <a:r>
              <a:rPr lang="ko-KR" altLang="en-US" sz="1400" b="1" dirty="0" smtClean="0"/>
              <a:t> 복구를 위해 </a:t>
            </a:r>
            <a:r>
              <a:rPr lang="ko-KR" altLang="en-US" sz="1400" b="1" dirty="0" err="1" smtClean="0"/>
              <a:t>여러개의</a:t>
            </a:r>
            <a:r>
              <a:rPr lang="ko-KR" altLang="en-US" sz="1400" b="1" dirty="0" smtClean="0"/>
              <a:t> 하드디스크를 묶어 사용하는 것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42828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704</Words>
  <Application>Microsoft Office PowerPoint</Application>
  <PresentationFormat>화면 슬라이드 쇼(4:3)</PresentationFormat>
  <Paragraphs>184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246</cp:revision>
  <dcterms:created xsi:type="dcterms:W3CDTF">2018-08-02T13:04:12Z</dcterms:created>
  <dcterms:modified xsi:type="dcterms:W3CDTF">2020-01-01T08:34:46Z</dcterms:modified>
</cp:coreProperties>
</file>