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4" r:id="rId2"/>
    <p:sldId id="315" r:id="rId3"/>
    <p:sldId id="317" r:id="rId4"/>
    <p:sldId id="319" r:id="rId5"/>
    <p:sldId id="318" r:id="rId6"/>
    <p:sldId id="320" r:id="rId7"/>
    <p:sldId id="321" r:id="rId8"/>
    <p:sldId id="300" r:id="rId9"/>
    <p:sldId id="312" r:id="rId10"/>
    <p:sldId id="31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파일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03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link 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link </a:t>
            </a:r>
            <a:r>
              <a:rPr lang="ko-KR" altLang="en-US" sz="2000" b="1" dirty="0">
                <a:latin typeface="+mn-ea"/>
              </a:rPr>
              <a:t>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714" y="2701174"/>
            <a:ext cx="86137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dirty="0" smtClean="0">
                <a:latin typeface="+mn-ea"/>
              </a:rPr>
              <a:t>2) </a:t>
            </a:r>
            <a:r>
              <a:rPr lang="en-US" altLang="ko-KR" b="1" dirty="0" smtClean="0">
                <a:latin typeface="+mn-ea"/>
              </a:rPr>
              <a:t>symbolic link :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#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ln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 -s  [source </a:t>
            </a:r>
            <a:r>
              <a:rPr lang="ko-KR" altLang="ko-KR" b="1" dirty="0" smtClean="0">
                <a:solidFill>
                  <a:srgbClr val="FF0000"/>
                </a:solidFill>
                <a:latin typeface="+mn-ea"/>
              </a:rPr>
              <a:t>파일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]  [target] 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0213"/>
            <a:ext cx="842493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ㆍ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-node</a:t>
            </a:r>
            <a:r>
              <a:rPr lang="ko-KR" altLang="ko-KR" sz="1200" b="1" dirty="0">
                <a:solidFill>
                  <a:schemeClr val="tx1"/>
                </a:solidFill>
              </a:rPr>
              <a:t>는 고유한 값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ko-KR" sz="1200" b="1" dirty="0">
                <a:solidFill>
                  <a:schemeClr val="tx1"/>
                </a:solidFill>
              </a:rPr>
              <a:t>이</a:t>
            </a:r>
            <a:r>
              <a:rPr lang="ko-KR" altLang="en-US" sz="1200" b="1" dirty="0">
                <a:solidFill>
                  <a:schemeClr val="tx1"/>
                </a:solidFill>
              </a:rPr>
              <a:t>여야 하</a:t>
            </a:r>
            <a:r>
              <a:rPr lang="ko-KR" altLang="ko-KR" sz="1200" b="1" dirty="0">
                <a:solidFill>
                  <a:schemeClr val="tx1"/>
                </a:solidFill>
              </a:rPr>
              <a:t>기 때문에 </a:t>
            </a:r>
            <a:r>
              <a:rPr lang="en-US" altLang="ko-KR" sz="1200" b="1" dirty="0">
                <a:solidFill>
                  <a:schemeClr val="tx1"/>
                </a:solidFill>
              </a:rPr>
              <a:t>hard link</a:t>
            </a:r>
            <a:r>
              <a:rPr lang="ko-KR" altLang="en-US" sz="1200" b="1" dirty="0">
                <a:solidFill>
                  <a:schemeClr val="tx1"/>
                </a:solidFill>
              </a:rPr>
              <a:t>는 </a:t>
            </a:r>
            <a:r>
              <a:rPr lang="ko-KR" altLang="ko-KR" sz="1200" b="1" dirty="0">
                <a:solidFill>
                  <a:schemeClr val="tx1"/>
                </a:solidFill>
              </a:rPr>
              <a:t>동일 파일 시스템 내에서만 가능하고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ko-KR" sz="1200" b="1" dirty="0">
                <a:solidFill>
                  <a:schemeClr val="tx1"/>
                </a:solidFill>
              </a:rPr>
              <a:t> 파일만 하드링크 가능</a:t>
            </a:r>
            <a:r>
              <a:rPr lang="ko-KR" altLang="en-US" sz="1200" b="1" dirty="0">
                <a:solidFill>
                  <a:schemeClr val="tx1"/>
                </a:solidFill>
              </a:rPr>
              <a:t>하다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   </a:t>
            </a:r>
            <a:r>
              <a:rPr lang="ko-KR" altLang="ko-KR" sz="1200" b="1" dirty="0">
                <a:solidFill>
                  <a:schemeClr val="tx1"/>
                </a:solidFill>
              </a:rPr>
              <a:t>디렉터리는 </a:t>
            </a:r>
            <a:r>
              <a:rPr lang="en-US" altLang="ko-KR" sz="1200" b="1" dirty="0">
                <a:solidFill>
                  <a:schemeClr val="tx1"/>
                </a:solidFill>
              </a:rPr>
              <a:t>hard link</a:t>
            </a:r>
            <a:r>
              <a:rPr lang="ko-KR" altLang="ko-KR" sz="1200" b="1" dirty="0">
                <a:solidFill>
                  <a:schemeClr val="tx1"/>
                </a:solidFill>
              </a:rPr>
              <a:t>가 불가능 하다</a:t>
            </a:r>
            <a:r>
              <a:rPr lang="en-US" altLang="ko-KR" sz="1200" b="1" dirty="0">
                <a:solidFill>
                  <a:schemeClr val="tx1"/>
                </a:solidFill>
              </a:rPr>
              <a:t>. (hard link</a:t>
            </a:r>
            <a:r>
              <a:rPr lang="ko-KR" altLang="en-US" sz="1200" b="1" dirty="0">
                <a:solidFill>
                  <a:schemeClr val="tx1"/>
                </a:solidFill>
              </a:rPr>
              <a:t>의 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-node</a:t>
            </a:r>
            <a:r>
              <a:rPr lang="ko-KR" altLang="en-US" sz="1200" b="1" dirty="0">
                <a:solidFill>
                  <a:schemeClr val="tx1"/>
                </a:solidFill>
              </a:rPr>
              <a:t>는 원본의 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-node</a:t>
            </a:r>
            <a:r>
              <a:rPr lang="ko-KR" altLang="en-US" sz="1200" b="1" dirty="0">
                <a:solidFill>
                  <a:schemeClr val="tx1"/>
                </a:solidFill>
              </a:rPr>
              <a:t>와 같다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altLang="ko-KR" sz="1200" b="1" kern="100" dirty="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※ 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dir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 : </a:t>
            </a:r>
            <a:r>
              <a:rPr lang="ko-KR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디렉터리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는 파일명과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-node</a:t>
            </a:r>
            <a:r>
              <a:rPr lang="ko-KR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Mapping</a:t>
            </a:r>
            <a:r>
              <a:rPr lang="ko-KR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정보를 담고 있는 특수파일</a:t>
            </a:r>
            <a:endParaRPr lang="en-US" altLang="ko-KR" sz="1200" b="1" kern="100" dirty="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849412"/>
            <a:ext cx="4749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1) </a:t>
            </a:r>
            <a:r>
              <a:rPr lang="en-US" altLang="ko-KR" b="1" dirty="0">
                <a:latin typeface="+mn-ea"/>
              </a:rPr>
              <a:t>hard link :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#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ln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 [source </a:t>
            </a:r>
            <a:r>
              <a:rPr lang="ko-KR" altLang="ko-KR" b="1" dirty="0">
                <a:solidFill>
                  <a:srgbClr val="FF0000"/>
                </a:solidFill>
                <a:latin typeface="+mn-ea"/>
              </a:rPr>
              <a:t>파일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]  [target] </a:t>
            </a:r>
            <a:endParaRPr lang="ko-KR" altLang="ko-KR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3200725"/>
            <a:ext cx="8424936" cy="2470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ㆍ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symbolic link 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는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-node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값이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원본과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달라 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서로 다른 파일 시스템에서도 사용이 가능하다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ㆍ</a:t>
            </a:r>
            <a:r>
              <a:rPr lang="ko-KR" altLang="en-US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원본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삭제 시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symbolic link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는 바로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삭제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되므로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링크 깨짐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) symbolic link 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에 대한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link count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는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따로 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관리되지 않는다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즉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누가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symbolic link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를 가졌는지 아무도 관심이 없다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▶ 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-node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가 다른데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symbolic link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는 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어떻게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원본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file A 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를 참조할 수 있는가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?</a:t>
            </a:r>
            <a:endParaRPr lang="ko-KR" altLang="ko-KR" sz="1200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symbolic link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의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-node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를 찾아가면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data block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에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file A (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dir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A)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의 경로를 알려주는 내용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있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음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-&gt;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그 경로를 이용해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실제</a:t>
            </a:r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file A (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dir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A)</a:t>
            </a:r>
            <a:r>
              <a:rPr lang="ko-KR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로 찾아가게 된다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7" y="5771665"/>
            <a:ext cx="6120680" cy="64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dirty="0" smtClean="0">
                <a:latin typeface="+mn-ea"/>
              </a:rPr>
              <a:t>※ hard link : </a:t>
            </a:r>
            <a:r>
              <a:rPr lang="ko-KR" altLang="en-US" sz="1200" b="1" dirty="0" smtClean="0">
                <a:latin typeface="+mn-ea"/>
              </a:rPr>
              <a:t>하나의 파일 시스템 내에서</a:t>
            </a:r>
            <a:r>
              <a:rPr lang="ko-KR" altLang="en-US" sz="1200" b="1" dirty="0">
                <a:latin typeface="+mn-ea"/>
              </a:rPr>
              <a:t>만</a:t>
            </a:r>
            <a:r>
              <a:rPr lang="ko-KR" altLang="en-US" sz="1200" b="1" dirty="0" smtClean="0">
                <a:latin typeface="+mn-ea"/>
              </a:rPr>
              <a:t> 파일을 링크</a:t>
            </a:r>
            <a:endParaRPr lang="en-US" altLang="ko-KR" sz="1200" b="1" dirty="0" smtClean="0">
              <a:latin typeface="+mn-ea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dirty="0" smtClean="0">
                <a:latin typeface="+mn-ea"/>
              </a:rPr>
              <a:t>※ symbolic link : </a:t>
            </a:r>
            <a:r>
              <a:rPr lang="ko-KR" altLang="en-US" sz="1200" b="1" kern="100" dirty="0" smtClean="0">
                <a:latin typeface="+mn-ea"/>
                <a:cs typeface="Times New Roman" panose="02020603050405020304" pitchFamily="18" charset="0"/>
              </a:rPr>
              <a:t>서로 다른 파일 시스템 내에서도 링크 가능</a:t>
            </a:r>
            <a:endParaRPr lang="en-US" altLang="ko-KR" sz="1200" b="1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파일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파일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964" y="1350102"/>
            <a:ext cx="8312072" cy="830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ㆍ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리눅스에서는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모든 것을 파일 단위로 구성되어 있으며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계층적 구조를 형성하고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ㆍ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파일의 구성요소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(3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가지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: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파일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-node, data block</a:t>
            </a:r>
            <a:endParaRPr lang="en-US" altLang="ko-KR" sz="1200" b="1" kern="100" dirty="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849412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1. </a:t>
            </a:r>
            <a:r>
              <a:rPr lang="ko-KR" altLang="en-US" b="1" dirty="0" smtClean="0">
                <a:latin typeface="+mn-ea"/>
              </a:rPr>
              <a:t>파일 구성요소</a:t>
            </a:r>
            <a:endParaRPr lang="ko-KR" altLang="ko-KR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75434"/>
              </p:ext>
            </p:extLst>
          </p:nvPr>
        </p:nvGraphicFramePr>
        <p:xfrm>
          <a:off x="429323" y="2636912"/>
          <a:ext cx="8136904" cy="3379691"/>
        </p:xfrm>
        <a:graphic>
          <a:graphicData uri="http://schemas.openxmlformats.org/drawingml/2006/table">
            <a:tbl>
              <a:tblPr/>
              <a:tblGrid>
                <a:gridCol w="1796962"/>
                <a:gridCol w="6339942"/>
              </a:tblGrid>
              <a:tr h="2993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구성 요소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가지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ko-KR" sz="13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300" b="1" kern="1200" dirty="0" smtClean="0">
                          <a:latin typeface="+mn-ea"/>
                          <a:ea typeface="+mn-ea"/>
                          <a:cs typeface="+mn-cs"/>
                        </a:rPr>
                        <a:t>의미</a:t>
                      </a: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파일 이름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/>
                        <a:t>사용자가 파일에 접근하고 조작하기 위해 사용됨</a:t>
                      </a:r>
                      <a:endParaRPr lang="ko-KR" altLang="en-US" sz="12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609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-node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디스크 상의 데이터 구조로서 파일의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block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이 디스크상의 어느 주소에 위치 </a:t>
                      </a:r>
                      <a:r>
                        <a:rPr lang="ko-KR" altLang="en-US" sz="1200" b="1" baseline="0" dirty="0" err="1" smtClean="0">
                          <a:latin typeface="+mn-ea"/>
                          <a:ea typeface="+mn-ea"/>
                        </a:rPr>
                        <a:t>하는지와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같은 파일의 중요정보들을 가지고 있다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-node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는 각 파티션마다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부터 시작하는 정수의 형태를 가지게 되며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파티션의 크기에 따라 각기 다른 개수의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-node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 존재한다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-node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확인 명령어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il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df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–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i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58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data block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/>
                        <a:t>실제 파일의 </a:t>
                      </a:r>
                      <a:r>
                        <a:rPr lang="en-US" altLang="ko-KR" sz="1200" b="1" dirty="0" smtClean="0"/>
                        <a:t>data</a:t>
                      </a:r>
                      <a:r>
                        <a:rPr lang="ko-KR" altLang="en-US" sz="1200" b="1" dirty="0" smtClean="0"/>
                        <a:t>영역으로 각 파일의 </a:t>
                      </a:r>
                      <a:r>
                        <a:rPr lang="en-US" altLang="ko-KR" sz="1200" b="1" dirty="0" smtClean="0"/>
                        <a:t>data</a:t>
                      </a:r>
                      <a:r>
                        <a:rPr lang="ko-KR" altLang="en-US" sz="1200" b="1" dirty="0" smtClean="0"/>
                        <a:t>는 이</a:t>
                      </a:r>
                      <a:r>
                        <a:rPr lang="ko-KR" altLang="en-US" sz="1200" b="1" baseline="0" dirty="0" smtClean="0"/>
                        <a:t> 영역에 </a:t>
                      </a:r>
                      <a:r>
                        <a:rPr lang="en-US" altLang="ko-KR" sz="1200" b="1" baseline="0" dirty="0" smtClean="0"/>
                        <a:t>block </a:t>
                      </a:r>
                      <a:r>
                        <a:rPr lang="ko-KR" altLang="en-US" sz="1200" b="1" baseline="0" dirty="0" smtClean="0"/>
                        <a:t>단위로 분산되어 저장되며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smtClean="0"/>
                        <a:t>저장된 내용에 따라 파일의 종류가 결정 되어 진다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5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파일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파일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6197" y="1218744"/>
            <a:ext cx="8312072" cy="698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ㆍ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리눅스는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모든 것들을 파일단위로 구분하기 때문에 파일의 종류도 다양하다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하드웨어도 파일로 인식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en-US" altLang="ko-KR" sz="1200" b="1" kern="100" dirty="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6197" y="822577"/>
            <a:ext cx="168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2. </a:t>
            </a:r>
            <a:r>
              <a:rPr lang="ko-KR" altLang="en-US" b="1" dirty="0" smtClean="0">
                <a:latin typeface="+mn-ea"/>
              </a:rPr>
              <a:t>파일의 종류</a:t>
            </a:r>
            <a:endParaRPr lang="ko-KR" altLang="ko-KR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26808"/>
              </p:ext>
            </p:extLst>
          </p:nvPr>
        </p:nvGraphicFramePr>
        <p:xfrm>
          <a:off x="426197" y="2060848"/>
          <a:ext cx="8281411" cy="4218869"/>
        </p:xfrm>
        <a:graphic>
          <a:graphicData uri="http://schemas.openxmlformats.org/drawingml/2006/table">
            <a:tbl>
              <a:tblPr/>
              <a:tblGrid>
                <a:gridCol w="1337492"/>
                <a:gridCol w="6943919"/>
              </a:tblGrid>
              <a:tr h="263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파일 종류</a:t>
                      </a:r>
                      <a:endParaRPr lang="ko-KR" altLang="ko-KR" sz="13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300" b="1" kern="1200" dirty="0" smtClean="0">
                          <a:latin typeface="+mn-ea"/>
                          <a:ea typeface="+mn-ea"/>
                          <a:cs typeface="+mn-cs"/>
                        </a:rPr>
                        <a:t>의미</a:t>
                      </a: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07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일반 파일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sz="1200" b="1" kern="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ㆍ</a:t>
                      </a:r>
                      <a:r>
                        <a:rPr lang="ko-KR" altLang="en-US" sz="1200" b="1" dirty="0" err="1" smtClean="0"/>
                        <a:t>리눅스의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대분을</a:t>
                      </a:r>
                      <a:r>
                        <a:rPr lang="ko-KR" altLang="en-US" sz="1200" b="1" dirty="0" smtClean="0"/>
                        <a:t> 차지하고 있다</a:t>
                      </a:r>
                      <a:r>
                        <a:rPr lang="en-US" altLang="ko-KR" sz="1200" b="1" dirty="0" smtClean="0"/>
                        <a:t>.(=Regular</a:t>
                      </a:r>
                      <a:r>
                        <a:rPr lang="en-US" altLang="ko-KR" sz="1200" b="1" baseline="0" dirty="0" smtClean="0"/>
                        <a:t> File)</a:t>
                      </a:r>
                    </a:p>
                    <a:p>
                      <a:endParaRPr lang="en-US" altLang="ko-KR" sz="1200" b="1" baseline="0" dirty="0" smtClean="0"/>
                    </a:p>
                    <a:p>
                      <a:r>
                        <a:rPr lang="ko-KR" altLang="ko-KR" sz="1200" b="1" kern="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ㆍ</a:t>
                      </a:r>
                      <a:r>
                        <a:rPr lang="ko-KR" altLang="en-US" sz="1200" b="1" kern="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일반파일은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정보를 저장하는 역할을 하며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내부 구조에 대한 제한 사랑은 따로 없으므로 어떤 </a:t>
                      </a:r>
                      <a:endParaRPr lang="en-US" altLang="ko-KR" sz="1200" b="1" kern="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형식의 </a:t>
                      </a:r>
                      <a:r>
                        <a:rPr lang="ko-KR" altLang="en-US" sz="1200" b="1" kern="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데어터도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저장이 가능하며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각 사용자들이 소유 권한을 가지게 된다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   (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예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: DB, 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동영상파일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음악 파일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텍스트 파일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실행 가능한 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파일 등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directory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파일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sz="1200" b="1" kern="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ㆍ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디렉터리는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특수파일로 서로 연관된 파일들을 하나의 그룹으로 만들어 저장하도록 구분되어 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있는 공간을 의미한다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ko-KR" sz="1200" b="1" kern="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ㆍ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디렉터리는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-node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에 대한 포인터만 저장하기 때문에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-node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번호를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매핑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하는 항목의 리스트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만으로 이루어져 있다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ko-KR" sz="1200" b="1" kern="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ㆍ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한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디렉터리에는 최소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개의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엔트리를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포함하고 있다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 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현재 디렉터리를 의미하는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‘ . ‘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과 상위 디렉터리를 의미하는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‘ .. ‘ 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9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device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파일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sz="1200" b="1" kern="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ㆍ</a:t>
                      </a:r>
                      <a:r>
                        <a:rPr lang="ko-KR" altLang="en-US" sz="1200" b="1" dirty="0" err="1" smtClean="0"/>
                        <a:t>하드웨어나</a:t>
                      </a:r>
                      <a:r>
                        <a:rPr lang="ko-KR" altLang="en-US" sz="1200" b="1" dirty="0" smtClean="0"/>
                        <a:t> 주변 기기를 나타내는 파일로서 파일유형에 </a:t>
                      </a:r>
                      <a:r>
                        <a:rPr lang="en-US" altLang="ko-KR" sz="1200" b="1" dirty="0" smtClean="0"/>
                        <a:t>‘c’ </a:t>
                      </a:r>
                      <a:r>
                        <a:rPr lang="ko-KR" altLang="en-US" sz="1200" b="1" dirty="0" smtClean="0"/>
                        <a:t>또는 </a:t>
                      </a:r>
                      <a:r>
                        <a:rPr lang="en-US" altLang="ko-KR" sz="1200" b="1" dirty="0" smtClean="0"/>
                        <a:t>‘b’</a:t>
                      </a:r>
                      <a:r>
                        <a:rPr lang="ko-KR" altLang="en-US" sz="1200" b="1" dirty="0" smtClean="0"/>
                        <a:t>로 표시되며 </a:t>
                      </a:r>
                      <a:r>
                        <a:rPr lang="en-US" altLang="ko-KR" sz="1200" b="1" dirty="0" smtClean="0"/>
                        <a:t>/</a:t>
                      </a:r>
                      <a:r>
                        <a:rPr lang="en-US" altLang="ko-KR" sz="1200" b="1" dirty="0" err="1" smtClean="0"/>
                        <a:t>dev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디렉터리 </a:t>
                      </a:r>
                      <a:endParaRPr lang="en-US" altLang="ko-KR" sz="1200" b="1" baseline="0" dirty="0" smtClean="0"/>
                    </a:p>
                    <a:p>
                      <a:r>
                        <a:rPr lang="en-US" altLang="ko-KR" sz="1200" b="1" baseline="0" dirty="0" smtClean="0"/>
                        <a:t>  </a:t>
                      </a:r>
                      <a:r>
                        <a:rPr lang="ko-KR" altLang="en-US" sz="1200" b="1" baseline="0" dirty="0" smtClean="0"/>
                        <a:t>아래에 존재한다</a:t>
                      </a:r>
                      <a:r>
                        <a:rPr lang="en-US" altLang="ko-KR" sz="1200" b="1" baseline="0" dirty="0" smtClean="0"/>
                        <a:t>. (b</a:t>
                      </a:r>
                      <a:r>
                        <a:rPr lang="en-US" altLang="ko-KR" sz="1200" b="1" dirty="0" smtClean="0"/>
                        <a:t>lock</a:t>
                      </a:r>
                      <a:r>
                        <a:rPr lang="en-US" altLang="ko-KR" sz="1200" b="1" baseline="0" dirty="0" smtClean="0"/>
                        <a:t> device </a:t>
                      </a:r>
                      <a:r>
                        <a:rPr lang="ko-KR" altLang="en-US" sz="1200" b="1" baseline="0" dirty="0" smtClean="0"/>
                        <a:t>파일과 </a:t>
                      </a:r>
                      <a:r>
                        <a:rPr lang="en-US" altLang="ko-KR" sz="1200" b="1" baseline="0" dirty="0" smtClean="0"/>
                        <a:t>character device </a:t>
                      </a:r>
                      <a:r>
                        <a:rPr lang="ko-KR" altLang="en-US" sz="1200" b="1" baseline="0" dirty="0" smtClean="0"/>
                        <a:t>파일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97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link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파일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sz="1200" b="1" kern="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ㆍ</a:t>
                      </a:r>
                      <a:r>
                        <a:rPr lang="ko-KR" altLang="en-US" sz="1200" b="1" dirty="0" err="1" smtClean="0"/>
                        <a:t>히드링크과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심볼릭</a:t>
                      </a:r>
                      <a:r>
                        <a:rPr lang="ko-KR" altLang="en-US" sz="1200" b="1" dirty="0" smtClean="0"/>
                        <a:t> 링크로 구성</a:t>
                      </a:r>
                      <a:endParaRPr lang="en-US" altLang="ko-KR" sz="1200" b="1" dirty="0" smtClean="0"/>
                    </a:p>
                    <a:p>
                      <a:r>
                        <a:rPr lang="en-US" altLang="ko-KR" sz="1200" b="1" dirty="0" smtClean="0"/>
                        <a:t>   (</a:t>
                      </a:r>
                      <a:r>
                        <a:rPr lang="ko-KR" altLang="en-US" sz="1200" b="1" dirty="0" smtClean="0"/>
                        <a:t>뒷장에서 설명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latin typeface="+mn-ea"/>
                </a:rPr>
                <a:t>d</a:t>
              </a:r>
              <a:r>
                <a:rPr lang="en-US" altLang="ko-KR" sz="2400" b="1" dirty="0" smtClean="0">
                  <a:latin typeface="+mn-ea"/>
                </a:rPr>
                <a:t>evice </a:t>
              </a:r>
              <a:r>
                <a:rPr lang="ko-KR" altLang="en-US" sz="2400" b="1" dirty="0" smtClean="0">
                  <a:latin typeface="+mn-ea"/>
                </a:rPr>
                <a:t>파일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4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파일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파일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6197" y="1218744"/>
            <a:ext cx="8178252" cy="1850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ㆍ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리눅스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시스템의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Physical Device (HD,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Flopy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disk,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키보드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마우스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사운드 어댑터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그래픽 어댑터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네트워크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어댑터 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들도 하나의 파일로써 이런 파일들을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Device File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이라고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kern="100" dirty="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ㆍ</a:t>
            </a:r>
            <a:r>
              <a:rPr lang="ko-KR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하드웨어가 어떤 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Device File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표시되는지 알면 각각의 하드웨어 데이터를 읽고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쓸 수 있다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(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키보드를 나타내는 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Device File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 데이터를 읽게 되면 입력한 키보드를 알 수 있고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어댑터를 나타내는</a:t>
            </a:r>
            <a:endParaRPr lang="en-US" altLang="ko-KR" sz="1200" b="1" kern="100" dirty="0" smtClean="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device File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 소리 데이터를 보내게 되면 스피커를 통해서 소리를 들을 수 있게 된다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</a:p>
          <a:p>
            <a:endParaRPr lang="en-US" altLang="ko-KR" sz="1200" b="1" kern="100" dirty="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200" b="1" kern="100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ㆍ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Network Device :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네트워크 층과 연결되어 있는 </a:t>
            </a:r>
            <a:r>
              <a:rPr lang="ko-KR" altLang="en-US" sz="1200" b="1" kern="100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랜카드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루프백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장치 등을 의미</a:t>
            </a:r>
            <a:endParaRPr lang="en-US" altLang="ko-KR" sz="1200" b="1" kern="100" dirty="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6197" y="822577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※ </a:t>
            </a:r>
            <a:r>
              <a:rPr lang="en-US" altLang="ko-KR" b="1" dirty="0" smtClean="0">
                <a:latin typeface="+mn-ea"/>
              </a:rPr>
              <a:t> device </a:t>
            </a:r>
            <a:r>
              <a:rPr lang="ko-KR" altLang="en-US" b="1" dirty="0" smtClean="0">
                <a:latin typeface="+mn-ea"/>
              </a:rPr>
              <a:t>파일</a:t>
            </a:r>
            <a:endParaRPr lang="ko-KR" altLang="ko-KR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25858"/>
              </p:ext>
            </p:extLst>
          </p:nvPr>
        </p:nvGraphicFramePr>
        <p:xfrm>
          <a:off x="431294" y="3941702"/>
          <a:ext cx="8281411" cy="2304256"/>
        </p:xfrm>
        <a:graphic>
          <a:graphicData uri="http://schemas.openxmlformats.org/drawingml/2006/table">
            <a:tbl>
              <a:tblPr/>
              <a:tblGrid>
                <a:gridCol w="1409500"/>
                <a:gridCol w="3379278"/>
                <a:gridCol w="3492633"/>
              </a:tblGrid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ko-KR" sz="13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block device</a:t>
                      </a:r>
                      <a:endParaRPr lang="ko-KR" altLang="ko-KR" sz="13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character</a:t>
                      </a:r>
                      <a:r>
                        <a:rPr lang="en-US" altLang="ko-KR" sz="14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device </a:t>
                      </a: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데이터 전송 단위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block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단위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(File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 System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의 섹터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로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data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 입출력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byte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단위로 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입출력 </a:t>
                      </a:r>
                      <a:endParaRPr lang="en-US" altLang="ko-KR" sz="1200" b="1" kern="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전송 버퍼 처리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System</a:t>
                      </a:r>
                      <a:r>
                        <a:rPr lang="ko-KR" altLang="en-US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Buffer </a:t>
                      </a:r>
                      <a:r>
                        <a:rPr lang="ko-KR" altLang="en-US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endParaRPr lang="ko-KR" sz="12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kern="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어플리케이션단에서</a:t>
                      </a:r>
                      <a:r>
                        <a:rPr lang="ko-KR" altLang="en-US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buffer </a:t>
                      </a:r>
                      <a:r>
                        <a:rPr lang="ko-KR" altLang="en-US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처리</a:t>
                      </a:r>
                      <a:endParaRPr lang="en-US" altLang="ko-KR" sz="1200" b="1" kern="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주요 장치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하드 디스크</a:t>
                      </a:r>
                      <a:r>
                        <a:rPr lang="en-US" altLang="ko-KR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 DVD/CD, </a:t>
                      </a:r>
                      <a:r>
                        <a:rPr lang="ko-KR" altLang="en-US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플로피 디스크</a:t>
                      </a:r>
                      <a:r>
                        <a:rPr lang="en-US" altLang="ko-KR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r>
                        <a:rPr lang="ko-KR" altLang="en-US" sz="1200" b="1" kern="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데이프</a:t>
                      </a:r>
                      <a:r>
                        <a:rPr lang="ko-KR" altLang="en-US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드라이버 그리고 광자기 드라이브 등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키보드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마우스</a:t>
                      </a:r>
                      <a:r>
                        <a:rPr lang="en-US" altLang="ko-KR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모니터</a:t>
                      </a:r>
                      <a:r>
                        <a:rPr lang="en-US" altLang="ko-KR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프린터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터미널 </a:t>
                      </a:r>
                      <a:r>
                        <a:rPr lang="ko-KR" altLang="en-US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등</a:t>
                      </a:r>
                      <a:endParaRPr lang="en-US" altLang="ko-KR" sz="1200" b="1" kern="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특징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File System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자체적으로 데이터를 관리하기 위한 어플리케이션 사용</a:t>
                      </a:r>
                      <a:endParaRPr lang="en-US" altLang="ko-KR" sz="1200" b="1" kern="1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00589" y="3465041"/>
            <a:ext cx="514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※ </a:t>
            </a:r>
            <a:r>
              <a:rPr lang="en-US" altLang="ko-KR" b="1" dirty="0" smtClean="0">
                <a:latin typeface="+mn-ea"/>
              </a:rPr>
              <a:t>block device </a:t>
            </a:r>
            <a:r>
              <a:rPr lang="ko-KR" altLang="en-US" b="1" dirty="0" smtClean="0">
                <a:latin typeface="+mn-ea"/>
              </a:rPr>
              <a:t>파일 </a:t>
            </a:r>
            <a:r>
              <a:rPr lang="en-US" altLang="ko-KR" b="1" dirty="0" smtClean="0">
                <a:latin typeface="+mn-ea"/>
              </a:rPr>
              <a:t>VS character device </a:t>
            </a:r>
            <a:r>
              <a:rPr lang="ko-KR" altLang="en-US" b="1" dirty="0" smtClean="0">
                <a:latin typeface="+mn-ea"/>
              </a:rPr>
              <a:t>파일</a:t>
            </a:r>
            <a:endParaRPr lang="ko-KR" altLang="ko-KR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4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파일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파일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6197" y="822577"/>
            <a:ext cx="301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※ </a:t>
            </a:r>
            <a:r>
              <a:rPr lang="en-US" altLang="ko-KR" b="1" dirty="0" smtClean="0">
                <a:latin typeface="+mn-ea"/>
              </a:rPr>
              <a:t>device driver </a:t>
            </a:r>
            <a:r>
              <a:rPr lang="ko-KR" altLang="en-US" b="1" dirty="0" smtClean="0">
                <a:latin typeface="+mn-ea"/>
              </a:rPr>
              <a:t>접근 구조</a:t>
            </a:r>
            <a:endParaRPr lang="ko-KR" altLang="ko-KR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067129" y="1256969"/>
            <a:ext cx="7296355" cy="5015008"/>
            <a:chOff x="1067129" y="1256969"/>
            <a:chExt cx="7296355" cy="5015008"/>
          </a:xfrm>
        </p:grpSpPr>
        <p:sp>
          <p:nvSpPr>
            <p:cNvPr id="3" name="직사각형 2"/>
            <p:cNvSpPr/>
            <p:nvPr/>
          </p:nvSpPr>
          <p:spPr>
            <a:xfrm>
              <a:off x="1115616" y="5919986"/>
              <a:ext cx="7247706" cy="351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Hardware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15616" y="5023465"/>
              <a:ext cx="7247706" cy="351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Device Interface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위쪽/아래쪽 화살표 3"/>
            <p:cNvSpPr/>
            <p:nvPr/>
          </p:nvSpPr>
          <p:spPr>
            <a:xfrm>
              <a:off x="4705114" y="5427887"/>
              <a:ext cx="288032" cy="456762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624" y="2856025"/>
              <a:ext cx="7269860" cy="351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VFS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7129" y="2146884"/>
              <a:ext cx="7269860" cy="351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System Call Interface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7129" y="1256969"/>
              <a:ext cx="7269860" cy="351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Application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093624" y="4218092"/>
              <a:ext cx="7269697" cy="351991"/>
              <a:chOff x="1093624" y="4218092"/>
              <a:chExt cx="7269697" cy="351991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093624" y="4218092"/>
                <a:ext cx="2470263" cy="3519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Character Device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563887" y="4218092"/>
                <a:ext cx="2376265" cy="35199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Block Device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940153" y="4218092"/>
                <a:ext cx="2423168" cy="3519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Network Device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3563887" y="3485403"/>
              <a:ext cx="2376265" cy="3519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Buffer Cache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40153" y="3485403"/>
              <a:ext cx="2423168" cy="351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Network  Subsystem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위쪽/아래쪽 화살표 21"/>
            <p:cNvSpPr/>
            <p:nvPr/>
          </p:nvSpPr>
          <p:spPr>
            <a:xfrm>
              <a:off x="4702059" y="1654785"/>
              <a:ext cx="288032" cy="456762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17" idx="2"/>
            </p:cNvCxnSpPr>
            <p:nvPr/>
          </p:nvCxnSpPr>
          <p:spPr>
            <a:xfrm flipH="1">
              <a:off x="2328755" y="4570083"/>
              <a:ext cx="1" cy="453382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4572000" y="4578393"/>
              <a:ext cx="1" cy="453382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7151736" y="4578393"/>
              <a:ext cx="1" cy="453382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7175283" y="3801052"/>
              <a:ext cx="1" cy="453382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602479" y="3807172"/>
              <a:ext cx="1" cy="453382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7175283" y="2498875"/>
              <a:ext cx="1" cy="395254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4612640" y="2487491"/>
              <a:ext cx="1" cy="392082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2352119" y="3203861"/>
              <a:ext cx="1" cy="999878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>
              <a:off x="4612641" y="3157118"/>
              <a:ext cx="1" cy="35183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7151735" y="3187621"/>
              <a:ext cx="1" cy="35183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6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파일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파일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980" y="896193"/>
            <a:ext cx="28456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&lt;device </a:t>
            </a:r>
            <a:r>
              <a:rPr lang="ko-KR" altLang="en-US" b="1" dirty="0" smtClean="0">
                <a:latin typeface="+mn-ea"/>
              </a:rPr>
              <a:t>장치 파일 확인</a:t>
            </a:r>
            <a:r>
              <a:rPr lang="en-US" altLang="ko-KR" b="1" dirty="0" smtClean="0">
                <a:latin typeface="+mn-ea"/>
              </a:rPr>
              <a:t>&gt;</a:t>
            </a:r>
          </a:p>
          <a:p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# </a:t>
            </a:r>
            <a:r>
              <a:rPr lang="en-US" altLang="ko-KR" b="1" dirty="0" err="1" smtClean="0">
                <a:latin typeface="+mn-ea"/>
              </a:rPr>
              <a:t>ls</a:t>
            </a:r>
            <a:r>
              <a:rPr lang="en-US" altLang="ko-KR" b="1" dirty="0" smtClean="0">
                <a:latin typeface="+mn-ea"/>
              </a:rPr>
              <a:t> –al  /</a:t>
            </a:r>
            <a:r>
              <a:rPr lang="en-US" altLang="ko-KR" b="1" dirty="0" err="1" smtClean="0">
                <a:latin typeface="+mn-ea"/>
              </a:rPr>
              <a:t>dev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en-US" altLang="ko-KR" b="1" dirty="0" err="1" smtClean="0">
                <a:latin typeface="+mn-ea"/>
              </a:rPr>
              <a:t>sda</a:t>
            </a:r>
            <a:r>
              <a:rPr lang="en-US" altLang="ko-KR" b="1" dirty="0" smtClean="0">
                <a:latin typeface="+mn-ea"/>
              </a:rPr>
              <a:t>?</a:t>
            </a:r>
            <a:endParaRPr lang="ko-KR" altLang="ko-KR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00110"/>
              </p:ext>
            </p:extLst>
          </p:nvPr>
        </p:nvGraphicFramePr>
        <p:xfrm>
          <a:off x="400980" y="3817037"/>
          <a:ext cx="8276314" cy="1872208"/>
        </p:xfrm>
        <a:graphic>
          <a:graphicData uri="http://schemas.openxmlformats.org/drawingml/2006/table">
            <a:tbl>
              <a:tblPr/>
              <a:tblGrid>
                <a:gridCol w="2436000"/>
                <a:gridCol w="5840314"/>
              </a:tblGrid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ko-KR" sz="13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의미</a:t>
                      </a:r>
                      <a:endParaRPr lang="ko-KR" altLang="ko-KR" sz="13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b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파일형식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: block device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파일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major number (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주 번호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device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처리하기 위한</a:t>
                      </a:r>
                      <a:r>
                        <a:rPr lang="ko-KR" altLang="en-US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device driver </a:t>
                      </a:r>
                      <a:r>
                        <a:rPr lang="ko-KR" altLang="en-US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식별번호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최대 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255)</a:t>
                      </a:r>
                      <a:endParaRPr lang="ko-KR" sz="12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minor number (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부 번호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device driver</a:t>
                      </a:r>
                      <a:r>
                        <a:rPr lang="ko-KR" altLang="en-US" sz="1200" b="1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가 처리할 특정 </a:t>
                      </a:r>
                      <a:r>
                        <a:rPr lang="en-US" altLang="ko-KR" sz="12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device</a:t>
                      </a:r>
                      <a:r>
                        <a:rPr lang="ko-KR" altLang="en-US" sz="12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의 식별번호</a:t>
                      </a:r>
                      <a:endParaRPr lang="ko-KR" sz="12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23607" y="1936541"/>
            <a:ext cx="8477182" cy="1549631"/>
            <a:chOff x="268773" y="2215351"/>
            <a:chExt cx="8477182" cy="154963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544" y="2215351"/>
              <a:ext cx="8281411" cy="940248"/>
            </a:xfrm>
            <a:prstGeom prst="rect">
              <a:avLst/>
            </a:prstGeom>
          </p:spPr>
        </p:pic>
        <p:cxnSp>
          <p:nvCxnSpPr>
            <p:cNvPr id="4" name="직선 화살표 연결선 3"/>
            <p:cNvCxnSpPr/>
            <p:nvPr/>
          </p:nvCxnSpPr>
          <p:spPr>
            <a:xfrm>
              <a:off x="600343" y="3155599"/>
              <a:ext cx="0" cy="3454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355976" y="3155599"/>
              <a:ext cx="0" cy="3454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860032" y="3155599"/>
              <a:ext cx="0" cy="3454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68773" y="348798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파일형식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70411" y="3487983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주 번호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05249" y="3487983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부 번호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9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link </a:t>
              </a:r>
              <a:r>
                <a:rPr lang="ko-KR" altLang="en-US" sz="2400" b="1" dirty="0" smtClean="0">
                  <a:latin typeface="+mn-ea"/>
                </a:rPr>
                <a:t>파일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link 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link </a:t>
            </a:r>
            <a:r>
              <a:rPr lang="ko-KR" altLang="en-US" sz="2000" b="1" dirty="0">
                <a:latin typeface="+mn-ea"/>
              </a:rPr>
              <a:t>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0171" y="908720"/>
            <a:ext cx="77768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※ link </a:t>
            </a:r>
            <a:r>
              <a:rPr lang="ko-KR" altLang="en-US" sz="1500" b="1" dirty="0" smtClean="0">
                <a:latin typeface="+mn-ea"/>
              </a:rPr>
              <a:t>파일</a:t>
            </a:r>
            <a:endParaRPr lang="en-US" altLang="ko-KR" sz="1500" b="1" dirty="0" smtClean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ko-KR" altLang="en-US" sz="1200" dirty="0" smtClean="0"/>
              <a:t>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★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절대경로를 사용하는 것이 원칙이다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.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★</a:t>
            </a:r>
            <a:endParaRPr lang="en-US" altLang="ko-KR" sz="12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05346"/>
              </p:ext>
            </p:extLst>
          </p:nvPr>
        </p:nvGraphicFramePr>
        <p:xfrm>
          <a:off x="300171" y="1485642"/>
          <a:ext cx="8502551" cy="4823720"/>
        </p:xfrm>
        <a:graphic>
          <a:graphicData uri="http://schemas.openxmlformats.org/drawingml/2006/table">
            <a:tbl>
              <a:tblPr/>
              <a:tblGrid>
                <a:gridCol w="1247493"/>
                <a:gridCol w="7255058"/>
              </a:tblGrid>
              <a:tr h="215166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3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3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939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hard link 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가능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altLang="ko-KR" sz="1300" b="1" kern="12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ln</a:t>
                      </a:r>
                      <a:r>
                        <a:rPr lang="en-US" altLang="ko-KR" sz="13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[source </a:t>
                      </a:r>
                      <a:r>
                        <a:rPr lang="ko-KR" altLang="ko-KR" sz="13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3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 [target] </a:t>
                      </a:r>
                      <a:endParaRPr lang="ko-KR" altLang="ko-KR" sz="1300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5456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2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원본파일과 동일한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-node</a:t>
                      </a: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가지는 또 다른 파일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생성하는 것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하나의 원본 파일에 이름이 다른 링크 파일들이 결합되어 원본파일을 공유하는 구조로써 실제로는 하나의 파일인데 이름이 다르다고 볼 수 있다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원본파일 내용이 수정되면 하드 링크된 파일도 모두 수정되어 항상 같은 파일의 내용을 유지하게 된다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하드링크 생성시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link count 1 -&gt; 2 </a:t>
                      </a: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증가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하드링크는 삭제 시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link count</a:t>
                      </a: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되어야 진짜 삭제가 되기 때문에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link count</a:t>
                      </a: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관리함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symbolic link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파일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2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디렉터리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altLang="ko-KR" sz="1300" b="1" kern="12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ln</a:t>
                      </a:r>
                      <a:r>
                        <a:rPr lang="en-US" altLang="ko-KR" sz="13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–s   [source </a:t>
                      </a:r>
                      <a:r>
                        <a:rPr lang="ko-KR" altLang="ko-KR" sz="13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3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 [target]</a:t>
                      </a:r>
                      <a:endParaRPr lang="ko-KR" altLang="en-US" sz="13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111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2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원본파일에 대한 경로 정보를 담고 있는 파일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삭제되어도 원본파일에 아무런 영향을 미치지 않음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endParaRPr lang="en-US" altLang="ko-KR" sz="1200" b="1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원본파일이 지워진 뒤에도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symbolic link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존재하나 아무 내용도 없는 이름만을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유지하고 있는 빈 파일이 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윈도우의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 가기와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같이 파일의 위치만을 참조하기 때문에 실행 시 원본파일의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권한대로 실행되어 진다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latinLnBrk="1"/>
                      <a:endParaRPr lang="en-US" altLang="ko-KR" sz="1200" b="1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원본파일과 다른 새로운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-node</a:t>
                      </a: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가지는 파일 생성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새로 생긴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-node </a:t>
                      </a: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구조체에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-node number</a:t>
                      </a:r>
                      <a:r>
                        <a:rPr lang="ko-KR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새롭게 부여해서 생성된다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6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994</Words>
  <Application>Microsoft Office PowerPoint</Application>
  <PresentationFormat>화면 슬라이드 쇼(4:3)</PresentationFormat>
  <Paragraphs>153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162</cp:revision>
  <dcterms:created xsi:type="dcterms:W3CDTF">2018-08-02T13:04:12Z</dcterms:created>
  <dcterms:modified xsi:type="dcterms:W3CDTF">2020-01-03T14:02:39Z</dcterms:modified>
</cp:coreProperties>
</file>