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0" r:id="rId2"/>
    <p:sldId id="347" r:id="rId3"/>
    <p:sldId id="340" r:id="rId4"/>
    <p:sldId id="348" r:id="rId5"/>
    <p:sldId id="344" r:id="rId6"/>
    <p:sldId id="349" r:id="rId7"/>
    <p:sldId id="34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80" autoAdjust="0"/>
  </p:normalViewPr>
  <p:slideViewPr>
    <p:cSldViewPr>
      <p:cViewPr varScale="1">
        <p:scale>
          <a:sx n="75" d="100"/>
          <a:sy n="75" d="100"/>
        </p:scale>
        <p:origin x="86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69"/>
            <a:ext cx="8543656" cy="461665"/>
            <a:chOff x="350982" y="3525387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6693056" y="3653838"/>
              <a:ext cx="364777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445204" y="3525387"/>
              <a:ext cx="3283677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Process</a:t>
              </a:r>
              <a:r>
                <a:rPr lang="ko-KR" altLang="en-US" sz="2400" b="1" dirty="0" smtClean="0">
                  <a:latin typeface="+mn-ea"/>
                </a:rPr>
                <a:t> 모니터링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32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668344" y="6453336"/>
            <a:ext cx="1039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top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1. top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30" y="2060848"/>
            <a:ext cx="7957403" cy="423861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0343" y="863268"/>
            <a:ext cx="2650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en-US" altLang="ko-KR" sz="2000" b="1" dirty="0" smtClean="0"/>
              <a:t>top </a:t>
            </a:r>
            <a:r>
              <a:rPr lang="ko-KR" altLang="en-US" sz="2000" b="1" dirty="0" smtClean="0"/>
              <a:t>명령어</a:t>
            </a:r>
            <a:endParaRPr lang="en-US" altLang="ko-KR" sz="2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754853" y="1369339"/>
            <a:ext cx="7952755" cy="482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실시간 프로세스 모니터링 </a:t>
            </a:r>
            <a:endParaRPr lang="en-US" altLang="ko-KR" sz="1200" b="1" kern="1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q  :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밖으로 빠져 나갈 때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2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77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668344" y="6453336"/>
            <a:ext cx="1039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top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1. top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343" y="998446"/>
            <a:ext cx="1956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# top  </a:t>
            </a:r>
            <a:r>
              <a:rPr lang="ko-KR" altLang="en-US" sz="1600" b="1" dirty="0" smtClean="0">
                <a:latin typeface="+mn-ea"/>
              </a:rPr>
              <a:t>내부 명령어</a:t>
            </a:r>
            <a:endParaRPr lang="en-US" altLang="ko-KR" sz="1600" b="1" dirty="0" smtClean="0">
              <a:latin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18990"/>
              </p:ext>
            </p:extLst>
          </p:nvPr>
        </p:nvGraphicFramePr>
        <p:xfrm>
          <a:off x="677835" y="1396843"/>
          <a:ext cx="7667038" cy="2582882"/>
        </p:xfrm>
        <a:graphic>
          <a:graphicData uri="http://schemas.openxmlformats.org/drawingml/2006/table">
            <a:tbl>
              <a:tblPr/>
              <a:tblGrid>
                <a:gridCol w="970294"/>
                <a:gridCol w="2808312"/>
                <a:gridCol w="936104"/>
                <a:gridCol w="2952328"/>
              </a:tblGrid>
              <a:tr h="27009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내부 명령어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내부 명령어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9656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도움말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k</a:t>
                      </a:r>
                      <a:endParaRPr lang="ko-KR" altLang="en-US" sz="11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강제 종료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메모리 정보출력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r</a:t>
                      </a:r>
                      <a:endParaRPr lang="ko-KR" altLang="en-US" sz="11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프로세스 우선 순위 조절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dirty="0" err="1" smtClean="0">
                          <a:latin typeface="+mn-ea"/>
                          <a:ea typeface="+mn-ea"/>
                        </a:rPr>
                        <a:t>renice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u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b="0" kern="100" dirty="0" smtClean="0">
                          <a:latin typeface="+mn-ea"/>
                          <a:ea typeface="+mn-ea"/>
                          <a:cs typeface="Times New Roman"/>
                        </a:rPr>
                        <a:t>지정 유저 정보</a:t>
                      </a:r>
                      <a:endParaRPr lang="ko-KR" sz="11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q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b="0" kern="100" dirty="0" smtClean="0">
                          <a:latin typeface="+mn-ea"/>
                          <a:ea typeface="+mn-ea"/>
                          <a:cs typeface="Times New Roman"/>
                        </a:rPr>
                        <a:t>종료</a:t>
                      </a:r>
                      <a:endParaRPr lang="ko-KR" sz="11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l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b="0" kern="100" dirty="0" smtClean="0">
                          <a:latin typeface="+mn-ea"/>
                          <a:ea typeface="+mn-ea"/>
                          <a:cs typeface="Times New Roman"/>
                        </a:rPr>
                        <a:t>평균 부하</a:t>
                      </a:r>
                      <a:r>
                        <a:rPr lang="en-US" altLang="ko-KR" sz="1100" b="0" kern="100" dirty="0" smtClean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00" b="0" kern="100" dirty="0" smtClean="0">
                          <a:latin typeface="+mn-ea"/>
                          <a:ea typeface="+mn-ea"/>
                          <a:cs typeface="Times New Roman"/>
                        </a:rPr>
                        <a:t>상태목록 추가</a:t>
                      </a:r>
                      <a:endParaRPr lang="ko-KR" sz="11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p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b="0" kern="100" dirty="0" smtClean="0">
                          <a:latin typeface="+mn-ea"/>
                          <a:ea typeface="+mn-ea"/>
                          <a:cs typeface="Times New Roman"/>
                        </a:rPr>
                        <a:t>CPU</a:t>
                      </a:r>
                      <a:r>
                        <a:rPr lang="ko-KR" altLang="en-US" sz="1100" b="0" kern="100" dirty="0" smtClean="0">
                          <a:latin typeface="+mn-ea"/>
                          <a:ea typeface="+mn-ea"/>
                          <a:cs typeface="Times New Roman"/>
                        </a:rPr>
                        <a:t>기준 정렬</a:t>
                      </a:r>
                      <a:endParaRPr lang="ko-KR" sz="11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n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b="0" kern="100" dirty="0" smtClean="0">
                          <a:latin typeface="+mn-ea"/>
                          <a:ea typeface="+mn-ea"/>
                          <a:cs typeface="Times New Roman"/>
                        </a:rPr>
                        <a:t>지정된 </a:t>
                      </a:r>
                      <a:r>
                        <a:rPr lang="ko-KR" altLang="en-US" sz="11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갯수</a:t>
                      </a:r>
                      <a:r>
                        <a:rPr lang="ko-KR" altLang="en-US" sz="1100" b="0" kern="100" dirty="0" smtClean="0">
                          <a:latin typeface="+mn-ea"/>
                          <a:ea typeface="+mn-ea"/>
                          <a:cs typeface="Times New Roman"/>
                        </a:rPr>
                        <a:t> 프로세스 출력</a:t>
                      </a:r>
                      <a:endParaRPr lang="ko-KR" sz="11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i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b="0" kern="100" smtClean="0">
                          <a:latin typeface="+mn-ea"/>
                          <a:ea typeface="+mn-ea"/>
                          <a:cs typeface="Times New Roman"/>
                        </a:rPr>
                        <a:t>남는자원</a:t>
                      </a:r>
                      <a:endParaRPr lang="ko-KR" sz="11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d, s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b="0" kern="100" dirty="0" smtClean="0">
                          <a:latin typeface="+mn-ea"/>
                          <a:ea typeface="+mn-ea"/>
                          <a:cs typeface="Times New Roman"/>
                        </a:rPr>
                        <a:t>화면갱신주기 시간 지정</a:t>
                      </a:r>
                      <a:endParaRPr lang="ko-KR" sz="11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t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b="0" kern="100" dirty="0" smtClean="0">
                          <a:latin typeface="+mn-ea"/>
                          <a:ea typeface="+mn-ea"/>
                          <a:cs typeface="Times New Roman"/>
                        </a:rPr>
                        <a:t>시스템 전체 상태정보</a:t>
                      </a:r>
                      <a:endParaRPr lang="ko-KR" sz="11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T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b="0" kern="100" dirty="0" smtClean="0">
                          <a:latin typeface="+mn-ea"/>
                          <a:ea typeface="+mn-ea"/>
                          <a:cs typeface="Times New Roman"/>
                        </a:rPr>
                        <a:t>오래된 프로세스 정렬</a:t>
                      </a:r>
                      <a:endParaRPr lang="ko-KR" sz="11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M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메모리 사용률 기준</a:t>
                      </a:r>
                      <a:endParaRPr lang="ko-KR" sz="11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N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b="0" kern="100" dirty="0" smtClean="0">
                          <a:latin typeface="+mn-ea"/>
                          <a:ea typeface="+mn-ea"/>
                          <a:cs typeface="Times New Roman"/>
                        </a:rPr>
                        <a:t>PID </a:t>
                      </a:r>
                      <a:r>
                        <a:rPr lang="ko-KR" altLang="en-US" sz="1100" b="0" kern="100" dirty="0" smtClean="0">
                          <a:latin typeface="+mn-ea"/>
                          <a:ea typeface="+mn-ea"/>
                          <a:cs typeface="Times New Roman"/>
                        </a:rPr>
                        <a:t>기준</a:t>
                      </a:r>
                      <a:endParaRPr lang="ko-KR" sz="11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H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b="0" kern="100" dirty="0" smtClean="0">
                          <a:latin typeface="+mn-ea"/>
                          <a:ea typeface="+mn-ea"/>
                          <a:cs typeface="Times New Roman"/>
                        </a:rPr>
                        <a:t>thread </a:t>
                      </a:r>
                      <a:r>
                        <a:rPr lang="ko-KR" altLang="en-US" sz="1100" b="0" kern="100" dirty="0" smtClean="0">
                          <a:latin typeface="+mn-ea"/>
                          <a:ea typeface="+mn-ea"/>
                          <a:cs typeface="Times New Roman"/>
                        </a:rPr>
                        <a:t>정보보기</a:t>
                      </a:r>
                      <a:endParaRPr lang="ko-KR" sz="11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55373" y="4142073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PR : priority </a:t>
            </a:r>
            <a:r>
              <a:rPr lang="ko-KR" altLang="en-US" sz="1200" b="1" dirty="0" smtClean="0">
                <a:latin typeface="+mn-ea"/>
              </a:rPr>
              <a:t>값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우선순위</a:t>
            </a:r>
            <a:r>
              <a:rPr lang="en-US" altLang="ko-KR" sz="1200" b="1" dirty="0" smtClean="0">
                <a:latin typeface="+mn-ea"/>
              </a:rPr>
              <a:t>(0~39) -&gt;PR: 20 + NI</a:t>
            </a:r>
          </a:p>
          <a:p>
            <a:r>
              <a:rPr lang="en-US" altLang="ko-KR" sz="1200" b="1" dirty="0" smtClean="0">
                <a:latin typeface="+mn-ea"/>
              </a:rPr>
              <a:t>nice </a:t>
            </a:r>
            <a:r>
              <a:rPr lang="ko-KR" altLang="en-US" sz="1200" b="1" dirty="0" smtClean="0">
                <a:latin typeface="+mn-ea"/>
              </a:rPr>
              <a:t>값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(-20~19) : </a:t>
            </a:r>
            <a:r>
              <a:rPr lang="ko-KR" altLang="en-US" sz="1200" b="1" dirty="0" smtClean="0">
                <a:latin typeface="+mn-ea"/>
              </a:rPr>
              <a:t>프로세스 우선순위 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ko-KR" altLang="en-US" sz="1200" b="1" dirty="0" smtClean="0">
                <a:latin typeface="+mn-ea"/>
              </a:rPr>
              <a:t>정지된 프로세스</a:t>
            </a:r>
            <a:r>
              <a:rPr lang="en-US" altLang="ko-KR" sz="1200" b="1" dirty="0" smtClean="0">
                <a:latin typeface="+mn-ea"/>
              </a:rPr>
              <a:t>)</a:t>
            </a:r>
          </a:p>
          <a:p>
            <a:r>
              <a:rPr lang="en-US" altLang="ko-KR" sz="1200" b="1" dirty="0" err="1">
                <a:latin typeface="+mn-ea"/>
              </a:rPr>
              <a:t>renice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: </a:t>
            </a:r>
            <a:r>
              <a:rPr lang="ko-KR" altLang="en-US" sz="1200" b="1" dirty="0" smtClean="0">
                <a:latin typeface="+mn-ea"/>
              </a:rPr>
              <a:t>동작중인 </a:t>
            </a:r>
            <a:r>
              <a:rPr lang="ko-KR" altLang="en-US" sz="1200" b="1" dirty="0">
                <a:latin typeface="+mn-ea"/>
              </a:rPr>
              <a:t>프로세스 우선순위 </a:t>
            </a:r>
            <a:r>
              <a:rPr lang="en-US" altLang="ko-KR" sz="1200" b="1" dirty="0">
                <a:latin typeface="+mn-ea"/>
              </a:rPr>
              <a:t>(top</a:t>
            </a:r>
            <a:r>
              <a:rPr lang="ko-KR" altLang="en-US" sz="1200" b="1" dirty="0">
                <a:latin typeface="+mn-ea"/>
              </a:rPr>
              <a:t>에서 </a:t>
            </a:r>
            <a:r>
              <a:rPr lang="ko-KR" altLang="en-US" sz="1200" b="1" dirty="0" smtClean="0">
                <a:latin typeface="+mn-ea"/>
              </a:rPr>
              <a:t>주로 줌</a:t>
            </a:r>
            <a:r>
              <a:rPr lang="en-US" altLang="ko-KR" sz="1200" b="1" dirty="0" smtClean="0">
                <a:latin typeface="+mn-ea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2620" y="4898625"/>
            <a:ext cx="814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latin typeface="+mn-ea"/>
              </a:rPr>
              <a:t>tty</a:t>
            </a:r>
            <a:r>
              <a:rPr lang="en-US" altLang="ko-KR" sz="1200" b="1" dirty="0">
                <a:latin typeface="+mn-ea"/>
              </a:rPr>
              <a:t>=&gt;</a:t>
            </a:r>
            <a:r>
              <a:rPr lang="ko-KR" altLang="en-US" sz="1200" b="1" dirty="0">
                <a:latin typeface="+mn-ea"/>
              </a:rPr>
              <a:t>로컬터미널</a:t>
            </a:r>
            <a:r>
              <a:rPr lang="en-US" altLang="ko-KR" sz="1200" b="1" dirty="0">
                <a:latin typeface="+mn-ea"/>
              </a:rPr>
              <a:t>(teletype)</a:t>
            </a:r>
          </a:p>
          <a:p>
            <a:r>
              <a:rPr lang="en-US" altLang="ko-KR" sz="1200" b="1" dirty="0" err="1">
                <a:latin typeface="+mn-ea"/>
              </a:rPr>
              <a:t>pts</a:t>
            </a:r>
            <a:r>
              <a:rPr lang="en-US" altLang="ko-KR" sz="1200" b="1" dirty="0">
                <a:latin typeface="+mn-ea"/>
              </a:rPr>
              <a:t>=&gt;</a:t>
            </a:r>
            <a:r>
              <a:rPr lang="ko-KR" altLang="en-US" sz="1200" b="1" dirty="0">
                <a:latin typeface="+mn-ea"/>
              </a:rPr>
              <a:t>원격터미널</a:t>
            </a:r>
            <a:r>
              <a:rPr lang="en-US" altLang="ko-KR" sz="1200" b="1" dirty="0">
                <a:latin typeface="+mn-ea"/>
              </a:rPr>
              <a:t>(Pseudo terminal slave</a:t>
            </a:r>
            <a:r>
              <a:rPr lang="en-US" altLang="ko-KR" sz="1200" b="1" dirty="0" smtClean="0">
                <a:latin typeface="+mn-ea"/>
              </a:rPr>
              <a:t>)</a:t>
            </a:r>
            <a:endParaRPr lang="en-US" altLang="ko-KR" sz="1200" b="1" dirty="0"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10312"/>
              </p:ext>
            </p:extLst>
          </p:nvPr>
        </p:nvGraphicFramePr>
        <p:xfrm>
          <a:off x="3529592" y="5475257"/>
          <a:ext cx="5178016" cy="854690"/>
        </p:xfrm>
        <a:graphic>
          <a:graphicData uri="http://schemas.openxmlformats.org/drawingml/2006/table">
            <a:tbl>
              <a:tblPr/>
              <a:tblGrid>
                <a:gridCol w="978699"/>
                <a:gridCol w="1516315"/>
                <a:gridCol w="738786"/>
                <a:gridCol w="1944216"/>
              </a:tblGrid>
              <a:tr h="27009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구분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구분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9656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VSZ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가상메모리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PRI</a:t>
                      </a:r>
                      <a:endParaRPr lang="ko-KR" altLang="en-US" sz="11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프로세스 우선순위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NI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nice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WCHAN</a:t>
                      </a:r>
                      <a:endParaRPr lang="ko-KR" altLang="en-US" sz="11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프로세스가 기다리는 이벤트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5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668344" y="6453336"/>
            <a:ext cx="1039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top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2. </a:t>
            </a:r>
            <a:r>
              <a:rPr lang="en-US" altLang="ko-KR" sz="2000" b="1" dirty="0" err="1" smtClean="0">
                <a:latin typeface="+mn-ea"/>
              </a:rPr>
              <a:t>ps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5622" y="774535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# </a:t>
            </a:r>
            <a:r>
              <a:rPr lang="en-US" altLang="ko-KR" sz="1600" b="1" dirty="0" err="1" smtClean="0">
                <a:latin typeface="+mn-ea"/>
              </a:rPr>
              <a:t>ps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명령어</a:t>
            </a:r>
            <a:endParaRPr lang="en-US" altLang="ko-KR" sz="1600" b="1" dirty="0" smtClean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5622" y="341033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# </a:t>
            </a:r>
            <a:r>
              <a:rPr lang="en-US" altLang="ko-KR" b="1" dirty="0" err="1" smtClean="0">
                <a:latin typeface="+mn-ea"/>
              </a:rPr>
              <a:t>ps</a:t>
            </a:r>
            <a:r>
              <a:rPr lang="en-US" altLang="ko-KR" b="1" dirty="0" smtClean="0">
                <a:latin typeface="+mn-ea"/>
              </a:rPr>
              <a:t> [</a:t>
            </a:r>
            <a:r>
              <a:rPr lang="ko-KR" altLang="en-US" b="1" dirty="0" smtClean="0">
                <a:latin typeface="+mn-ea"/>
              </a:rPr>
              <a:t>옵션</a:t>
            </a:r>
            <a:r>
              <a:rPr lang="en-US" altLang="ko-KR" b="1" dirty="0" smtClean="0">
                <a:latin typeface="+mn-ea"/>
              </a:rPr>
              <a:t>]</a:t>
            </a:r>
            <a:endParaRPr lang="en-US" altLang="ko-KR" b="1" dirty="0"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022748"/>
              </p:ext>
            </p:extLst>
          </p:nvPr>
        </p:nvGraphicFramePr>
        <p:xfrm>
          <a:off x="637334" y="3789040"/>
          <a:ext cx="6999860" cy="2485383"/>
        </p:xfrm>
        <a:graphic>
          <a:graphicData uri="http://schemas.openxmlformats.org/drawingml/2006/table">
            <a:tbl>
              <a:tblPr/>
              <a:tblGrid>
                <a:gridCol w="807172"/>
                <a:gridCol w="6192688"/>
              </a:tblGrid>
              <a:tr h="3060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91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1" dirty="0" smtClean="0"/>
                        <a:t>-a</a:t>
                      </a:r>
                      <a:endParaRPr lang="en-US" altLang="ko-KR" sz="14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실행중인 프로세스 중 제어 터미널을 가지고 있는 프로세스 목록 출력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47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1" dirty="0" smtClean="0"/>
                        <a:t>-e, -A</a:t>
                      </a:r>
                      <a:endParaRPr lang="en-US" altLang="ko-KR" sz="14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시스템에서 실행 중인 모든 프로세스의 상태를 출력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1" dirty="0" smtClean="0"/>
                        <a:t>-f</a:t>
                      </a:r>
                      <a:endParaRPr lang="en-US" altLang="ko-KR" sz="14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각 명령에 대해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PID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PPID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를 포함한 정보 출력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1" dirty="0" smtClean="0"/>
                        <a:t>-l</a:t>
                      </a:r>
                      <a:endParaRPr lang="en-US" altLang="ko-KR" sz="14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결과를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long format (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상세하게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으로 출력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1" dirty="0" smtClean="0"/>
                        <a:t>-u</a:t>
                      </a:r>
                      <a:endParaRPr lang="en-US" altLang="ko-KR" sz="14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사용자의 이름과 프로세스가 시작된 시간 출력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1" dirty="0" smtClean="0"/>
                        <a:t>-x</a:t>
                      </a:r>
                      <a:endParaRPr lang="en-US" altLang="ko-KR" sz="14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커널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프로세스와 같이 제어 터미널을 갖고 있지 않은 프로세스를 출력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95622" y="1120581"/>
            <a:ext cx="7952755" cy="2071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en-US" altLang="ko-KR" sz="1200" b="1" kern="1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ps</a:t>
            </a:r>
            <a:r>
              <a:rPr lang="en-US" altLang="ko-KR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명령어는 현재 실행 중인 프로세스를 확인하는 명령어로 프로세스의 상태를 확인 할 수 있다</a:t>
            </a:r>
            <a:r>
              <a:rPr lang="en-US" altLang="ko-KR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.</a:t>
            </a:r>
          </a:p>
          <a:p>
            <a:endParaRPr lang="en-US" altLang="ko-KR" sz="12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ko-KR" altLang="en-US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시스템은 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각각의 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프로세스를 구분하기 위해 각 프로세스마다 고유번호인 </a:t>
            </a:r>
            <a:r>
              <a:rPr lang="en-US" altLang="ko-KR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PID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를 부여하여 관리하게 되며</a:t>
            </a:r>
            <a:r>
              <a:rPr lang="en-US" altLang="ko-KR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이 </a:t>
            </a:r>
            <a:r>
              <a:rPr lang="en-US" altLang="ko-KR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PID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를 이용하여 프로세스를 종료하거나</a:t>
            </a:r>
            <a:r>
              <a:rPr lang="en-US" altLang="ko-KR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프로세스 우선 순위 등을 변경할 수 있게 된다</a:t>
            </a:r>
            <a:r>
              <a:rPr lang="en-US" altLang="ko-KR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.</a:t>
            </a:r>
          </a:p>
          <a:p>
            <a:endParaRPr lang="en-US" altLang="ko-KR" sz="1200" b="1" kern="1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ko-KR" sz="12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1" kern="1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ps</a:t>
            </a:r>
            <a:r>
              <a:rPr lang="en-US" altLang="ko-KR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명령어를 이용 → 시스템 안정화를 위한 정보 획득</a:t>
            </a:r>
            <a:endParaRPr lang="en-US" altLang="ko-KR" sz="1200" b="1" kern="1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en-US" altLang="ko-KR" sz="1200" b="1" kern="1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altLang="ko-KR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	1.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CPU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를 많이 사용하고 있는 프로세스 찾기</a:t>
            </a:r>
            <a:endParaRPr lang="en-US" altLang="ko-KR" sz="1200" b="1" kern="1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altLang="ko-KR" sz="12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en-US" altLang="ko-KR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2. 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너무 많은 자식 프로세스를 가지고 있는 </a:t>
            </a:r>
            <a:r>
              <a:rPr lang="en-US" altLang="ko-KR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PID </a:t>
            </a:r>
            <a:r>
              <a:rPr lang="ko-KR" altLang="en-US" sz="1200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찾기</a:t>
            </a:r>
            <a:endParaRPr lang="en-US" altLang="ko-KR" sz="12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97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668344" y="6453336"/>
            <a:ext cx="1039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>
                <a:latin typeface="+mn-ea"/>
              </a:rPr>
              <a:t>ps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2. </a:t>
            </a:r>
            <a:r>
              <a:rPr lang="en-US" altLang="ko-KR" sz="2000" b="1" dirty="0" err="1" smtClean="0">
                <a:latin typeface="+mn-ea"/>
              </a:rPr>
              <a:t>ps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26" y="3955556"/>
            <a:ext cx="7648575" cy="23812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0343" y="911781"/>
            <a:ext cx="44037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# </a:t>
            </a:r>
            <a:r>
              <a:rPr lang="en-US" altLang="ko-KR" sz="1200" b="1" dirty="0" err="1" smtClean="0"/>
              <a:t>ps</a:t>
            </a:r>
            <a:r>
              <a:rPr lang="en-US" altLang="ko-KR" sz="1200" b="1" dirty="0" smtClean="0"/>
              <a:t>  </a:t>
            </a:r>
            <a:r>
              <a:rPr lang="ko-KR" altLang="en-US" sz="1200" b="1" dirty="0" smtClean="0"/>
              <a:t>명령어</a:t>
            </a:r>
            <a:r>
              <a:rPr lang="ko-KR" altLang="en-US" sz="1200" b="1" dirty="0"/>
              <a:t>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프로세스 관리자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보는 용도</a:t>
            </a:r>
            <a:r>
              <a:rPr lang="en-US" altLang="ko-KR" sz="1200" b="1" dirty="0" smtClean="0"/>
              <a:t>)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# </a:t>
            </a:r>
            <a:r>
              <a:rPr lang="en-US" altLang="ko-KR" sz="1200" b="1" dirty="0" err="1" smtClean="0"/>
              <a:t>ps</a:t>
            </a:r>
            <a:r>
              <a:rPr lang="en-US" altLang="ko-KR" sz="1200" b="1" dirty="0" smtClean="0"/>
              <a:t>			(</a:t>
            </a:r>
            <a:r>
              <a:rPr lang="ko-KR" altLang="en-US" sz="1200" b="1" dirty="0"/>
              <a:t>프로세스 관리자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/>
              <a:t># </a:t>
            </a:r>
            <a:r>
              <a:rPr lang="en-US" altLang="ko-KR" sz="1200" b="1" dirty="0" err="1" smtClean="0"/>
              <a:t>ps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-aux   </a:t>
            </a:r>
            <a:r>
              <a:rPr lang="en-US" altLang="ko-KR" sz="1200" b="1" dirty="0" smtClean="0"/>
              <a:t>			(</a:t>
            </a:r>
            <a:r>
              <a:rPr lang="ko-KR" altLang="en-US" sz="1200" b="1" dirty="0"/>
              <a:t>동작된 프로세스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/>
              <a:t># </a:t>
            </a:r>
            <a:r>
              <a:rPr lang="en-US" altLang="ko-KR" sz="1200" b="1" dirty="0" err="1" smtClean="0"/>
              <a:t>ps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-</a:t>
            </a:r>
            <a:r>
              <a:rPr lang="en-US" altLang="ko-KR" sz="1200" b="1" dirty="0" err="1"/>
              <a:t>ef</a:t>
            </a:r>
            <a:r>
              <a:rPr lang="en-US" altLang="ko-KR" sz="1200" b="1" dirty="0"/>
              <a:t> |</a:t>
            </a:r>
            <a:r>
              <a:rPr lang="en-US" altLang="ko-KR" sz="1200" b="1" dirty="0" err="1"/>
              <a:t>grep</a:t>
            </a:r>
            <a:r>
              <a:rPr lang="en-US" altLang="ko-KR" sz="1200" b="1" dirty="0"/>
              <a:t> </a:t>
            </a:r>
            <a:r>
              <a:rPr lang="ko-KR" altLang="en-US" sz="1200" b="1" dirty="0" err="1" smtClean="0"/>
              <a:t>프로세스명</a:t>
            </a:r>
            <a:r>
              <a:rPr lang="en-US" altLang="ko-KR" sz="1200" b="1" dirty="0" smtClean="0"/>
              <a:t>		(</a:t>
            </a:r>
            <a:r>
              <a:rPr lang="ko-KR" altLang="en-US" sz="1200" b="1" dirty="0"/>
              <a:t>동작중인 프로세스</a:t>
            </a:r>
            <a:r>
              <a:rPr lang="en-US" altLang="ko-KR" sz="1200" b="1" dirty="0"/>
              <a:t>)</a:t>
            </a:r>
          </a:p>
          <a:p>
            <a:endParaRPr lang="en-US" altLang="ko-KR" sz="1200" b="1" dirty="0" smtClean="0"/>
          </a:p>
          <a:p>
            <a:r>
              <a:rPr lang="ko-KR" altLang="en-US" sz="1200" b="1" dirty="0" smtClean="0"/>
              <a:t>예 </a:t>
            </a:r>
            <a:r>
              <a:rPr lang="en-US" altLang="ko-KR" sz="1200" b="1" dirty="0" smtClean="0"/>
              <a:t>: # </a:t>
            </a:r>
            <a:r>
              <a:rPr lang="en-US" altLang="ko-KR" sz="1200" b="1" dirty="0" err="1" smtClean="0"/>
              <a:t>ps</a:t>
            </a:r>
            <a:r>
              <a:rPr lang="en-US" altLang="ko-KR" sz="1200" b="1" dirty="0" smtClean="0"/>
              <a:t> –</a:t>
            </a:r>
            <a:r>
              <a:rPr lang="en-US" altLang="ko-KR" sz="1200" b="1" dirty="0" err="1" smtClean="0"/>
              <a:t>ef</a:t>
            </a:r>
            <a:r>
              <a:rPr lang="en-US" altLang="ko-KR" sz="1200" b="1" dirty="0" smtClean="0"/>
              <a:t> | </a:t>
            </a:r>
            <a:r>
              <a:rPr lang="en-US" altLang="ko-KR" sz="1200" b="1" dirty="0" err="1" smtClean="0"/>
              <a:t>grep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ssh</a:t>
            </a:r>
            <a:endParaRPr lang="en-US" altLang="ko-KR" sz="1200" b="1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94116"/>
              </p:ext>
            </p:extLst>
          </p:nvPr>
        </p:nvGraphicFramePr>
        <p:xfrm>
          <a:off x="827433" y="2920089"/>
          <a:ext cx="7648575" cy="969037"/>
        </p:xfrm>
        <a:graphic>
          <a:graphicData uri="http://schemas.openxmlformats.org/drawingml/2006/table">
            <a:tbl>
              <a:tblPr/>
              <a:tblGrid>
                <a:gridCol w="1008113"/>
                <a:gridCol w="800491"/>
                <a:gridCol w="1080120"/>
                <a:gridCol w="864096"/>
                <a:gridCol w="936104"/>
                <a:gridCol w="1224136"/>
                <a:gridCol w="648072"/>
                <a:gridCol w="1087443"/>
              </a:tblGrid>
              <a:tr h="33084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UID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PID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PPID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C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STIME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TTY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TIME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CMD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3818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유저 </a:t>
                      </a:r>
                      <a:r>
                        <a:rPr lang="en-US" altLang="ko-KR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ID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(EUID)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baseline="0" dirty="0" err="1" smtClean="0">
                          <a:latin typeface="+mn-ea"/>
                          <a:ea typeface="+mn-ea"/>
                        </a:rPr>
                        <a:t>Posess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 ID</a:t>
                      </a:r>
                      <a:endParaRPr lang="ko-KR" altLang="en-US" sz="10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부모 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Process</a:t>
                      </a:r>
                      <a:endParaRPr lang="ko-KR" altLang="en-US" sz="10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CPU </a:t>
                      </a:r>
                      <a:r>
                        <a:rPr lang="ko-KR" altLang="en-US" sz="1000" b="1" dirty="0" err="1" smtClean="0">
                          <a:latin typeface="+mn-ea"/>
                          <a:ea typeface="+mn-ea"/>
                        </a:rPr>
                        <a:t>점유률</a:t>
                      </a:r>
                      <a:endParaRPr lang="ko-KR" altLang="en-US" sz="10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시작 시간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접속 터미널</a:t>
                      </a:r>
                      <a:endParaRPr lang="en-US" altLang="ko-KR" sz="10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dirty="0" err="1" smtClean="0">
                          <a:latin typeface="+mn-ea"/>
                          <a:ea typeface="+mn-ea"/>
                        </a:rPr>
                        <a:t>tty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 :  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로컬 </a:t>
                      </a:r>
                      <a:endParaRPr lang="en-US" altLang="ko-KR" sz="10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dirty="0" err="1" smtClean="0">
                          <a:latin typeface="+mn-ea"/>
                          <a:ea typeface="+mn-ea"/>
                        </a:rPr>
                        <a:t>pts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000" b="1" dirty="0" err="1" smtClean="0">
                          <a:latin typeface="+mn-ea"/>
                          <a:ea typeface="+mn-ea"/>
                        </a:rPr>
                        <a:t>pty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원격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CPU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사용시간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사용 명령어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-1" r="513" b="44093"/>
          <a:stretch/>
        </p:blipFill>
        <p:spPr>
          <a:xfrm>
            <a:off x="5292080" y="1009426"/>
            <a:ext cx="3024336" cy="89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6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668344" y="6453336"/>
            <a:ext cx="1039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>
                <a:latin typeface="+mn-ea"/>
              </a:rPr>
              <a:t>ps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2. </a:t>
            </a:r>
            <a:r>
              <a:rPr lang="en-US" altLang="ko-KR" sz="2000" b="1" dirty="0" err="1" smtClean="0">
                <a:latin typeface="+mn-ea"/>
              </a:rPr>
              <a:t>ps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0343" y="911781"/>
            <a:ext cx="440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# </a:t>
            </a:r>
            <a:r>
              <a:rPr lang="en-US" altLang="ko-KR" b="1" dirty="0" err="1" smtClean="0">
                <a:latin typeface="+mn-ea"/>
              </a:rPr>
              <a:t>ps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-aux  </a:t>
            </a:r>
            <a:r>
              <a:rPr lang="en-US" altLang="ko-KR" b="1" dirty="0" smtClean="0">
                <a:latin typeface="+mn-ea"/>
              </a:rPr>
              <a:t>	(</a:t>
            </a:r>
            <a:r>
              <a:rPr lang="ko-KR" altLang="en-US" b="1" dirty="0">
                <a:latin typeface="+mn-ea"/>
              </a:rPr>
              <a:t>동작된 프로세스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00777"/>
              </p:ext>
            </p:extLst>
          </p:nvPr>
        </p:nvGraphicFramePr>
        <p:xfrm>
          <a:off x="186427" y="1412776"/>
          <a:ext cx="8771146" cy="969037"/>
        </p:xfrm>
        <a:graphic>
          <a:graphicData uri="http://schemas.openxmlformats.org/drawingml/2006/table">
            <a:tbl>
              <a:tblPr/>
              <a:tblGrid>
                <a:gridCol w="1217221"/>
                <a:gridCol w="648072"/>
                <a:gridCol w="576064"/>
                <a:gridCol w="576064"/>
                <a:gridCol w="1440160"/>
                <a:gridCol w="1368152"/>
                <a:gridCol w="720080"/>
                <a:gridCol w="720080"/>
                <a:gridCol w="648072"/>
                <a:gridCol w="857181"/>
              </a:tblGrid>
              <a:tr h="33084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USER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PID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%CPU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%MEM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VSZ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RSS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TTY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STAT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START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COMMAND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3818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프로세스 권한을</a:t>
                      </a:r>
                      <a:r>
                        <a:rPr lang="ko-KR" altLang="en-US" sz="10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갖고 있는 사용자명</a:t>
                      </a:r>
                      <a:endParaRPr lang="en-US" altLang="ko-KR" sz="10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baseline="0" dirty="0" err="1" smtClean="0">
                          <a:latin typeface="+mn-ea"/>
                          <a:ea typeface="+mn-ea"/>
                        </a:rPr>
                        <a:t>Posess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 ID</a:t>
                      </a:r>
                      <a:endParaRPr lang="ko-KR" altLang="en-US" sz="10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CPU 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점유율</a:t>
                      </a:r>
                      <a:endParaRPr lang="ko-KR" altLang="en-US" sz="10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메모리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점유율</a:t>
                      </a:r>
                      <a:endParaRPr lang="ko-KR" altLang="en-US" sz="10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프로세스가 사용하고 있는 가상 메모리 크기</a:t>
                      </a:r>
                      <a:endParaRPr lang="ko-KR" altLang="en-US" sz="10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프로세스가 사용하고 있는 메모리 크기</a:t>
                      </a:r>
                      <a:endParaRPr lang="ko-KR" altLang="en-US" sz="10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접속 터미널</a:t>
                      </a:r>
                      <a:endParaRPr lang="ko-KR" altLang="en-US" sz="10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프로세스 상태</a:t>
                      </a:r>
                      <a:endParaRPr lang="ko-KR" altLang="en-US" sz="10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프로세스 시작된 시간</a:t>
                      </a:r>
                      <a:endParaRPr lang="ko-KR" altLang="en-US" sz="10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실행된 명령 라인</a:t>
                      </a:r>
                      <a:endParaRPr lang="ko-KR" altLang="en-US" sz="10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82338"/>
              </p:ext>
            </p:extLst>
          </p:nvPr>
        </p:nvGraphicFramePr>
        <p:xfrm>
          <a:off x="179512" y="3132457"/>
          <a:ext cx="8784976" cy="3158946"/>
        </p:xfrm>
        <a:graphic>
          <a:graphicData uri="http://schemas.openxmlformats.org/drawingml/2006/table">
            <a:tbl>
              <a:tblPr/>
              <a:tblGrid>
                <a:gridCol w="1372069"/>
                <a:gridCol w="7412907"/>
              </a:tblGrid>
              <a:tr h="27009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구분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9656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S</a:t>
                      </a:r>
                      <a:endParaRPr lang="en-US" altLang="ko-KR" sz="11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Sleeping</a:t>
                      </a:r>
                      <a:r>
                        <a:rPr lang="en-US" altLang="ko-KR" sz="11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baseline="0" dirty="0" smtClean="0">
                          <a:latin typeface="+mn-ea"/>
                          <a:ea typeface="+mn-ea"/>
                        </a:rPr>
                        <a:t>상태이며</a:t>
                      </a:r>
                      <a:r>
                        <a:rPr lang="en-US" altLang="ko-KR" sz="1100" b="1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baseline="0" dirty="0" smtClean="0">
                          <a:latin typeface="+mn-ea"/>
                          <a:ea typeface="+mn-ea"/>
                        </a:rPr>
                        <a:t>외부의 요청을 기다리고 있는 대기 상태</a:t>
                      </a:r>
                      <a:endParaRPr lang="ko-KR" altLang="en-US" sz="11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O</a:t>
                      </a:r>
                      <a:endParaRPr lang="en-US" altLang="ko-KR" sz="11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프로세스가 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CPU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를 점유하여 실행 중인 상태</a:t>
                      </a:r>
                      <a:endParaRPr lang="ko-KR" altLang="en-US" sz="11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R</a:t>
                      </a:r>
                      <a:endParaRPr lang="en-US" altLang="ko-KR" sz="11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프로세스가 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CPU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를 점유하기 위해 대기 중인 상태</a:t>
                      </a:r>
                      <a:endParaRPr lang="ko-KR" altLang="en-US" sz="11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Z</a:t>
                      </a:r>
                      <a:endParaRPr lang="en-US" altLang="ko-KR" sz="11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프로세스가 종료되었지만 부모프로세스가 먼저 종료된 </a:t>
                      </a:r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좀비상태</a:t>
                      </a:r>
                      <a:endParaRPr lang="ko-KR" altLang="en-US" sz="11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T</a:t>
                      </a:r>
                      <a:endParaRPr lang="en-US" altLang="ko-KR" sz="11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프로세스가 일시 정지된 상태</a:t>
                      </a:r>
                      <a:endParaRPr lang="en-US" altLang="ko-KR" sz="11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P</a:t>
                      </a:r>
                      <a:endParaRPr lang="en-US" altLang="ko-KR" sz="11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프로세스가 수행 가능 또는 수행중인 상태</a:t>
                      </a:r>
                      <a:endParaRPr lang="ko-KR" altLang="en-US" sz="11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I</a:t>
                      </a:r>
                      <a:endParaRPr lang="en-US" altLang="ko-KR" sz="11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프로세스가 외부의 요청을 기다리고 있지만 오랜 시간 대기한 상태</a:t>
                      </a:r>
                      <a:endParaRPr lang="ko-KR" altLang="en-US" sz="11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W</a:t>
                      </a:r>
                      <a:endParaRPr lang="en-US" altLang="ko-KR" sz="11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메모리에서 밀려나 있는 상태</a:t>
                      </a:r>
                      <a:endParaRPr lang="ko-KR" altLang="en-US" sz="11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&lt;</a:t>
                      </a:r>
                      <a:endParaRPr lang="en-US" altLang="ko-KR" sz="11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우선순위가 높은 프로세스</a:t>
                      </a:r>
                      <a:endParaRPr lang="ko-KR" altLang="en-US" sz="11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N</a:t>
                      </a:r>
                      <a:endParaRPr lang="en-US" altLang="ko-KR" sz="11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우선 순위가 낮은 프로세스</a:t>
                      </a:r>
                      <a:endParaRPr lang="ko-KR" altLang="en-US" sz="11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9512" y="2739501"/>
            <a:ext cx="461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STAT </a:t>
            </a:r>
            <a:r>
              <a:rPr lang="ko-KR" altLang="en-US" b="1" dirty="0" smtClean="0">
                <a:latin typeface="+mn-ea"/>
              </a:rPr>
              <a:t>필드의 의미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956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668344" y="6453336"/>
            <a:ext cx="1039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>
                <a:latin typeface="+mn-ea"/>
              </a:rPr>
              <a:t>pstree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3. </a:t>
            </a:r>
            <a:r>
              <a:rPr lang="en-US" altLang="ko-KR" sz="2000" b="1" dirty="0" err="1" smtClean="0">
                <a:latin typeface="+mn-ea"/>
              </a:rPr>
              <a:t>pstree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2147" y="815039"/>
            <a:ext cx="5971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# </a:t>
            </a:r>
            <a:r>
              <a:rPr lang="en-US" altLang="ko-KR" sz="1600" b="1" dirty="0" err="1" smtClean="0">
                <a:latin typeface="+mn-ea"/>
              </a:rPr>
              <a:t>pstree</a:t>
            </a:r>
            <a:r>
              <a:rPr lang="en-US" altLang="ko-KR" sz="1600" b="1" dirty="0" smtClean="0">
                <a:latin typeface="+mn-ea"/>
              </a:rPr>
              <a:t>  </a:t>
            </a:r>
            <a:r>
              <a:rPr lang="ko-KR" altLang="en-US" sz="1600" b="1" dirty="0" smtClean="0">
                <a:latin typeface="+mn-ea"/>
              </a:rPr>
              <a:t>명령어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: </a:t>
            </a:r>
            <a:r>
              <a:rPr lang="ko-KR" altLang="en-US" sz="1600" b="1" dirty="0" smtClean="0">
                <a:latin typeface="+mn-ea"/>
              </a:rPr>
              <a:t>현재 프로세스 상황을 </a:t>
            </a:r>
            <a:r>
              <a:rPr lang="en-US" altLang="ko-KR" sz="1600" b="1" dirty="0" smtClean="0">
                <a:latin typeface="+mn-ea"/>
              </a:rPr>
              <a:t>tree </a:t>
            </a:r>
            <a:r>
              <a:rPr lang="ko-KR" altLang="en-US" sz="1600" b="1" dirty="0" smtClean="0">
                <a:latin typeface="+mn-ea"/>
              </a:rPr>
              <a:t>형식으로 </a:t>
            </a:r>
            <a:r>
              <a:rPr lang="ko-KR" altLang="en-US" sz="1600" b="1" dirty="0" smtClean="0">
                <a:latin typeface="+mn-ea"/>
              </a:rPr>
              <a:t>보여줌</a:t>
            </a:r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 smtClean="0">
                <a:latin typeface="+mn-ea"/>
              </a:rPr>
              <a:t>		(</a:t>
            </a:r>
            <a:r>
              <a:rPr lang="ko-KR" altLang="en-US" sz="1600" b="1" dirty="0" smtClean="0">
                <a:latin typeface="+mn-ea"/>
              </a:rPr>
              <a:t>프로세스의 상호관계를 확인 할 수 있다</a:t>
            </a:r>
            <a:r>
              <a:rPr lang="en-US" altLang="ko-KR" sz="1600" b="1" dirty="0" smtClean="0">
                <a:latin typeface="+mn-ea"/>
              </a:rPr>
              <a:t>)</a:t>
            </a:r>
            <a:endParaRPr lang="en-US" altLang="ko-KR" sz="1600" b="1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967" y="5440749"/>
            <a:ext cx="1627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# </a:t>
            </a:r>
            <a:r>
              <a:rPr lang="en-US" altLang="ko-KR" sz="1200" b="1" dirty="0" err="1" smtClean="0"/>
              <a:t>pstree</a:t>
            </a:r>
            <a:r>
              <a:rPr lang="en-US" altLang="ko-KR" sz="1200" b="1" dirty="0" smtClean="0"/>
              <a:t>  &lt;</a:t>
            </a:r>
            <a:r>
              <a:rPr lang="ko-KR" altLang="en-US" sz="1200" b="1" dirty="0" smtClean="0"/>
              <a:t>옵션</a:t>
            </a:r>
            <a:r>
              <a:rPr lang="en-US" altLang="ko-KR" sz="1200" b="1" dirty="0" smtClean="0"/>
              <a:t>&gt;</a:t>
            </a:r>
          </a:p>
          <a:p>
            <a:endParaRPr lang="en-US" altLang="ko-KR" sz="1200" b="1" dirty="0"/>
          </a:p>
          <a:p>
            <a:r>
              <a:rPr lang="en-US" altLang="ko-KR" sz="1200" b="1" dirty="0" smtClean="0"/>
              <a:t>-n : PID </a:t>
            </a:r>
            <a:r>
              <a:rPr lang="ko-KR" altLang="en-US" sz="1200" b="1" dirty="0" smtClean="0"/>
              <a:t>순으로 정렬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-p : PID </a:t>
            </a:r>
            <a:r>
              <a:rPr lang="ko-KR" altLang="en-US" sz="1200" b="1" dirty="0" smtClean="0"/>
              <a:t>번호 출력</a:t>
            </a:r>
            <a:endParaRPr lang="en-US" altLang="ko-KR" sz="12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9" y="1437047"/>
            <a:ext cx="6142199" cy="490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1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508</Words>
  <Application>Microsoft Office PowerPoint</Application>
  <PresentationFormat>화면 슬라이드 쇼(4:3)</PresentationFormat>
  <Paragraphs>174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194</cp:revision>
  <dcterms:created xsi:type="dcterms:W3CDTF">2018-08-02T13:04:12Z</dcterms:created>
  <dcterms:modified xsi:type="dcterms:W3CDTF">2020-01-03T06:25:46Z</dcterms:modified>
</cp:coreProperties>
</file>