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0" r:id="rId2"/>
    <p:sldId id="322" r:id="rId3"/>
    <p:sldId id="323" r:id="rId4"/>
    <p:sldId id="324" r:id="rId5"/>
    <p:sldId id="325" r:id="rId6"/>
    <p:sldId id="32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백업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백업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백업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70077"/>
              </p:ext>
            </p:extLst>
          </p:nvPr>
        </p:nvGraphicFramePr>
        <p:xfrm>
          <a:off x="395536" y="1360723"/>
          <a:ext cx="8640960" cy="3796469"/>
        </p:xfrm>
        <a:graphic>
          <a:graphicData uri="http://schemas.openxmlformats.org/drawingml/2006/table">
            <a:tbl>
              <a:tblPr/>
              <a:tblGrid>
                <a:gridCol w="805513"/>
                <a:gridCol w="1642759"/>
                <a:gridCol w="6192688"/>
              </a:tblGrid>
              <a:tr h="340085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 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68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전체 백업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(Full Backup)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eaLnBrk="1" fontAlgn="ctr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백업받을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데이터 전체에 대해 백업을 실시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372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증분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백업</a:t>
                      </a: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1" latinLnBrk="1" hangingPunct="1"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차등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증분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백업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(Differential Incremental Backup)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전체 백업 이후 다음 전체 백업이 실시되기 직전까지 변화된 데이터를 백업하는 방식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예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일요일마다 주간 전체 백업을 실시하는 회사라며 매일 매일 차등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증분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백업을 실시하여 변경된 데이터만 백업하면 되므로 백업시간이 단축되는 장점이 있다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하지만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만약 토요일에 장애 발생하여 복구해야 할 경우가 발생한다면 전주 일요일 전체 백업분과 월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~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금요일까지의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증분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백업분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모두를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restore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해야 하므로 복구 시간이 길어지는 단점이 있다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144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누적 </a:t>
                      </a:r>
                      <a:r>
                        <a:rPr lang="ko-KR" altLang="en-US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증분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백업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(Cumulative </a:t>
                      </a: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Incremetal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Backup)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전체 백업 이후 변경된 부분이 누적되어 백업되어 가는 방식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예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일요일마다 주간 전체 백업을 실시하는 회사라며 매일 누적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증분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백업을 실시하여 백업 할 수 있다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이럴경우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후반으로 갈수록 백업 시간이 늘어나는 단점이 있으나 복구 시 전체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증분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백업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본만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restore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하면 되므로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복구시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복구시간은 단축되는 장점이 있다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128" y="836712"/>
            <a:ext cx="8240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500" b="1" dirty="0">
                <a:latin typeface="+mn-ea"/>
              </a:rPr>
              <a:t>■ </a:t>
            </a:r>
            <a:r>
              <a:rPr lang="ko-KR" altLang="en-US" sz="1500" b="1" dirty="0" smtClean="0">
                <a:latin typeface="+mn-ea"/>
              </a:rPr>
              <a:t>전체 백업 </a:t>
            </a:r>
            <a:r>
              <a:rPr lang="en-US" altLang="ko-KR" sz="1500" b="1" dirty="0" smtClean="0">
                <a:latin typeface="+mn-ea"/>
              </a:rPr>
              <a:t>VS </a:t>
            </a:r>
            <a:r>
              <a:rPr lang="ko-KR" altLang="en-US" sz="1500" b="1" dirty="0" err="1" smtClean="0">
                <a:latin typeface="+mn-ea"/>
              </a:rPr>
              <a:t>증분</a:t>
            </a:r>
            <a:r>
              <a:rPr lang="ko-KR" altLang="en-US" sz="1500" b="1" dirty="0" smtClean="0">
                <a:latin typeface="+mn-ea"/>
              </a:rPr>
              <a:t> 백업</a:t>
            </a:r>
            <a:endParaRPr lang="en-US" altLang="ko-KR" sz="15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5445224"/>
            <a:ext cx="8240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1500" b="1" dirty="0">
                <a:latin typeface="+mn-ea"/>
              </a:rPr>
              <a:t>■ </a:t>
            </a:r>
            <a:r>
              <a:rPr lang="ko-KR" altLang="en-US" sz="1500" b="1" dirty="0" smtClean="0">
                <a:latin typeface="+mn-ea"/>
              </a:rPr>
              <a:t>백업 및 압축 명령어 </a:t>
            </a:r>
            <a:r>
              <a:rPr lang="en-US" altLang="ko-KR" sz="1500" b="1" dirty="0" smtClean="0">
                <a:latin typeface="+mn-ea"/>
              </a:rPr>
              <a:t>: </a:t>
            </a:r>
            <a:r>
              <a:rPr lang="en-US" altLang="ko-KR" sz="1500" b="1" dirty="0" err="1" smtClean="0">
                <a:latin typeface="+mn-ea"/>
              </a:rPr>
              <a:t>cpio</a:t>
            </a:r>
            <a:r>
              <a:rPr lang="en-US" altLang="ko-KR" sz="1500" b="1" dirty="0" smtClean="0">
                <a:latin typeface="+mn-ea"/>
              </a:rPr>
              <a:t>, </a:t>
            </a:r>
            <a:r>
              <a:rPr lang="en-US" altLang="ko-KR" sz="1500" b="1" dirty="0" err="1" smtClean="0">
                <a:latin typeface="+mn-ea"/>
              </a:rPr>
              <a:t>dd</a:t>
            </a:r>
            <a:r>
              <a:rPr lang="en-US" altLang="ko-KR" sz="1500" b="1" dirty="0" smtClean="0">
                <a:latin typeface="+mn-ea"/>
              </a:rPr>
              <a:t>, tar </a:t>
            </a:r>
            <a:r>
              <a:rPr lang="ko-KR" altLang="en-US" sz="1500" b="1" dirty="0" smtClean="0">
                <a:latin typeface="+mn-ea"/>
              </a:rPr>
              <a:t>등이 있다</a:t>
            </a:r>
            <a:r>
              <a:rPr lang="en-US" altLang="ko-KR" sz="1500" b="1" dirty="0" smtClean="0">
                <a:latin typeface="+mn-ea"/>
              </a:rPr>
              <a:t>.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79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백업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백업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276" y="718055"/>
            <a:ext cx="842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500" b="1" dirty="0" smtClean="0">
                <a:latin typeface="+mn-ea"/>
              </a:rPr>
              <a:t>1.</a:t>
            </a:r>
            <a:r>
              <a:rPr lang="ko-KR" altLang="en-US" sz="1500" b="1" dirty="0" smtClean="0">
                <a:latin typeface="+mn-ea"/>
              </a:rPr>
              <a:t> </a:t>
            </a:r>
            <a:r>
              <a:rPr lang="en-US" altLang="ko-KR" sz="1500" b="1" dirty="0" err="1" smtClean="0">
                <a:latin typeface="+mn-ea"/>
              </a:rPr>
              <a:t>cpio</a:t>
            </a:r>
            <a:r>
              <a:rPr lang="en-US" altLang="ko-KR" sz="1500" b="1" dirty="0" smtClean="0">
                <a:latin typeface="+mn-ea"/>
              </a:rPr>
              <a:t> </a:t>
            </a:r>
            <a:r>
              <a:rPr lang="ko-KR" altLang="en-US" sz="1500" b="1" dirty="0" smtClean="0">
                <a:latin typeface="+mn-ea"/>
              </a:rPr>
              <a:t>명령어</a:t>
            </a:r>
            <a:endParaRPr lang="en-US" altLang="ko-KR" sz="1500" b="1" dirty="0" smtClean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5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 - </a:t>
            </a:r>
            <a:r>
              <a:rPr lang="ko-KR" altLang="en-US" sz="1200" b="1" dirty="0" smtClean="0">
                <a:latin typeface="+mn-ea"/>
              </a:rPr>
              <a:t>하나 또는 </a:t>
            </a:r>
            <a:r>
              <a:rPr lang="ko-KR" altLang="en-US" sz="1200" b="1" dirty="0" err="1" smtClean="0">
                <a:latin typeface="+mn-ea"/>
              </a:rPr>
              <a:t>여러개의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리눅스</a:t>
            </a:r>
            <a:r>
              <a:rPr lang="ko-KR" altLang="en-US" sz="1200" b="1" dirty="0" smtClean="0">
                <a:latin typeface="+mn-ea"/>
              </a:rPr>
              <a:t> 파일을 테이프 드라이브에 </a:t>
            </a:r>
            <a:r>
              <a:rPr lang="en-US" altLang="ko-KR" sz="1200" b="1" dirty="0" smtClean="0">
                <a:latin typeface="+mn-ea"/>
              </a:rPr>
              <a:t>standard input </a:t>
            </a:r>
            <a:r>
              <a:rPr lang="ko-KR" altLang="en-US" sz="1200" b="1" dirty="0" smtClean="0">
                <a:latin typeface="+mn-ea"/>
              </a:rPr>
              <a:t>또는 </a:t>
            </a:r>
            <a:r>
              <a:rPr lang="en-US" altLang="ko-KR" sz="1200" b="1" dirty="0" smtClean="0">
                <a:latin typeface="+mn-ea"/>
              </a:rPr>
              <a:t>standard output  </a:t>
            </a:r>
            <a:r>
              <a:rPr lang="ko-KR" altLang="en-US" sz="1200" b="1" dirty="0" smtClean="0">
                <a:latin typeface="+mn-ea"/>
              </a:rPr>
              <a:t>형태로 저장하거나 </a:t>
            </a:r>
            <a:endParaRPr lang="en-US" altLang="ko-KR" sz="1200" b="1" dirty="0" smtClean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</a:t>
            </a:r>
            <a:r>
              <a:rPr lang="ko-KR" altLang="en-US" sz="1200" b="1" dirty="0" smtClean="0">
                <a:latin typeface="+mn-ea"/>
              </a:rPr>
              <a:t>복구하는 명령어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343" y="5172949"/>
            <a:ext cx="824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&lt;</a:t>
            </a:r>
            <a:r>
              <a:rPr lang="ko-KR" altLang="en-US" sz="1200" b="1" dirty="0" smtClean="0">
                <a:latin typeface="+mn-ea"/>
              </a:rPr>
              <a:t>실습</a:t>
            </a:r>
            <a:r>
              <a:rPr lang="en-US" altLang="ko-KR" sz="1200" b="1" dirty="0" smtClean="0">
                <a:latin typeface="+mn-ea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0343" y="1718292"/>
            <a:ext cx="7952755" cy="623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# </a:t>
            </a:r>
            <a:r>
              <a:rPr lang="en-US" altLang="ko-KR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cpio</a:t>
            </a:r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[</a:t>
            </a:r>
            <a:r>
              <a:rPr lang="ko-KR" altLang="en-US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옵션</a:t>
            </a:r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] [</a:t>
            </a:r>
            <a:r>
              <a:rPr lang="en-US" altLang="ko-KR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device_name</a:t>
            </a:r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]</a:t>
            </a:r>
            <a:endParaRPr lang="en-US" altLang="ko-KR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ko-KR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# </a:t>
            </a:r>
            <a:r>
              <a:rPr lang="en-US" altLang="ko-KR" b="1" kern="1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cpio</a:t>
            </a:r>
            <a:r>
              <a:rPr lang="en-US" altLang="ko-KR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[</a:t>
            </a:r>
            <a:r>
              <a:rPr lang="ko-KR" altLang="en-US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옵션</a:t>
            </a:r>
            <a:r>
              <a:rPr lang="en-US" altLang="ko-KR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] </a:t>
            </a:r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ko-KR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file_name</a:t>
            </a:r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]</a:t>
            </a:r>
            <a:endParaRPr lang="en-US" altLang="ko-KR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29606"/>
              </p:ext>
            </p:extLst>
          </p:nvPr>
        </p:nvGraphicFramePr>
        <p:xfrm>
          <a:off x="597327" y="2477200"/>
          <a:ext cx="7949346" cy="2535976"/>
        </p:xfrm>
        <a:graphic>
          <a:graphicData uri="http://schemas.openxmlformats.org/drawingml/2006/table">
            <a:tbl>
              <a:tblPr/>
              <a:tblGrid>
                <a:gridCol w="698787"/>
                <a:gridCol w="7250559"/>
              </a:tblGrid>
              <a:tr h="2139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옵션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의미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ASCII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형태의 헤더 정보를 읽거나 기록</a:t>
                      </a:r>
                      <a:endParaRPr lang="ko-KR" altLang="en-US" sz="10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-d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복사 중 필요에 따라 디렉터리 생성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en-US" altLang="ko-KR" sz="1200" b="1" kern="1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i</a:t>
                      </a:r>
                      <a:endParaRPr lang="ko-KR" sz="12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표준 입력으로 정의된 </a:t>
                      </a:r>
                      <a:r>
                        <a:rPr lang="en-US" altLang="ko-KR" sz="1000" b="1" dirty="0" err="1" smtClean="0"/>
                        <a:t>cpio</a:t>
                      </a:r>
                      <a:r>
                        <a:rPr lang="en-US" altLang="ko-KR" sz="1000" b="1" dirty="0" smtClean="0"/>
                        <a:t> </a:t>
                      </a:r>
                      <a:r>
                        <a:rPr lang="ko-KR" altLang="en-US" sz="1000" b="1" dirty="0" smtClean="0"/>
                        <a:t>형식의 파일을 읽어와 원래의 파일과 디렉터리로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복구</a:t>
                      </a:r>
                      <a:endParaRPr lang="en-US" altLang="ko-KR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-o</a:t>
                      </a:r>
                      <a:endParaRPr lang="ko-KR" sz="12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하드 디스크의 데이터를 </a:t>
                      </a:r>
                      <a:r>
                        <a:rPr lang="en-US" altLang="ko-KR" sz="1000" b="1" dirty="0" err="1" smtClean="0"/>
                        <a:t>cpio</a:t>
                      </a:r>
                      <a:r>
                        <a:rPr lang="en-US" altLang="ko-KR" sz="1000" b="1" dirty="0" smtClean="0"/>
                        <a:t> </a:t>
                      </a:r>
                      <a:r>
                        <a:rPr lang="ko-KR" altLang="en-US" sz="1000" b="1" dirty="0" smtClean="0"/>
                        <a:t>형식의 파일로 데이터 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백업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-p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디렉터리의 데이터를 다른 디렉터리로 복사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-t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-</a:t>
                      </a:r>
                      <a:r>
                        <a:rPr lang="en-US" altLang="ko-KR" sz="1000" b="1" dirty="0" err="1" smtClean="0"/>
                        <a:t>i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옵션과 함께 사용</a:t>
                      </a:r>
                      <a:r>
                        <a:rPr lang="en-US" altLang="ko-KR" sz="1000" b="1" baseline="0" dirty="0" smtClean="0"/>
                        <a:t>, </a:t>
                      </a:r>
                      <a:r>
                        <a:rPr lang="en-US" altLang="ko-KR" sz="1000" b="1" baseline="0" dirty="0" err="1" smtClean="0"/>
                        <a:t>cpio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파일에 포함된 디렉터리와 파일의 목록 출력</a:t>
                      </a:r>
                      <a:endParaRPr lang="ko-KR" altLang="en-US" sz="10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5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-u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무조건 복사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9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-v</a:t>
                      </a:r>
                      <a:endParaRPr lang="ko-KR" sz="12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/>
                        <a:t>cpio</a:t>
                      </a:r>
                      <a:r>
                        <a:rPr lang="ko-KR" altLang="en-US" sz="1000" b="1" baseline="0" dirty="0" smtClean="0"/>
                        <a:t> 실행 시 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</a:rPr>
                        <a:t>처리</a:t>
                      </a:r>
                      <a:r>
                        <a:rPr lang="ko-KR" altLang="en-US" sz="1000" b="1" baseline="0" dirty="0" smtClean="0"/>
                        <a:t>하는 파일과 디렉터리 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</a:rPr>
                        <a:t>목록 출력</a:t>
                      </a:r>
                      <a:endParaRPr lang="ko-KR" alt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600343" y="5503717"/>
            <a:ext cx="7952755" cy="836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ls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|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cpio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–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ocv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&gt;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backup.cpio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	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cpio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백업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mkdir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cpiodir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		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기존 파일과 비교하기 위한 새로운 디렉터리 생성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cd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cpiodir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cpio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–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icv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&lt; ../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backup.cpio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	(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cpio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로 백업된 파일 복원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4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백업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백업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276" y="718055"/>
            <a:ext cx="8426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500" b="1" dirty="0" smtClean="0">
                <a:latin typeface="+mn-ea"/>
              </a:rPr>
              <a:t>2.</a:t>
            </a:r>
            <a:r>
              <a:rPr lang="ko-KR" altLang="en-US" sz="1500" b="1" dirty="0" smtClean="0">
                <a:latin typeface="+mn-ea"/>
              </a:rPr>
              <a:t> </a:t>
            </a:r>
            <a:r>
              <a:rPr lang="en-US" altLang="ko-KR" sz="1500" b="1" dirty="0" err="1" smtClean="0">
                <a:latin typeface="+mn-ea"/>
              </a:rPr>
              <a:t>dd</a:t>
            </a:r>
            <a:r>
              <a:rPr lang="en-US" altLang="ko-KR" sz="1500" b="1" dirty="0" smtClean="0">
                <a:latin typeface="+mn-ea"/>
              </a:rPr>
              <a:t> </a:t>
            </a:r>
            <a:r>
              <a:rPr lang="ko-KR" altLang="en-US" sz="1500" b="1" dirty="0" smtClean="0">
                <a:latin typeface="+mn-ea"/>
              </a:rPr>
              <a:t>명령어 백업</a:t>
            </a:r>
            <a:endParaRPr lang="en-US" altLang="ko-KR" sz="1500" b="1" dirty="0" smtClean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5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 - </a:t>
            </a:r>
            <a:r>
              <a:rPr lang="ko-KR" altLang="en-US" sz="1200" b="1" dirty="0" smtClean="0">
                <a:latin typeface="+mn-ea"/>
              </a:rPr>
              <a:t>지정한 </a:t>
            </a:r>
            <a:r>
              <a:rPr lang="en-US" altLang="ko-KR" sz="1200" b="1" dirty="0" smtClean="0">
                <a:latin typeface="+mn-ea"/>
              </a:rPr>
              <a:t>block </a:t>
            </a:r>
            <a:r>
              <a:rPr lang="ko-KR" altLang="en-US" sz="1200" b="1" dirty="0" smtClean="0">
                <a:latin typeface="+mn-ea"/>
              </a:rPr>
              <a:t>크기만큼 파일을 복사할 때 사용하는 명령어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420" y="3539529"/>
            <a:ext cx="824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&lt;</a:t>
            </a:r>
            <a:r>
              <a:rPr lang="ko-KR" altLang="en-US" sz="1200" b="1" dirty="0" smtClean="0">
                <a:latin typeface="+mn-ea"/>
              </a:rPr>
              <a:t>실습</a:t>
            </a:r>
            <a:r>
              <a:rPr lang="en-US" altLang="ko-KR" sz="1200" b="1" dirty="0" smtClean="0">
                <a:latin typeface="+mn-ea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0343" y="1483554"/>
            <a:ext cx="7952755" cy="414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# </a:t>
            </a:r>
            <a:r>
              <a:rPr lang="en-US" altLang="ko-KR" b="1" kern="100" dirty="0" err="1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dd</a:t>
            </a:r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[</a:t>
            </a:r>
            <a:r>
              <a:rPr lang="ko-KR" altLang="en-US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옵션</a:t>
            </a:r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] [</a:t>
            </a:r>
            <a:r>
              <a:rPr lang="ko-KR" altLang="en-US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변수</a:t>
            </a:r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ko-KR" altLang="en-US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값</a:t>
            </a:r>
            <a:r>
              <a:rPr lang="en-US" altLang="ko-KR" b="1" kern="1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]</a:t>
            </a:r>
            <a:endParaRPr lang="en-US" altLang="ko-KR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03482"/>
              </p:ext>
            </p:extLst>
          </p:nvPr>
        </p:nvGraphicFramePr>
        <p:xfrm>
          <a:off x="597327" y="2477200"/>
          <a:ext cx="7949346" cy="807784"/>
        </p:xfrm>
        <a:graphic>
          <a:graphicData uri="http://schemas.openxmlformats.org/drawingml/2006/table">
            <a:tbl>
              <a:tblPr/>
              <a:tblGrid>
                <a:gridCol w="2030457"/>
                <a:gridCol w="5918889"/>
              </a:tblGrid>
              <a:tr h="2139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변수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값</a:t>
                      </a:r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의미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if=file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표준 입력대신 지정한 </a:t>
                      </a:r>
                      <a:r>
                        <a:rPr lang="en-US" altLang="ko-KR" sz="1000" b="1" dirty="0" smtClean="0"/>
                        <a:t>file</a:t>
                      </a:r>
                      <a:r>
                        <a:rPr lang="ko-KR" altLang="en-US" sz="1000" b="1" dirty="0" smtClean="0"/>
                        <a:t>을 입력 대상으로 한다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of=file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표준 출력대신 지정한 </a:t>
                      </a:r>
                      <a:r>
                        <a:rPr lang="en-US" altLang="ko-KR" sz="1000" b="1" dirty="0" smtClean="0"/>
                        <a:t>file</a:t>
                      </a:r>
                      <a:r>
                        <a:rPr lang="ko-KR" altLang="en-US" sz="1000" b="1" dirty="0" smtClean="0"/>
                        <a:t>을 출력</a:t>
                      </a:r>
                      <a:r>
                        <a:rPr lang="ko-KR" altLang="en-US" sz="1000" b="1" baseline="0" dirty="0" smtClean="0"/>
                        <a:t> 대상</a:t>
                      </a:r>
                      <a:r>
                        <a:rPr lang="ko-KR" altLang="en-US" sz="1000" b="1" dirty="0" smtClean="0"/>
                        <a:t>으로 한다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95622" y="3865317"/>
            <a:ext cx="7952755" cy="114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if=/  of=/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/st0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시스템의 모든 데이터를 테이프 드라이브에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백업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if=/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/sda3  of=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/st0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파티션 백업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dd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if=/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sda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of=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sdb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파티션을 파티션으로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백업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50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백업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백업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550" y="664832"/>
            <a:ext cx="842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500" b="1" dirty="0" smtClean="0">
                <a:latin typeface="+mn-ea"/>
              </a:rPr>
              <a:t>3.</a:t>
            </a:r>
            <a:r>
              <a:rPr lang="ko-KR" altLang="en-US" sz="1500" b="1" dirty="0" smtClean="0">
                <a:latin typeface="+mn-ea"/>
              </a:rPr>
              <a:t> </a:t>
            </a:r>
            <a:r>
              <a:rPr lang="en-US" altLang="ko-KR" sz="1500" b="1" dirty="0" smtClean="0">
                <a:latin typeface="+mn-ea"/>
              </a:rPr>
              <a:t>tar</a:t>
            </a:r>
            <a:r>
              <a:rPr lang="ko-KR" altLang="en-US" sz="1500" b="1" dirty="0" smtClean="0">
                <a:latin typeface="+mn-ea"/>
              </a:rPr>
              <a:t>를 이용한 </a:t>
            </a:r>
            <a:r>
              <a:rPr lang="ko-KR" altLang="en-US" sz="1500" b="1" dirty="0" err="1" smtClean="0">
                <a:latin typeface="+mn-ea"/>
              </a:rPr>
              <a:t>증분</a:t>
            </a:r>
            <a:r>
              <a:rPr lang="ko-KR" altLang="en-US" sz="1500" b="1" dirty="0" smtClean="0">
                <a:latin typeface="+mn-ea"/>
              </a:rPr>
              <a:t> 백업</a:t>
            </a:r>
            <a:endParaRPr lang="en-US" altLang="ko-KR" sz="1500" b="1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5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 - </a:t>
            </a:r>
            <a:r>
              <a:rPr lang="ko-KR" altLang="en-US" sz="1200" b="1" dirty="0" smtClean="0">
                <a:latin typeface="+mn-ea"/>
              </a:rPr>
              <a:t>차등 </a:t>
            </a:r>
            <a:r>
              <a:rPr lang="ko-KR" altLang="en-US" sz="1200" b="1" dirty="0" err="1" smtClean="0">
                <a:latin typeface="+mn-ea"/>
              </a:rPr>
              <a:t>증분</a:t>
            </a:r>
            <a:r>
              <a:rPr lang="ko-KR" altLang="en-US" sz="1200" b="1" dirty="0" smtClean="0">
                <a:latin typeface="+mn-ea"/>
              </a:rPr>
              <a:t> 백업방식으로 </a:t>
            </a:r>
            <a:r>
              <a:rPr lang="en-US" altLang="ko-KR" sz="1200" b="1" dirty="0" smtClean="0">
                <a:latin typeface="+mn-ea"/>
              </a:rPr>
              <a:t>tar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명령어를 이용 가능</a:t>
            </a:r>
            <a:endParaRPr lang="en-US" altLang="ko-KR" sz="12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 - </a:t>
            </a:r>
            <a:r>
              <a:rPr lang="ko-KR" altLang="en-US" sz="1200" b="1" dirty="0" smtClean="0">
                <a:latin typeface="+mn-ea"/>
              </a:rPr>
              <a:t>기본적으로 </a:t>
            </a:r>
            <a:r>
              <a:rPr lang="en-US" altLang="ko-KR" sz="1200" b="1" dirty="0" smtClean="0">
                <a:latin typeface="+mn-ea"/>
              </a:rPr>
              <a:t>tar </a:t>
            </a:r>
            <a:r>
              <a:rPr lang="ko-KR" altLang="en-US" sz="1200" b="1" dirty="0" smtClean="0">
                <a:latin typeface="+mn-ea"/>
              </a:rPr>
              <a:t>는 </a:t>
            </a:r>
            <a:r>
              <a:rPr lang="en-US" altLang="ko-KR" sz="1200" b="1" dirty="0" smtClean="0">
                <a:latin typeface="+mn-ea"/>
              </a:rPr>
              <a:t>–g, --</a:t>
            </a:r>
            <a:r>
              <a:rPr lang="en-US" altLang="ko-KR" sz="1200" b="1" dirty="0" smtClean="0">
                <a:latin typeface="+mn-ea"/>
              </a:rPr>
              <a:t>list-incremental </a:t>
            </a:r>
            <a:r>
              <a:rPr lang="ko-KR" altLang="en-US" sz="1200" b="1" dirty="0" smtClean="0">
                <a:latin typeface="+mn-ea"/>
              </a:rPr>
              <a:t>옵션 제공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968" y="2111146"/>
            <a:ext cx="824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&lt;</a:t>
            </a:r>
            <a:r>
              <a:rPr lang="ko-KR" altLang="en-US" sz="1200" b="1" dirty="0" smtClean="0">
                <a:latin typeface="+mn-ea"/>
              </a:rPr>
              <a:t>실습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b="1" dirty="0" err="1" smtClean="0">
                <a:latin typeface="+mn-ea"/>
              </a:rPr>
              <a:t>증분</a:t>
            </a:r>
            <a:r>
              <a:rPr lang="ko-KR" altLang="en-US" sz="1200" b="1" dirty="0" smtClean="0">
                <a:latin typeface="+mn-ea"/>
              </a:rPr>
              <a:t> 백업</a:t>
            </a:r>
            <a:r>
              <a:rPr lang="en-US" altLang="ko-KR" sz="1200" b="1" dirty="0" smtClean="0">
                <a:latin typeface="+mn-ea"/>
              </a:rPr>
              <a:t>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7222" y="2447143"/>
            <a:ext cx="8339680" cy="3611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백업할 디렉터리 생성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mkdir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/backup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파티션 백업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dd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if=/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/zero  of=/home/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full_f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bs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=1M count=1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파티션을 파티션으로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백업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전체 백업을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--listed-incremental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옵션을 줘서 진행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tar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zcfp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/backup/kgitbank_backup_full.tgz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--listed-incremental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/backup/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kgitbank_backup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차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증분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백업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dd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if=/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/zero  of=/home/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first_f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bs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=1M  count=1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tar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zcfp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/backup/kgitbank_backup_1.tgz –g /backup/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kgitbank_backup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ls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/backup</a:t>
            </a:r>
          </a:p>
          <a:p>
            <a:pPr>
              <a:spcBef>
                <a:spcPct val="0"/>
              </a:spcBef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차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증분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백업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dd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if=/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dev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/zero  of=/home/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second_f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bs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=1M count=1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tar 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zcfp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/backup/kgitbank_backup_2.tgz  -g  /backup/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kgitbank_backup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3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백업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백업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597" y="861906"/>
            <a:ext cx="8426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500" b="1" dirty="0" smtClean="0">
                <a:latin typeface="+mn-ea"/>
              </a:rPr>
              <a:t>3.</a:t>
            </a:r>
            <a:r>
              <a:rPr lang="ko-KR" altLang="en-US" sz="1500" b="1" dirty="0" smtClean="0">
                <a:latin typeface="+mn-ea"/>
              </a:rPr>
              <a:t> </a:t>
            </a:r>
            <a:r>
              <a:rPr lang="en-US" altLang="ko-KR" sz="1500" b="1" dirty="0" smtClean="0">
                <a:latin typeface="+mn-ea"/>
              </a:rPr>
              <a:t>tar</a:t>
            </a:r>
            <a:r>
              <a:rPr lang="ko-KR" altLang="en-US" sz="1500" b="1" dirty="0" smtClean="0">
                <a:latin typeface="+mn-ea"/>
              </a:rPr>
              <a:t>를 이용한 </a:t>
            </a:r>
            <a:r>
              <a:rPr lang="ko-KR" altLang="en-US" sz="1500" b="1" dirty="0" err="1" smtClean="0">
                <a:latin typeface="+mn-ea"/>
              </a:rPr>
              <a:t>증분</a:t>
            </a:r>
            <a:r>
              <a:rPr lang="ko-KR" altLang="en-US" sz="1500" b="1" dirty="0" smtClean="0">
                <a:latin typeface="+mn-ea"/>
              </a:rPr>
              <a:t> 백업 복구</a:t>
            </a:r>
            <a:endParaRPr lang="en-US" altLang="ko-KR" sz="1500" b="1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5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 - </a:t>
            </a:r>
            <a:r>
              <a:rPr lang="ko-KR" altLang="en-US" sz="1200" b="1" dirty="0" err="1">
                <a:latin typeface="+mn-ea"/>
              </a:rPr>
              <a:t>증분</a:t>
            </a:r>
            <a:r>
              <a:rPr lang="ko-KR" altLang="en-US" sz="1200" b="1" dirty="0">
                <a:latin typeface="+mn-ea"/>
              </a:rPr>
              <a:t> 백업한 압축파일들은 </a:t>
            </a:r>
            <a:r>
              <a:rPr lang="en-US" altLang="ko-KR" sz="1200" b="1" dirty="0">
                <a:latin typeface="+mn-ea"/>
              </a:rPr>
              <a:t>Full Backup </a:t>
            </a:r>
            <a:r>
              <a:rPr lang="ko-KR" altLang="en-US" sz="1200" b="1" dirty="0">
                <a:latin typeface="+mn-ea"/>
              </a:rPr>
              <a:t>부터 순서대로 압축 </a:t>
            </a:r>
            <a:r>
              <a:rPr lang="ko-KR" altLang="en-US" sz="1200" b="1" dirty="0" smtClean="0">
                <a:latin typeface="+mn-ea"/>
              </a:rPr>
              <a:t>해제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160" y="1824479"/>
            <a:ext cx="824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 smtClean="0">
                <a:latin typeface="+mn-ea"/>
              </a:rPr>
              <a:t>&lt;</a:t>
            </a:r>
            <a:r>
              <a:rPr lang="ko-KR" altLang="en-US" sz="1200" b="1" dirty="0" smtClean="0">
                <a:latin typeface="+mn-ea"/>
              </a:rPr>
              <a:t>실습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b="1" dirty="0" err="1" smtClean="0">
                <a:latin typeface="+mn-ea"/>
              </a:rPr>
              <a:t>증분</a:t>
            </a:r>
            <a:r>
              <a:rPr lang="ko-KR" altLang="en-US" sz="1200" b="1" dirty="0" smtClean="0">
                <a:latin typeface="+mn-ea"/>
              </a:rPr>
              <a:t> 백업 복구</a:t>
            </a:r>
            <a:r>
              <a:rPr lang="en-US" altLang="ko-KR" sz="1200" b="1" dirty="0" smtClean="0">
                <a:latin typeface="+mn-ea"/>
              </a:rPr>
              <a:t>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2160" y="2236105"/>
            <a:ext cx="8339680" cy="2729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디렉터리 삭제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rm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–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rf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파티션 백업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압축파일을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루크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디렉터리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/ )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해제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tar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zxf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/backup/kgitbank_backup_full.tgz –C  /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ls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/home</a:t>
            </a:r>
          </a:p>
          <a:p>
            <a:pPr>
              <a:spcBef>
                <a:spcPct val="0"/>
              </a:spcBef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#tar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zxf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/backup/kgitbank_backup_1.tgz –g /backup/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-C  /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ls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/home/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# tar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zxf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/backup/kgitbank_backup_2.tgz –g  /backup/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kgitbank_backup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–C /</a:t>
            </a:r>
          </a:p>
          <a:p>
            <a:pPr>
              <a:spcBef>
                <a:spcPct val="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200" b="1" dirty="0" err="1">
                <a:solidFill>
                  <a:schemeClr val="tx1"/>
                </a:solidFill>
                <a:latin typeface="+mn-ea"/>
              </a:rPr>
              <a:t>ls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/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home/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n-ea"/>
              </a:rPr>
              <a:t>kgitbank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820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441</Words>
  <Application>Microsoft Office PowerPoint</Application>
  <PresentationFormat>화면 슬라이드 쇼(4:3)</PresentationFormat>
  <Paragraphs>111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161</cp:revision>
  <dcterms:created xsi:type="dcterms:W3CDTF">2018-08-02T13:04:12Z</dcterms:created>
  <dcterms:modified xsi:type="dcterms:W3CDTF">2020-01-03T10:18:15Z</dcterms:modified>
</cp:coreProperties>
</file>