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0" r:id="rId2"/>
    <p:sldId id="331" r:id="rId3"/>
    <p:sldId id="329" r:id="rId4"/>
    <p:sldId id="327" r:id="rId5"/>
    <p:sldId id="332" r:id="rId6"/>
    <p:sldId id="333" r:id="rId7"/>
    <p:sldId id="32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/</a:t>
              </a:r>
              <a:r>
                <a:rPr lang="en-US" altLang="ko-KR" sz="2400" b="1" dirty="0" err="1" smtClean="0">
                  <a:latin typeface="+mn-ea"/>
                </a:rPr>
                <a:t>etc</a:t>
              </a:r>
              <a:r>
                <a:rPr lang="en-US" altLang="ko-KR" sz="2400" b="1" dirty="0" smtClean="0">
                  <a:latin typeface="+mn-ea"/>
                </a:rPr>
                <a:t>/</a:t>
              </a:r>
              <a:r>
                <a:rPr lang="en-US" altLang="ko-KR" sz="2400" b="1" dirty="0" err="1" smtClean="0">
                  <a:latin typeface="+mn-ea"/>
                </a:rPr>
                <a:t>passwd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02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/</a:t>
            </a:r>
            <a:r>
              <a:rPr lang="en-US" altLang="ko-KR" sz="800" b="1" dirty="0" err="1"/>
              <a:t>etc</a:t>
            </a:r>
            <a:r>
              <a:rPr lang="en-US" altLang="ko-KR" sz="800" b="1" dirty="0"/>
              <a:t>/</a:t>
            </a:r>
            <a:r>
              <a:rPr lang="en-US" altLang="ko-KR" sz="800" b="1" dirty="0" err="1"/>
              <a:t>passwd</a:t>
            </a:r>
            <a:r>
              <a:rPr lang="en-US" altLang="ko-KR" sz="800" b="1" dirty="0"/>
              <a:t> 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/>
              <a:t>/</a:t>
            </a:r>
            <a:r>
              <a:rPr lang="en-US" altLang="ko-KR" sz="2000" b="1" dirty="0" err="1"/>
              <a:t>etc</a:t>
            </a:r>
            <a:r>
              <a:rPr lang="en-US" altLang="ko-KR" sz="2000" b="1" dirty="0"/>
              <a:t>/</a:t>
            </a:r>
            <a:r>
              <a:rPr lang="en-US" altLang="ko-KR" sz="2000" b="1" dirty="0" err="1"/>
              <a:t>passwd</a:t>
            </a:r>
            <a:r>
              <a:rPr lang="en-US" altLang="ko-KR" sz="2000" b="1" dirty="0"/>
              <a:t> 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3429000"/>
            <a:ext cx="3263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n-ea"/>
              </a:rPr>
              <a:t># </a:t>
            </a:r>
            <a:r>
              <a:rPr lang="en-US" altLang="ko-KR" sz="1400" b="1" dirty="0" smtClean="0">
                <a:latin typeface="+mn-ea"/>
              </a:rPr>
              <a:t>/</a:t>
            </a:r>
            <a:r>
              <a:rPr lang="en-US" altLang="ko-KR" sz="1400" b="1" dirty="0" err="1" smtClean="0">
                <a:latin typeface="+mn-ea"/>
              </a:rPr>
              <a:t>etc</a:t>
            </a:r>
            <a:r>
              <a:rPr lang="en-US" altLang="ko-KR" sz="1400" b="1" dirty="0" smtClean="0">
                <a:latin typeface="+mn-ea"/>
              </a:rPr>
              <a:t>/</a:t>
            </a:r>
            <a:r>
              <a:rPr lang="en-US" altLang="ko-KR" sz="1400" b="1" dirty="0" err="1" smtClean="0">
                <a:latin typeface="+mn-ea"/>
              </a:rPr>
              <a:t>passwd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파일의 각 필드의 의미</a:t>
            </a:r>
            <a:endParaRPr lang="en-US" altLang="ko-KR" sz="16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83953"/>
              </p:ext>
            </p:extLst>
          </p:nvPr>
        </p:nvGraphicFramePr>
        <p:xfrm>
          <a:off x="537463" y="3775556"/>
          <a:ext cx="8136249" cy="2531718"/>
        </p:xfrm>
        <a:graphic>
          <a:graphicData uri="http://schemas.openxmlformats.org/drawingml/2006/table">
            <a:tbl>
              <a:tblPr/>
              <a:tblGrid>
                <a:gridCol w="1695732"/>
                <a:gridCol w="2736304"/>
                <a:gridCol w="3704213"/>
              </a:tblGrid>
              <a:tr h="30409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필드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수정 명령어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39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사용자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ID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사용자 이름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(login 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name)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패스워드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passwd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 명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실제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etc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/shadow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파일에 저장되어 있음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UID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usermod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–u [UID]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GID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usermod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–g [GID]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사용자가 속한 그룹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Comment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usermod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–c [Comment]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코멘트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 정보 등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홈 디렉터리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usermod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–d [home directory]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사용자의 홈 디렉터리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로그인 </a:t>
                      </a:r>
                      <a:r>
                        <a:rPr lang="ko-KR" altLang="en-US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쉘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usermod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–s [shell 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파일명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사용자가 사용할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shell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(shell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파일의 위치 설정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00724" y="894459"/>
            <a:ext cx="8244916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passwd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파일은 </a:t>
            </a: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7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개의 필드로 구성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①사용자 </a:t>
            </a:r>
            <a:r>
              <a:rPr lang="en-US" altLang="ko-KR" sz="1300" b="1" dirty="0" smtClean="0">
                <a:solidFill>
                  <a:srgbClr val="0070C0"/>
                </a:solidFill>
                <a:latin typeface="+mn-ea"/>
              </a:rPr>
              <a:t>ID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②</a:t>
            </a:r>
            <a:r>
              <a:rPr lang="ko-KR" altLang="en-US" sz="1300" b="1" dirty="0" smtClean="0">
                <a:solidFill>
                  <a:srgbClr val="0070C0"/>
                </a:solidFill>
                <a:latin typeface="+mn-ea"/>
              </a:rPr>
              <a:t>암호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③</a:t>
            </a:r>
            <a:r>
              <a:rPr lang="en-US" altLang="ko-KR" sz="1300" b="1" dirty="0" smtClean="0">
                <a:solidFill>
                  <a:srgbClr val="0070C0"/>
                </a:solidFill>
                <a:latin typeface="+mn-ea"/>
              </a:rPr>
              <a:t>UID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④</a:t>
            </a:r>
            <a:r>
              <a:rPr lang="en-US" altLang="ko-KR" sz="1300" b="1" dirty="0" smtClean="0">
                <a:solidFill>
                  <a:srgbClr val="0070C0"/>
                </a:solidFill>
                <a:latin typeface="+mn-ea"/>
              </a:rPr>
              <a:t>GID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⑤</a:t>
            </a:r>
            <a:r>
              <a:rPr lang="en-US" altLang="ko-KR" sz="1300" b="1" dirty="0" smtClean="0">
                <a:solidFill>
                  <a:srgbClr val="0070C0"/>
                </a:solidFill>
                <a:latin typeface="+mn-ea"/>
              </a:rPr>
              <a:t>Comment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⑥</a:t>
            </a:r>
            <a:r>
              <a:rPr lang="ko-KR" altLang="en-US" sz="1300" b="1" dirty="0" smtClean="0">
                <a:solidFill>
                  <a:srgbClr val="0070C0"/>
                </a:solidFill>
                <a:latin typeface="+mn-ea"/>
              </a:rPr>
              <a:t>홈 </a:t>
            </a:r>
            <a:r>
              <a:rPr lang="ko-KR" altLang="en-US" sz="1300" b="1" dirty="0" smtClean="0">
                <a:solidFill>
                  <a:srgbClr val="0070C0"/>
                </a:solidFill>
                <a:latin typeface="+mn-ea"/>
              </a:rPr>
              <a:t>디렉터리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⑦</a:t>
            </a:r>
            <a:r>
              <a:rPr lang="ko-KR" altLang="en-US" sz="1300" b="1" dirty="0" smtClean="0">
                <a:solidFill>
                  <a:srgbClr val="0070C0"/>
                </a:solidFill>
                <a:latin typeface="+mn-ea"/>
              </a:rPr>
              <a:t>로그인 </a:t>
            </a:r>
            <a:r>
              <a:rPr lang="en-US" altLang="ko-KR" sz="1300" b="1" dirty="0" smtClean="0">
                <a:solidFill>
                  <a:srgbClr val="0070C0"/>
                </a:solidFill>
                <a:latin typeface="+mn-ea"/>
              </a:rPr>
              <a:t>shell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되어 있으며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시스템을 관리하는 가장 기초적이면서도 중요한 정보를 담고 있다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endParaRPr lang="en-US" altLang="ko-KR" sz="13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사용자의 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로그인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요청이 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+mn-ea"/>
              </a:rPr>
              <a:t>있을시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가장 먼저 읽혀지는 파일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로써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passwd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파일은 </a:t>
            </a: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root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만 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읽고 변경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할 수 있고 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나머지 사용자는 읽기만 가능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하도록 설정 되어 있다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12" name="그림 11" descr="ad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7864" y="2435577"/>
            <a:ext cx="8064896" cy="39866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54984" y="2891859"/>
            <a:ext cx="8190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ID	     :PW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: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UID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:GID	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  :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코멘트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	  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 :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홈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디렉토리경로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  :shell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80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84368" y="6453336"/>
            <a:ext cx="823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/</a:t>
            </a:r>
            <a:r>
              <a:rPr lang="en-US" altLang="ko-KR" sz="800" b="1" dirty="0" err="1"/>
              <a:t>etc</a:t>
            </a:r>
            <a:r>
              <a:rPr lang="en-US" altLang="ko-KR" sz="800" b="1" dirty="0"/>
              <a:t>/</a:t>
            </a:r>
            <a:r>
              <a:rPr lang="en-US" altLang="ko-KR" sz="800" b="1" dirty="0" err="1"/>
              <a:t>passwd</a:t>
            </a:r>
            <a:r>
              <a:rPr lang="en-US" altLang="ko-KR" sz="800" b="1" dirty="0"/>
              <a:t> 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/>
              <a:t>/</a:t>
            </a:r>
            <a:r>
              <a:rPr lang="en-US" altLang="ko-KR" sz="2000" b="1" dirty="0" err="1"/>
              <a:t>etc</a:t>
            </a:r>
            <a:r>
              <a:rPr lang="en-US" altLang="ko-KR" sz="2000" b="1" dirty="0"/>
              <a:t>/</a:t>
            </a:r>
            <a:r>
              <a:rPr lang="en-US" altLang="ko-KR" sz="2000" b="1" dirty="0" err="1"/>
              <a:t>passwd</a:t>
            </a:r>
            <a:r>
              <a:rPr lang="en-US" altLang="ko-KR" sz="2000" b="1" dirty="0"/>
              <a:t> 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4293096"/>
            <a:ext cx="15607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n-ea"/>
              </a:rPr>
              <a:t># cat /</a:t>
            </a:r>
            <a:r>
              <a:rPr lang="en-US" altLang="ko-KR" sz="1400" b="1" dirty="0" err="1">
                <a:latin typeface="+mn-ea"/>
              </a:rPr>
              <a:t>etc</a:t>
            </a:r>
            <a:r>
              <a:rPr lang="en-US" altLang="ko-KR" sz="1400" b="1" dirty="0">
                <a:latin typeface="+mn-ea"/>
              </a:rPr>
              <a:t>/shells</a:t>
            </a:r>
            <a:endParaRPr lang="en-US" altLang="ko-KR" sz="16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646611"/>
              </p:ext>
            </p:extLst>
          </p:nvPr>
        </p:nvGraphicFramePr>
        <p:xfrm>
          <a:off x="500004" y="4665446"/>
          <a:ext cx="8136250" cy="1667622"/>
        </p:xfrm>
        <a:graphic>
          <a:graphicData uri="http://schemas.openxmlformats.org/drawingml/2006/table">
            <a:tbl>
              <a:tblPr/>
              <a:tblGrid>
                <a:gridCol w="1623724"/>
                <a:gridCol w="2330387"/>
                <a:gridCol w="1558045"/>
                <a:gridCol w="2624094"/>
              </a:tblGrid>
              <a:tr h="30409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shell 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종류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shell 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종류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39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/bin/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sh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본쉘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sbin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nologin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시스템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쉘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/bin/bash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linux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전용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기본쉘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(default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/bin/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csh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프로그램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전용쉘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/bin/dash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데비안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(Ubuntu)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기본쉘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/bin/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tcsh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csh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확장쉘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/bin/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ksh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기본쉘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36971" y="831704"/>
            <a:ext cx="8270637" cy="3336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※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사용자 계정</a:t>
            </a:r>
            <a:endParaRPr lang="en-US" altLang="ko-KR" sz="13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3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passwd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파일의 사용자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ID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필드는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passwd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파일 뿐만 아니라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/shadow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파일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/group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파일 등 사용자 정보를 가지고 있는 여러 파일에서 사용자에 대한 정보를 찾는 기준이 되는 필드로써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/shadow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파일과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/group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파일에 동일한 사용자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가 존재하며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사용자의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loginID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를 정의한다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3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※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UID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# cat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passwd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에서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UID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확인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 root(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uid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: 0) / 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kgitbank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uid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1000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 )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cat  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passswd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|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grep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kgitbank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	(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grep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포함문자열이 있는 행을 출력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# vi 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login.defs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에 설정된 내용에 따라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사용자 계정이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1000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부터 시작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200" b="1" dirty="0">
                <a:solidFill>
                  <a:schemeClr val="tx1"/>
                </a:solidFill>
                <a:latin typeface="+mn-ea"/>
              </a:rPr>
            </a:b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2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※ Shell </a:t>
            </a: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- shell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: kernel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과 의사소통을 하기 위한 명령어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도구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(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사용자 →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shell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→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Kernel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→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HD )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시스템 계정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shell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을 보면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sbin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nologin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으로 설정되어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있음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시스템 내에서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사용 할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수 있는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shell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확인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# cat   /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etc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/shells</a:t>
            </a:r>
            <a:r>
              <a:rPr lang="en-US" altLang="ko-KR" sz="1200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/</a:t>
              </a:r>
              <a:r>
                <a:rPr lang="en-US" altLang="ko-KR" sz="2400" b="1" dirty="0" err="1" smtClean="0">
                  <a:latin typeface="+mn-ea"/>
                </a:rPr>
                <a:t>etc</a:t>
              </a:r>
              <a:r>
                <a:rPr lang="en-US" altLang="ko-KR" sz="2400" b="1" dirty="0" smtClean="0">
                  <a:latin typeface="+mn-ea"/>
                </a:rPr>
                <a:t>/shadow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618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/</a:t>
            </a:r>
            <a:r>
              <a:rPr lang="en-US" altLang="ko-KR" sz="800" b="1" dirty="0" err="1"/>
              <a:t>etc</a:t>
            </a:r>
            <a:r>
              <a:rPr lang="en-US" altLang="ko-KR" sz="800" b="1" dirty="0"/>
              <a:t>/shadow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/>
              <a:t>/</a:t>
            </a:r>
            <a:r>
              <a:rPr lang="en-US" altLang="ko-KR" sz="2000" b="1" dirty="0" err="1" smtClean="0"/>
              <a:t>etc</a:t>
            </a:r>
            <a:r>
              <a:rPr lang="en-US" altLang="ko-KR" sz="2000" b="1" dirty="0" smtClean="0"/>
              <a:t>/shadow 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9244" y="4019201"/>
            <a:ext cx="2832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※ </a:t>
            </a:r>
            <a:r>
              <a:rPr lang="ko-KR" altLang="en-US" sz="1400" b="1" dirty="0" smtClean="0">
                <a:latin typeface="+mn-ea"/>
              </a:rPr>
              <a:t>암호 </a:t>
            </a:r>
            <a:r>
              <a:rPr lang="ko-KR" altLang="en-US" sz="1400" b="1" dirty="0" err="1" smtClean="0">
                <a:latin typeface="+mn-ea"/>
              </a:rPr>
              <a:t>에이징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en-US" altLang="ko-KR" sz="1400" b="1" dirty="0">
                <a:latin typeface="+mn-ea"/>
              </a:rPr>
              <a:t>password </a:t>
            </a:r>
            <a:r>
              <a:rPr lang="en-US" altLang="ko-KR" sz="1400" b="1" dirty="0" smtClean="0">
                <a:latin typeface="+mn-ea"/>
              </a:rPr>
              <a:t>aging)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1618" y="1544560"/>
            <a:ext cx="8240064" cy="188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/shadow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파일은 </a:t>
            </a: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9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개의 필드로 구성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①사용자 </a:t>
            </a:r>
            <a:r>
              <a:rPr lang="en-US" altLang="ko-KR" sz="1300" b="1" dirty="0" smtClean="0">
                <a:solidFill>
                  <a:srgbClr val="0070C0"/>
                </a:solidFill>
                <a:latin typeface="+mn-ea"/>
              </a:rPr>
              <a:t>ID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②</a:t>
            </a:r>
            <a:r>
              <a:rPr lang="ko-KR" altLang="en-US" sz="1300" b="1" dirty="0" smtClean="0">
                <a:solidFill>
                  <a:srgbClr val="0070C0"/>
                </a:solidFill>
                <a:latin typeface="+mn-ea"/>
              </a:rPr>
              <a:t>암호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③최종 </a:t>
            </a:r>
            <a:r>
              <a:rPr lang="ko-KR" altLang="en-US" sz="1300" b="1" dirty="0" smtClean="0">
                <a:solidFill>
                  <a:srgbClr val="0070C0"/>
                </a:solidFill>
                <a:latin typeface="+mn-ea"/>
              </a:rPr>
              <a:t>암호 변경일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④암호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변경 </a:t>
            </a:r>
            <a:r>
              <a:rPr lang="ko-KR" altLang="en-US" sz="1300" b="1" dirty="0" smtClean="0">
                <a:solidFill>
                  <a:srgbClr val="0070C0"/>
                </a:solidFill>
                <a:latin typeface="+mn-ea"/>
              </a:rPr>
              <a:t>최소 일수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⑤암호변경 </a:t>
            </a:r>
            <a:r>
              <a:rPr lang="ko-KR" altLang="en-US" sz="1300" b="1" dirty="0" smtClean="0">
                <a:solidFill>
                  <a:srgbClr val="0070C0"/>
                </a:solidFill>
                <a:latin typeface="+mn-ea"/>
              </a:rPr>
              <a:t>최대일수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⑥암호변경 </a:t>
            </a:r>
            <a:r>
              <a:rPr lang="ko-KR" altLang="en-US" sz="1300" b="1" dirty="0" smtClean="0">
                <a:solidFill>
                  <a:srgbClr val="0070C0"/>
                </a:solidFill>
                <a:latin typeface="+mn-ea"/>
              </a:rPr>
              <a:t>경고 일수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⑦</a:t>
            </a:r>
            <a:r>
              <a:rPr lang="ko-KR" altLang="en-US" sz="1300" b="1" dirty="0" smtClean="0">
                <a:solidFill>
                  <a:srgbClr val="0070C0"/>
                </a:solidFill>
                <a:latin typeface="+mn-ea"/>
              </a:rPr>
              <a:t>계정 </a:t>
            </a:r>
            <a:r>
              <a:rPr lang="ko-KR" altLang="en-US" sz="1300" b="1" dirty="0" smtClean="0">
                <a:solidFill>
                  <a:srgbClr val="0070C0"/>
                </a:solidFill>
                <a:latin typeface="+mn-ea"/>
              </a:rPr>
              <a:t>사용 불가 날짜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⑧계정 </a:t>
            </a:r>
            <a:r>
              <a:rPr lang="ko-KR" altLang="en-US" sz="1300" b="1" dirty="0" smtClean="0">
                <a:solidFill>
                  <a:srgbClr val="0070C0"/>
                </a:solidFill>
                <a:latin typeface="+mn-ea"/>
              </a:rPr>
              <a:t>만기일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⑨예약된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필드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되어 있으며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실질적인 암호가 암호화되어 저장되는 파일이므로 사용자에 의해 직접 수정되어서는 안 된다</a:t>
            </a:r>
            <a:endParaRPr lang="en-US" altLang="ko-KR" sz="13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3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/shadow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파일은 </a:t>
            </a: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root 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만 파일을 읽을 수 있다</a:t>
            </a: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endParaRPr lang="en-US" altLang="ko-KR" sz="13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/shadow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파일은 사용자 이름과 암호뿐만 아니라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여러 개의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필드가 추가되어 있는데 이는 암호를 좀더 강력하게 보안하기 위해 암호 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+mn-ea"/>
              </a:rPr>
              <a:t>에이징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(password aging)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을 추가로 지원하기 때문</a:t>
            </a:r>
            <a:endParaRPr lang="en-US" altLang="ko-KR" sz="1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9244" y="4421945"/>
            <a:ext cx="8240064" cy="1774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암호에 시간 개념을 도임하여 사용자가 현재 사용 중인 암호가 변경될 수 있는 최소 시간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(minimum lifetime)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과 변경해야 되는 최대 시간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maxmum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lifetime)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을 지정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동일한 암호를 오랜 시간 사용하는 것은 암호 유출의 위험성이 증가하므로 지정된 시간에 암호를 강제로 바꾸도록 함으로 보안을 강화시키기 위해 사용된다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최대 시간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maxmum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lifetime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: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사용자에게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maxmum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lifetime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경과 후 암호를 강제적으로 바꾸도록 요구하는 시간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최소 시간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minium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lifetime) :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암호가 변경된 후 다음 변경 가능할 때까지의 최소의 시간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minium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lifetime)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7084" y="1153645"/>
            <a:ext cx="1881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※ /</a:t>
            </a:r>
            <a:r>
              <a:rPr lang="en-US" altLang="ko-KR" sz="1400" b="1" dirty="0" err="1" smtClean="0">
                <a:latin typeface="+mn-ea"/>
              </a:rPr>
              <a:t>etc</a:t>
            </a:r>
            <a:r>
              <a:rPr lang="en-US" altLang="ko-KR" sz="1400" b="1" dirty="0" smtClean="0">
                <a:latin typeface="+mn-ea"/>
              </a:rPr>
              <a:t>/shadow </a:t>
            </a:r>
            <a:r>
              <a:rPr lang="ko-KR" altLang="en-US" sz="1400" b="1" dirty="0" smtClean="0">
                <a:latin typeface="+mn-ea"/>
              </a:rPr>
              <a:t>파일</a:t>
            </a:r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038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/</a:t>
            </a:r>
            <a:r>
              <a:rPr lang="en-US" altLang="ko-KR" sz="800" b="1" dirty="0" err="1"/>
              <a:t>etc</a:t>
            </a:r>
            <a:r>
              <a:rPr lang="en-US" altLang="ko-KR" sz="800" b="1" dirty="0"/>
              <a:t>/shadow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/>
              <a:t>/</a:t>
            </a:r>
            <a:r>
              <a:rPr lang="en-US" altLang="ko-KR" sz="2000" b="1" dirty="0" err="1" smtClean="0"/>
              <a:t>etc</a:t>
            </a:r>
            <a:r>
              <a:rPr lang="en-US" altLang="ko-KR" sz="2000" b="1" dirty="0" smtClean="0"/>
              <a:t>/shadow 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145" y="2276872"/>
            <a:ext cx="3290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n-ea"/>
              </a:rPr>
              <a:t># </a:t>
            </a:r>
            <a:r>
              <a:rPr lang="en-US" altLang="ko-KR" sz="1400" b="1" dirty="0" smtClean="0">
                <a:latin typeface="+mn-ea"/>
              </a:rPr>
              <a:t>/</a:t>
            </a:r>
            <a:r>
              <a:rPr lang="en-US" altLang="ko-KR" sz="1400" b="1" dirty="0" err="1" smtClean="0">
                <a:latin typeface="+mn-ea"/>
              </a:rPr>
              <a:t>etc</a:t>
            </a:r>
            <a:r>
              <a:rPr lang="en-US" altLang="ko-KR" sz="1400" b="1" dirty="0" smtClean="0">
                <a:latin typeface="+mn-ea"/>
              </a:rPr>
              <a:t>/shadow </a:t>
            </a:r>
            <a:r>
              <a:rPr lang="ko-KR" altLang="en-US" sz="1400" b="1" dirty="0" smtClean="0">
                <a:latin typeface="+mn-ea"/>
              </a:rPr>
              <a:t>파일의 각 필드의 의미</a:t>
            </a:r>
            <a:endParaRPr lang="en-US" altLang="ko-KR" sz="16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6557"/>
              </p:ext>
            </p:extLst>
          </p:nvPr>
        </p:nvGraphicFramePr>
        <p:xfrm>
          <a:off x="520375" y="2681961"/>
          <a:ext cx="8136249" cy="3529688"/>
        </p:xfrm>
        <a:graphic>
          <a:graphicData uri="http://schemas.openxmlformats.org/drawingml/2006/table">
            <a:tbl>
              <a:tblPr/>
              <a:tblGrid>
                <a:gridCol w="1748354"/>
                <a:gridCol w="2088232"/>
                <a:gridCol w="4299663"/>
              </a:tblGrid>
              <a:tr h="31865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필드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수정 명령어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04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사용자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ID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ko-KR" altLang="en-US" sz="12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사용자 이름 </a:t>
                      </a:r>
                      <a:r>
                        <a:rPr lang="en-US" altLang="ko-KR" sz="12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(login </a:t>
                      </a:r>
                      <a:r>
                        <a:rPr lang="en-US" altLang="ko-KR" sz="1200" b="1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name)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26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패스워드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passwd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 명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암호화된 암호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4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최종 암호 변경일</a:t>
                      </a:r>
                      <a:endParaRPr lang="en-US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또는 생성일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chage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–d  (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passwd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암호가 변경된 최종일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(1970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일 기준으로 며칠이 지났는지 그 일수 계산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암호 변경 최소 일수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chage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–m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암호를 변경할 수 있는 최소한의 날짜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암호 변경 최대 일수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chage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-M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암호를 변경 해야 하는 최대한의 날짜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암호 변경 경고 일수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chage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-W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암호 유효기간 만료 전 사용자에게 경고를 보내줄 날짜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계정 사용 불가 날짜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chage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-l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암호 만료 후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계정이 </a:t>
                      </a:r>
                      <a:r>
                        <a:rPr lang="ko-KR" altLang="en-US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잠기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(locking)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는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 로그인 제한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 계정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locking)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계정 만기일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chage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-E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 계정의 만기일 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예약된 필드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미래를 위해 남겨둔 예약된 필드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0314" y="990844"/>
            <a:ext cx="852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#cat 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etc</a:t>
            </a:r>
            <a:r>
              <a:rPr lang="en-US" altLang="ko-KR" sz="1400" b="1" dirty="0"/>
              <a:t>/shadow |</a:t>
            </a:r>
            <a:r>
              <a:rPr lang="en-US" altLang="ko-KR" sz="1400" b="1" dirty="0" err="1"/>
              <a:t>grep</a:t>
            </a:r>
            <a:r>
              <a:rPr lang="en-US" altLang="ko-KR" sz="1400" b="1" dirty="0"/>
              <a:t> </a:t>
            </a:r>
            <a:r>
              <a:rPr lang="en-US" altLang="ko-KR" sz="1400" b="1" dirty="0" err="1" smtClean="0"/>
              <a:t>kgitbank</a:t>
            </a:r>
            <a:endParaRPr lang="en-US" altLang="ko-KR" sz="1400" b="1" dirty="0"/>
          </a:p>
        </p:txBody>
      </p:sp>
      <p:pic>
        <p:nvPicPr>
          <p:cNvPr id="12" name="그림 11" descr="adfd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562" y="1371805"/>
            <a:ext cx="8149500" cy="48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/</a:t>
            </a:r>
            <a:r>
              <a:rPr lang="en-US" altLang="ko-KR" sz="800" b="1" dirty="0" err="1"/>
              <a:t>etc</a:t>
            </a:r>
            <a:r>
              <a:rPr lang="en-US" altLang="ko-KR" sz="800" b="1" dirty="0"/>
              <a:t>/shadow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/>
              <a:t>/</a:t>
            </a:r>
            <a:r>
              <a:rPr lang="en-US" altLang="ko-KR" sz="2000" b="1" dirty="0" err="1" smtClean="0"/>
              <a:t>etc</a:t>
            </a:r>
            <a:r>
              <a:rPr lang="en-US" altLang="ko-KR" sz="2000" b="1" dirty="0" smtClean="0"/>
              <a:t>/shadow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1632" y="807696"/>
            <a:ext cx="852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#cat 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etc</a:t>
            </a:r>
            <a:r>
              <a:rPr lang="en-US" altLang="ko-KR" sz="1400" b="1" dirty="0"/>
              <a:t>/shadow |</a:t>
            </a:r>
            <a:r>
              <a:rPr lang="en-US" altLang="ko-KR" sz="1400" b="1" dirty="0" err="1"/>
              <a:t>grep</a:t>
            </a:r>
            <a:r>
              <a:rPr lang="en-US" altLang="ko-KR" sz="1400" b="1" dirty="0"/>
              <a:t> </a:t>
            </a:r>
            <a:r>
              <a:rPr lang="en-US" altLang="ko-KR" sz="1400" b="1" dirty="0" err="1" smtClean="0"/>
              <a:t>kgitbank</a:t>
            </a:r>
            <a:endParaRPr lang="en-US" altLang="ko-KR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0171" y="1776893"/>
            <a:ext cx="86211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kgitbank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:$</a:t>
            </a:r>
            <a:r>
              <a:rPr lang="en-US" altLang="ko-KR" sz="1500" dirty="0"/>
              <a:t>6$a3i..</a:t>
            </a:r>
            <a:r>
              <a:rPr lang="ko-KR" altLang="en-US" sz="1500" dirty="0" smtClean="0"/>
              <a:t>너무 길다</a:t>
            </a:r>
            <a:r>
              <a:rPr lang="en-US" altLang="ko-KR" sz="1500" dirty="0" smtClean="0"/>
              <a:t>~~~..          :   17049  :0 :99999:7:</a:t>
            </a:r>
            <a:r>
              <a:rPr lang="ko-KR" altLang="en-US" sz="1500" dirty="0" smtClean="0"/>
              <a:t>®</a:t>
            </a:r>
            <a:r>
              <a:rPr lang="en-US" altLang="ko-KR" sz="1500" dirty="0" smtClean="0"/>
              <a:t>1 :®2:</a:t>
            </a:r>
            <a:endParaRPr lang="ko-KR" altLang="en-US" sz="1500" dirty="0"/>
          </a:p>
        </p:txBody>
      </p:sp>
      <p:pic>
        <p:nvPicPr>
          <p:cNvPr id="11" name="그림 10" descr="adfd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171" y="1205114"/>
            <a:ext cx="8149500" cy="48386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96434"/>
              </p:ext>
            </p:extLst>
          </p:nvPr>
        </p:nvGraphicFramePr>
        <p:xfrm>
          <a:off x="354482" y="2132856"/>
          <a:ext cx="8353126" cy="4222217"/>
        </p:xfrm>
        <a:graphic>
          <a:graphicData uri="http://schemas.openxmlformats.org/drawingml/2006/table">
            <a:tbl>
              <a:tblPr/>
              <a:tblGrid>
                <a:gridCol w="473102"/>
                <a:gridCol w="1368152"/>
                <a:gridCol w="6511872"/>
              </a:tblGrid>
              <a:tr h="304099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구 분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3973">
                <a:tc gridSpan="2"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kgitbank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59">
                <a:tc rowSpan="3"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암호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$6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암호화 알고리즘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($1=md5,  $6=sha512)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59">
                <a:tc vMerge="1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$a3iMw22.0PeB6Bpu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salt 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똑 같은 암호 만들어 지지 않게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salt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추가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1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$AGRyQdN1CC.Eow~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암호화된 비밀번호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1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17049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PW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최종 변경 일수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1970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일 부터 계산된 값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PASS_MIN_DAYS(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암호변경최소일수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),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암호변경 후 최소일수 경과 후 재설정 가능한 일수 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99999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PASS_MAX_DAYS(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암호변경최대일수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암호변경 없이 사용 가능한 최대 일수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>
                          <a:latin typeface="+mn-ea"/>
                          <a:ea typeface="+mn-ea"/>
                        </a:rPr>
                        <a:t>PASS_WARN_AGE(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암호변경 경고일수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최대변경일수 되기 전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(7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경고 메시지 발송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®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암호 만료 후 계정이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잠기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(locking)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는 날짜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계정 비활성화까지의 기간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기본값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-1 (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미설정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→  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etc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/default/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useradd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INACTIVE=-1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계정 비활성 설정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8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®2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 계정 만기일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계정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 가능한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기본값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미설정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→ 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etc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/default/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useradd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EXPIRE=null  ex)141111(2014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65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849</Words>
  <Application>Microsoft Office PowerPoint</Application>
  <PresentationFormat>화면 슬라이드 쇼(4:3)</PresentationFormat>
  <Paragraphs>145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188</cp:revision>
  <dcterms:created xsi:type="dcterms:W3CDTF">2018-08-02T13:04:12Z</dcterms:created>
  <dcterms:modified xsi:type="dcterms:W3CDTF">2019-11-02T21:39:53Z</dcterms:modified>
</cp:coreProperties>
</file>