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0" r:id="rId2"/>
    <p:sldId id="322" r:id="rId3"/>
    <p:sldId id="321" r:id="rId4"/>
    <p:sldId id="318" r:id="rId5"/>
    <p:sldId id="323" r:id="rId6"/>
    <p:sldId id="327" r:id="rId7"/>
    <p:sldId id="32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36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:a16="http://schemas.microsoft.com/office/drawing/2014/main" xmlns="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21845BC-5E97-4698-8837-5DCD14FE7BF5}"/>
                </a:ext>
              </a:extLst>
            </p:cNvPr>
            <p:cNvSpPr txBox="1"/>
            <p:nvPr/>
          </p:nvSpPr>
          <p:spPr>
            <a:xfrm>
              <a:off x="3493576" y="3525388"/>
              <a:ext cx="3556992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+mn-ea"/>
                </a:rPr>
                <a:t>Permission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14259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289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380312" y="6453336"/>
            <a:ext cx="1327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Permission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29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Permission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836712"/>
            <a:ext cx="2996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굴림" charset="-127"/>
                <a:ea typeface="굴림" charset="-127"/>
              </a:rPr>
              <a:t>■ </a:t>
            </a:r>
            <a:r>
              <a:rPr lang="en-US" altLang="ko-KR" sz="1600" b="1" dirty="0" smtClean="0">
                <a:latin typeface="+mn-ea"/>
              </a:rPr>
              <a:t>Permission</a:t>
            </a:r>
            <a:r>
              <a:rPr lang="ko-KR" altLang="en-US" sz="1500" b="1" dirty="0" smtClean="0">
                <a:latin typeface="굴림" charset="-127"/>
                <a:ea typeface="굴림" charset="-127"/>
              </a:rPr>
              <a:t> 확인 </a:t>
            </a:r>
            <a:r>
              <a:rPr lang="en-US" altLang="ko-KR" sz="1500" b="1" dirty="0" smtClean="0">
                <a:latin typeface="굴림" charset="-127"/>
                <a:ea typeface="굴림" charset="-127"/>
              </a:rPr>
              <a:t>( # </a:t>
            </a:r>
            <a:r>
              <a:rPr lang="en-US" altLang="ko-KR" sz="1500" b="1" dirty="0" err="1" smtClean="0">
                <a:latin typeface="굴림" charset="-127"/>
                <a:ea typeface="굴림" charset="-127"/>
              </a:rPr>
              <a:t>ls</a:t>
            </a:r>
            <a:r>
              <a:rPr lang="en-US" altLang="ko-KR" sz="1500" b="1" dirty="0" smtClean="0">
                <a:latin typeface="굴림" charset="-127"/>
                <a:ea typeface="굴림" charset="-127"/>
              </a:rPr>
              <a:t> –l )</a:t>
            </a:r>
            <a:endParaRPr lang="ko-KR" altLang="en-US" sz="1500" b="1" dirty="0">
              <a:latin typeface="굴림" charset="-127"/>
              <a:ea typeface="굴림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02620" y="1373981"/>
            <a:ext cx="7604261" cy="2372376"/>
            <a:chOff x="702620" y="1373981"/>
            <a:chExt cx="7604261" cy="237237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1834" y="1464764"/>
              <a:ext cx="7575047" cy="295275"/>
            </a:xfrm>
            <a:prstGeom prst="rect">
              <a:avLst/>
            </a:prstGeom>
          </p:spPr>
        </p:pic>
        <p:cxnSp>
          <p:nvCxnSpPr>
            <p:cNvPr id="12" name="직선 화살표 연결선 10"/>
            <p:cNvCxnSpPr>
              <a:cxnSpLocks noChangeShapeType="1"/>
            </p:cNvCxnSpPr>
            <p:nvPr/>
          </p:nvCxnSpPr>
          <p:spPr bwMode="auto">
            <a:xfrm rot="16200000" flipH="1">
              <a:off x="-50794" y="2601835"/>
              <a:ext cx="1687461" cy="11654"/>
            </a:xfrm>
            <a:prstGeom prst="straightConnector1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직사각형 13"/>
            <p:cNvSpPr>
              <a:spLocks noChangeArrowheads="1"/>
            </p:cNvSpPr>
            <p:nvPr/>
          </p:nvSpPr>
          <p:spPr bwMode="auto">
            <a:xfrm>
              <a:off x="705533" y="3500136"/>
              <a:ext cx="4914573" cy="246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FontTx/>
                <a:buNone/>
              </a:pPr>
              <a:r>
                <a:rPr lang="ko-KR" altLang="en-US" sz="1000" b="1" dirty="0"/>
                <a:t>파일유형 </a:t>
              </a:r>
              <a:r>
                <a:rPr lang="en-US" altLang="ko-KR" sz="1000" b="1" dirty="0"/>
                <a:t>: </a:t>
              </a:r>
              <a:r>
                <a:rPr lang="en-US" altLang="ko-KR" sz="1000" b="1" dirty="0">
                  <a:solidFill>
                    <a:srgbClr val="0070C0"/>
                  </a:solidFill>
                </a:rPr>
                <a:t>d </a:t>
              </a:r>
              <a:r>
                <a:rPr lang="en-US" altLang="ko-KR" sz="1000" b="1" dirty="0"/>
                <a:t>(</a:t>
              </a:r>
              <a:r>
                <a:rPr lang="ko-KR" altLang="en-US" sz="1000" b="1" dirty="0" err="1"/>
                <a:t>디렉토리</a:t>
              </a:r>
              <a:r>
                <a:rPr lang="en-US" altLang="ko-KR" sz="1000" b="1" dirty="0"/>
                <a:t>), </a:t>
              </a:r>
              <a:r>
                <a:rPr lang="en-US" altLang="ko-KR" sz="1000" b="1" dirty="0">
                  <a:solidFill>
                    <a:srgbClr val="0070C0"/>
                  </a:solidFill>
                </a:rPr>
                <a:t>- </a:t>
              </a:r>
              <a:r>
                <a:rPr lang="en-US" altLang="ko-KR" sz="1000" b="1" dirty="0"/>
                <a:t>(</a:t>
              </a:r>
              <a:r>
                <a:rPr lang="ko-KR" altLang="en-US" sz="1000" b="1" dirty="0"/>
                <a:t>일반파일</a:t>
              </a:r>
              <a:r>
                <a:rPr lang="en-US" altLang="ko-KR" sz="1000" b="1" dirty="0"/>
                <a:t>), </a:t>
              </a:r>
              <a:r>
                <a:rPr lang="en-US" altLang="ko-KR" sz="1000" b="1" dirty="0">
                  <a:solidFill>
                    <a:srgbClr val="0070C0"/>
                  </a:solidFill>
                </a:rPr>
                <a:t>b </a:t>
              </a:r>
              <a:r>
                <a:rPr lang="en-US" altLang="ko-KR" sz="1000" b="1" dirty="0"/>
                <a:t>(</a:t>
              </a:r>
              <a:r>
                <a:rPr lang="ko-KR" altLang="en-US" sz="1000" b="1" dirty="0"/>
                <a:t>블록디바이스</a:t>
              </a:r>
              <a:r>
                <a:rPr lang="en-US" altLang="ko-KR" sz="1000" b="1" dirty="0"/>
                <a:t>), </a:t>
              </a:r>
              <a:r>
                <a:rPr lang="en-US" altLang="ko-KR" sz="1000" b="1" dirty="0">
                  <a:solidFill>
                    <a:srgbClr val="0070C0"/>
                  </a:solidFill>
                </a:rPr>
                <a:t>c</a:t>
              </a:r>
              <a:r>
                <a:rPr lang="en-US" altLang="ko-KR" sz="1000" b="1" dirty="0"/>
                <a:t> (</a:t>
              </a:r>
              <a:r>
                <a:rPr lang="ko-KR" altLang="en-US" sz="1000" b="1" dirty="0"/>
                <a:t>문자디바이스</a:t>
              </a:r>
              <a:r>
                <a:rPr lang="en-US" altLang="ko-KR" sz="1000" b="1" dirty="0"/>
                <a:t>), </a:t>
              </a:r>
              <a:r>
                <a:rPr lang="en-US" altLang="ko-KR" sz="1000" b="1" dirty="0">
                  <a:solidFill>
                    <a:srgbClr val="0070C0"/>
                  </a:solidFill>
                </a:rPr>
                <a:t>l </a:t>
              </a:r>
              <a:r>
                <a:rPr lang="en-US" altLang="ko-KR" sz="1000" b="1" dirty="0"/>
                <a:t>(</a:t>
              </a:r>
              <a:r>
                <a:rPr lang="ko-KR" altLang="en-US" sz="1000" b="1" dirty="0"/>
                <a:t>링크</a:t>
              </a:r>
              <a:r>
                <a:rPr lang="en-US" altLang="ko-KR" sz="1000" b="1" dirty="0"/>
                <a:t>)</a:t>
              </a:r>
            </a:p>
          </p:txBody>
        </p:sp>
        <p:cxnSp>
          <p:nvCxnSpPr>
            <p:cNvPr id="14" name="직선 연결선 15"/>
            <p:cNvCxnSpPr>
              <a:cxnSpLocks noChangeShapeType="1"/>
            </p:cNvCxnSpPr>
            <p:nvPr/>
          </p:nvCxnSpPr>
          <p:spPr bwMode="auto">
            <a:xfrm flipV="1">
              <a:off x="950267" y="1724472"/>
              <a:ext cx="1445101" cy="0"/>
            </a:xfrm>
            <a:prstGeom prst="line">
              <a:avLst/>
            </a:prstGeom>
            <a:noFill/>
            <a:ln w="31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타원 19"/>
            <p:cNvSpPr>
              <a:spLocks noChangeArrowheads="1"/>
            </p:cNvSpPr>
            <p:nvPr/>
          </p:nvSpPr>
          <p:spPr bwMode="auto">
            <a:xfrm>
              <a:off x="702620" y="1411119"/>
              <a:ext cx="180638" cy="417803"/>
            </a:xfrm>
            <a:prstGeom prst="ellipse">
              <a:avLst/>
            </a:prstGeom>
            <a:noFill/>
            <a:ln w="31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800"/>
            </a:p>
          </p:txBody>
        </p:sp>
        <p:cxnSp>
          <p:nvCxnSpPr>
            <p:cNvPr id="16" name="직선 화살표 연결선 20"/>
            <p:cNvCxnSpPr>
              <a:cxnSpLocks noChangeShapeType="1"/>
            </p:cNvCxnSpPr>
            <p:nvPr/>
          </p:nvCxnSpPr>
          <p:spPr bwMode="auto">
            <a:xfrm rot="16200000" flipH="1">
              <a:off x="965818" y="2378436"/>
              <a:ext cx="1309116" cy="5827"/>
            </a:xfrm>
            <a:prstGeom prst="straightConnector1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직사각형 22"/>
            <p:cNvSpPr>
              <a:spLocks noChangeArrowheads="1"/>
            </p:cNvSpPr>
            <p:nvPr/>
          </p:nvSpPr>
          <p:spPr bwMode="auto">
            <a:xfrm>
              <a:off x="1170683" y="3051266"/>
              <a:ext cx="888377" cy="246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FontTx/>
                <a:buNone/>
              </a:pPr>
              <a:r>
                <a:rPr lang="ko-KR" altLang="en-US" sz="1000" b="1" dirty="0">
                  <a:solidFill>
                    <a:srgbClr val="FF0000"/>
                  </a:solidFill>
                </a:rPr>
                <a:t>파일 허가권</a:t>
              </a:r>
              <a:endParaRPr lang="en-US" altLang="ko-KR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타원 26"/>
            <p:cNvSpPr>
              <a:spLocks noChangeArrowheads="1"/>
            </p:cNvSpPr>
            <p:nvPr/>
          </p:nvSpPr>
          <p:spPr bwMode="auto">
            <a:xfrm>
              <a:off x="2523563" y="1399514"/>
              <a:ext cx="180638" cy="417803"/>
            </a:xfrm>
            <a:prstGeom prst="ellipse">
              <a:avLst/>
            </a:prstGeom>
            <a:noFill/>
            <a:ln w="31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800"/>
            </a:p>
          </p:txBody>
        </p:sp>
        <p:sp>
          <p:nvSpPr>
            <p:cNvPr id="19" name="직사각형 27"/>
            <p:cNvSpPr>
              <a:spLocks noChangeArrowheads="1"/>
            </p:cNvSpPr>
            <p:nvPr/>
          </p:nvSpPr>
          <p:spPr bwMode="auto">
            <a:xfrm>
              <a:off x="2321963" y="2709990"/>
              <a:ext cx="678641" cy="246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FontTx/>
                <a:buNone/>
              </a:pPr>
              <a:r>
                <a:rPr lang="ko-KR" altLang="en-US" sz="1000" b="1" dirty="0"/>
                <a:t>링크 수</a:t>
              </a:r>
              <a:endParaRPr lang="en-US" altLang="ko-KR" sz="1000" b="1" dirty="0"/>
            </a:p>
          </p:txBody>
        </p:sp>
        <p:cxnSp>
          <p:nvCxnSpPr>
            <p:cNvPr id="20" name="직선 화살표 연결선 28"/>
            <p:cNvCxnSpPr>
              <a:cxnSpLocks noChangeShapeType="1"/>
            </p:cNvCxnSpPr>
            <p:nvPr/>
          </p:nvCxnSpPr>
          <p:spPr bwMode="auto">
            <a:xfrm rot="16200000" flipH="1">
              <a:off x="2181337" y="2267295"/>
              <a:ext cx="891313" cy="14567"/>
            </a:xfrm>
            <a:prstGeom prst="straightConnector1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타원 30"/>
            <p:cNvSpPr>
              <a:spLocks noChangeArrowheads="1"/>
            </p:cNvSpPr>
            <p:nvPr/>
          </p:nvSpPr>
          <p:spPr bwMode="auto">
            <a:xfrm>
              <a:off x="3027601" y="1399514"/>
              <a:ext cx="180638" cy="417803"/>
            </a:xfrm>
            <a:prstGeom prst="ellipse">
              <a:avLst/>
            </a:prstGeom>
            <a:noFill/>
            <a:ln w="31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800"/>
            </a:p>
          </p:txBody>
        </p:sp>
        <p:sp>
          <p:nvSpPr>
            <p:cNvPr id="22" name="직사각형 31"/>
            <p:cNvSpPr>
              <a:spLocks noChangeArrowheads="1"/>
            </p:cNvSpPr>
            <p:nvPr/>
          </p:nvSpPr>
          <p:spPr bwMode="auto">
            <a:xfrm>
              <a:off x="2753733" y="2339570"/>
              <a:ext cx="822085" cy="248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FontTx/>
                <a:buNone/>
              </a:pPr>
              <a:r>
                <a:rPr lang="ko-KR" altLang="en-US" sz="1000" b="1" dirty="0"/>
                <a:t>파일소유자</a:t>
              </a:r>
              <a:endParaRPr lang="en-US" altLang="ko-KR" sz="1000" b="1" dirty="0"/>
            </a:p>
          </p:txBody>
        </p:sp>
        <p:cxnSp>
          <p:nvCxnSpPr>
            <p:cNvPr id="23" name="직선 화살표 연결선 33"/>
            <p:cNvCxnSpPr>
              <a:cxnSpLocks noChangeShapeType="1"/>
            </p:cNvCxnSpPr>
            <p:nvPr/>
          </p:nvCxnSpPr>
          <p:spPr bwMode="auto">
            <a:xfrm rot="16200000" flipH="1">
              <a:off x="2880644" y="2092915"/>
              <a:ext cx="503684" cy="17481"/>
            </a:xfrm>
            <a:prstGeom prst="straightConnector1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타원 37"/>
            <p:cNvSpPr>
              <a:spLocks noChangeArrowheads="1"/>
            </p:cNvSpPr>
            <p:nvPr/>
          </p:nvSpPr>
          <p:spPr bwMode="auto">
            <a:xfrm>
              <a:off x="3898740" y="1373981"/>
              <a:ext cx="180638" cy="417803"/>
            </a:xfrm>
            <a:prstGeom prst="ellipse">
              <a:avLst/>
            </a:prstGeom>
            <a:noFill/>
            <a:ln w="31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800"/>
            </a:p>
          </p:txBody>
        </p:sp>
        <p:sp>
          <p:nvSpPr>
            <p:cNvPr id="25" name="직사각형 38"/>
            <p:cNvSpPr>
              <a:spLocks noChangeArrowheads="1"/>
            </p:cNvSpPr>
            <p:nvPr/>
          </p:nvSpPr>
          <p:spPr bwMode="auto">
            <a:xfrm>
              <a:off x="3444230" y="1971331"/>
              <a:ext cx="1025556" cy="246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FontTx/>
                <a:buNone/>
              </a:pPr>
              <a:r>
                <a:rPr lang="ko-KR" altLang="en-US" sz="1000" b="1" dirty="0"/>
                <a:t>파일소유 그룹</a:t>
              </a:r>
              <a:endParaRPr lang="en-US" altLang="ko-KR" sz="1000" b="1" dirty="0"/>
            </a:p>
          </p:txBody>
        </p:sp>
        <p:cxnSp>
          <p:nvCxnSpPr>
            <p:cNvPr id="26" name="직선 화살표 연결선 40"/>
            <p:cNvCxnSpPr>
              <a:cxnSpLocks noChangeShapeType="1"/>
            </p:cNvCxnSpPr>
            <p:nvPr/>
          </p:nvCxnSpPr>
          <p:spPr bwMode="auto">
            <a:xfrm rot="5400000">
              <a:off x="3885449" y="1851837"/>
              <a:ext cx="192653" cy="2914"/>
            </a:xfrm>
            <a:prstGeom prst="straightConnector1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타원 49"/>
            <p:cNvSpPr>
              <a:spLocks noChangeArrowheads="1"/>
            </p:cNvSpPr>
            <p:nvPr/>
          </p:nvSpPr>
          <p:spPr bwMode="auto">
            <a:xfrm>
              <a:off x="4517861" y="1395847"/>
              <a:ext cx="180638" cy="417803"/>
            </a:xfrm>
            <a:prstGeom prst="ellipse">
              <a:avLst/>
            </a:prstGeom>
            <a:noFill/>
            <a:ln w="31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800"/>
            </a:p>
          </p:txBody>
        </p:sp>
        <p:sp>
          <p:nvSpPr>
            <p:cNvPr id="28" name="직사각형 50"/>
            <p:cNvSpPr>
              <a:spLocks noChangeArrowheads="1"/>
            </p:cNvSpPr>
            <p:nvPr/>
          </p:nvSpPr>
          <p:spPr bwMode="auto">
            <a:xfrm>
              <a:off x="4079378" y="2896640"/>
              <a:ext cx="1124927" cy="246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FontTx/>
                <a:buNone/>
              </a:pPr>
              <a:r>
                <a:rPr lang="ko-KR" altLang="en-US" sz="1000" b="1" dirty="0"/>
                <a:t>파일크기</a:t>
              </a:r>
              <a:r>
                <a:rPr lang="en-US" altLang="ko-KR" sz="1000" b="1" dirty="0"/>
                <a:t>(Byte</a:t>
              </a:r>
              <a:r>
                <a:rPr lang="en-US" altLang="ko-KR" sz="900" b="1" dirty="0"/>
                <a:t>)</a:t>
              </a:r>
            </a:p>
          </p:txBody>
        </p:sp>
        <p:cxnSp>
          <p:nvCxnSpPr>
            <p:cNvPr id="29" name="직선 화살표 연결선 52"/>
            <p:cNvCxnSpPr>
              <a:cxnSpLocks noChangeShapeType="1"/>
            </p:cNvCxnSpPr>
            <p:nvPr/>
          </p:nvCxnSpPr>
          <p:spPr bwMode="auto">
            <a:xfrm rot="16200000" flipH="1">
              <a:off x="4082516" y="2339065"/>
              <a:ext cx="1065397" cy="14568"/>
            </a:xfrm>
            <a:prstGeom prst="straightConnector1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직선 연결선 54"/>
            <p:cNvCxnSpPr>
              <a:cxnSpLocks noChangeShapeType="1"/>
            </p:cNvCxnSpPr>
            <p:nvPr/>
          </p:nvCxnSpPr>
          <p:spPr bwMode="auto">
            <a:xfrm flipV="1">
              <a:off x="5052564" y="1724471"/>
              <a:ext cx="1966618" cy="2320"/>
            </a:xfrm>
            <a:prstGeom prst="line">
              <a:avLst/>
            </a:prstGeom>
            <a:noFill/>
            <a:ln w="31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직선 화살표 연결선 56"/>
            <p:cNvCxnSpPr>
              <a:cxnSpLocks noChangeShapeType="1"/>
            </p:cNvCxnSpPr>
            <p:nvPr/>
          </p:nvCxnSpPr>
          <p:spPr bwMode="auto">
            <a:xfrm>
              <a:off x="6250733" y="1737050"/>
              <a:ext cx="15615" cy="1141998"/>
            </a:xfrm>
            <a:prstGeom prst="straightConnector1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직사각형 57"/>
            <p:cNvSpPr>
              <a:spLocks noChangeArrowheads="1"/>
            </p:cNvSpPr>
            <p:nvPr/>
          </p:nvSpPr>
          <p:spPr bwMode="auto">
            <a:xfrm>
              <a:off x="5682487" y="2912797"/>
              <a:ext cx="1542463" cy="246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FontTx/>
                <a:buNone/>
              </a:pPr>
              <a:r>
                <a:rPr lang="ko-KR" altLang="en-US" sz="1000" b="1" dirty="0"/>
                <a:t>마지막 변경 날짜 </a:t>
              </a:r>
              <a:r>
                <a:rPr lang="en-US" altLang="ko-KR" sz="1000" b="1" dirty="0"/>
                <a:t>/</a:t>
              </a:r>
              <a:r>
                <a:rPr lang="ko-KR" altLang="en-US" sz="1000" b="1" dirty="0"/>
                <a:t>시간</a:t>
              </a:r>
              <a:endParaRPr lang="en-US" altLang="ko-KR" sz="1000" b="1" dirty="0"/>
            </a:p>
          </p:txBody>
        </p:sp>
        <p:cxnSp>
          <p:nvCxnSpPr>
            <p:cNvPr id="33" name="직선 화살표 연결선 56"/>
            <p:cNvCxnSpPr>
              <a:cxnSpLocks noChangeShapeType="1"/>
            </p:cNvCxnSpPr>
            <p:nvPr/>
          </p:nvCxnSpPr>
          <p:spPr bwMode="auto">
            <a:xfrm>
              <a:off x="7721967" y="1737050"/>
              <a:ext cx="18385" cy="1560437"/>
            </a:xfrm>
            <a:prstGeom prst="straightConnector1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직사각형 57"/>
            <p:cNvSpPr>
              <a:spLocks noChangeArrowheads="1"/>
            </p:cNvSpPr>
            <p:nvPr/>
          </p:nvSpPr>
          <p:spPr bwMode="auto">
            <a:xfrm>
              <a:off x="7308305" y="3359232"/>
              <a:ext cx="792088" cy="246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FontTx/>
                <a:buNone/>
              </a:pPr>
              <a:r>
                <a:rPr lang="ko-KR" altLang="en-US" sz="1000" b="1" dirty="0" smtClean="0"/>
                <a:t>파일 명</a:t>
              </a:r>
              <a:endParaRPr lang="en-US" altLang="ko-KR" sz="1000" b="1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29291" y="5228142"/>
            <a:ext cx="63898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ctr">
              <a:defRPr/>
            </a:pPr>
            <a:r>
              <a:rPr lang="en-US" altLang="ko-KR" sz="1500" b="1" dirty="0">
                <a:latin typeface="굴림" charset="-127"/>
                <a:ea typeface="굴림" charset="-127"/>
              </a:rPr>
              <a:t>※ </a:t>
            </a:r>
            <a:r>
              <a:rPr lang="en-US" altLang="ko-KR" sz="1500" b="1" dirty="0" err="1">
                <a:latin typeface="굴림" charset="-127"/>
                <a:ea typeface="굴림" charset="-127"/>
              </a:rPr>
              <a:t>ls</a:t>
            </a:r>
            <a:r>
              <a:rPr lang="en-US" altLang="ko-KR" sz="1500" b="1" dirty="0">
                <a:latin typeface="굴림" charset="-127"/>
                <a:ea typeface="굴림" charset="-127"/>
              </a:rPr>
              <a:t>  -l  /</a:t>
            </a:r>
            <a:r>
              <a:rPr lang="en-US" altLang="ko-KR" sz="1500" b="1" dirty="0" err="1">
                <a:latin typeface="굴림" charset="-127"/>
                <a:ea typeface="굴림" charset="-127"/>
              </a:rPr>
              <a:t>dev</a:t>
            </a:r>
            <a:r>
              <a:rPr lang="en-US" altLang="ko-KR" sz="1500" b="1" dirty="0">
                <a:latin typeface="굴림" charset="-127"/>
                <a:ea typeface="굴림" charset="-127"/>
              </a:rPr>
              <a:t> | more</a:t>
            </a:r>
          </a:p>
          <a:p>
            <a:pPr fontAlgn="ctr">
              <a:defRPr/>
            </a:pPr>
            <a:endParaRPr lang="en-US" altLang="ko-KR" sz="1500" b="1" dirty="0">
              <a:latin typeface="굴림" charset="-127"/>
              <a:ea typeface="굴림" charset="-127"/>
            </a:endParaRPr>
          </a:p>
          <a:p>
            <a:pPr fontAlgn="ctr">
              <a:defRPr/>
            </a:pPr>
            <a:r>
              <a:rPr lang="en-US" altLang="ko-KR" sz="1500" b="1" dirty="0">
                <a:latin typeface="굴림" charset="-127"/>
                <a:ea typeface="굴림" charset="-127"/>
              </a:rPr>
              <a:t> </a:t>
            </a:r>
            <a:r>
              <a:rPr lang="ko-KR" altLang="en-US" sz="1500" b="1" dirty="0" smtClean="0">
                <a:latin typeface="굴림" charset="-127"/>
                <a:ea typeface="굴림" charset="-127"/>
              </a:rPr>
              <a:t>▶ </a:t>
            </a:r>
            <a:r>
              <a:rPr lang="en-US" altLang="ko-KR" sz="1500" b="1" dirty="0" smtClean="0">
                <a:latin typeface="굴림" charset="-127"/>
                <a:ea typeface="굴림" charset="-127"/>
              </a:rPr>
              <a:t>Block </a:t>
            </a:r>
            <a:r>
              <a:rPr lang="en-US" altLang="ko-KR" sz="1500" b="1" dirty="0">
                <a:latin typeface="굴림" charset="-127"/>
                <a:ea typeface="굴림" charset="-127"/>
              </a:rPr>
              <a:t>Device </a:t>
            </a:r>
            <a:r>
              <a:rPr lang="en-US" altLang="ko-KR" sz="1500" b="1" dirty="0" smtClean="0">
                <a:latin typeface="굴림" charset="-127"/>
                <a:ea typeface="굴림" charset="-127"/>
              </a:rPr>
              <a:t>	 (</a:t>
            </a:r>
            <a:r>
              <a:rPr lang="ko-KR" altLang="en-US" sz="1500" b="1" dirty="0" smtClean="0">
                <a:latin typeface="굴림" charset="-127"/>
                <a:ea typeface="굴림" charset="-127"/>
              </a:rPr>
              <a:t>저장장치 </a:t>
            </a:r>
            <a:r>
              <a:rPr lang="en-US" altLang="ko-KR" sz="1500" b="1" dirty="0">
                <a:latin typeface="굴림" charset="-127"/>
                <a:ea typeface="굴림" charset="-127"/>
              </a:rPr>
              <a:t>: </a:t>
            </a:r>
            <a:r>
              <a:rPr lang="ko-KR" altLang="en-US" sz="1500" b="1" dirty="0">
                <a:latin typeface="굴림" charset="-127"/>
                <a:ea typeface="굴림" charset="-127"/>
              </a:rPr>
              <a:t>하드디스크</a:t>
            </a:r>
            <a:r>
              <a:rPr lang="en-US" altLang="ko-KR" sz="1500" b="1" dirty="0">
                <a:latin typeface="굴림" charset="-127"/>
                <a:ea typeface="굴림" charset="-127"/>
              </a:rPr>
              <a:t>, </a:t>
            </a:r>
            <a:r>
              <a:rPr lang="ko-KR" altLang="en-US" sz="1500" b="1" dirty="0">
                <a:latin typeface="굴림" charset="-127"/>
                <a:ea typeface="굴림" charset="-127"/>
              </a:rPr>
              <a:t>플로피디스크</a:t>
            </a:r>
            <a:r>
              <a:rPr lang="en-US" altLang="ko-KR" sz="1500" b="1" dirty="0">
                <a:latin typeface="굴림" charset="-127"/>
                <a:ea typeface="굴림" charset="-127"/>
              </a:rPr>
              <a:t>, CD-ROM )</a:t>
            </a:r>
          </a:p>
          <a:p>
            <a:pPr fontAlgn="ctr">
              <a:defRPr/>
            </a:pPr>
            <a:r>
              <a:rPr lang="en-US" altLang="ko-KR" sz="1500" b="1" dirty="0">
                <a:latin typeface="굴림" charset="-127"/>
                <a:ea typeface="굴림" charset="-127"/>
              </a:rPr>
              <a:t> </a:t>
            </a:r>
            <a:r>
              <a:rPr lang="ko-KR" altLang="en-US" sz="1500" b="1" dirty="0">
                <a:latin typeface="굴림" charset="-127"/>
                <a:ea typeface="굴림" charset="-127"/>
              </a:rPr>
              <a:t>▶ </a:t>
            </a:r>
            <a:r>
              <a:rPr lang="en-US" altLang="ko-KR" sz="1500" b="1" dirty="0" smtClean="0">
                <a:latin typeface="굴림" charset="-127"/>
                <a:ea typeface="굴림" charset="-127"/>
              </a:rPr>
              <a:t>Character </a:t>
            </a:r>
            <a:r>
              <a:rPr lang="en-US" altLang="ko-KR" sz="1500" b="1" dirty="0">
                <a:latin typeface="굴림" charset="-127"/>
                <a:ea typeface="굴림" charset="-127"/>
              </a:rPr>
              <a:t>Device </a:t>
            </a:r>
            <a:r>
              <a:rPr lang="en-US" altLang="ko-KR" sz="1500" b="1" dirty="0" smtClean="0">
                <a:latin typeface="굴림" charset="-127"/>
                <a:ea typeface="굴림" charset="-127"/>
              </a:rPr>
              <a:t>(</a:t>
            </a:r>
            <a:r>
              <a:rPr lang="ko-KR" altLang="en-US" sz="1500" b="1" dirty="0" smtClean="0">
                <a:latin typeface="굴림" charset="-127"/>
                <a:ea typeface="굴림" charset="-127"/>
              </a:rPr>
              <a:t>입출력장치 </a:t>
            </a:r>
            <a:r>
              <a:rPr lang="en-US" altLang="ko-KR" sz="1500" b="1" dirty="0">
                <a:latin typeface="굴림" charset="-127"/>
                <a:ea typeface="굴림" charset="-127"/>
              </a:rPr>
              <a:t>: </a:t>
            </a:r>
            <a:r>
              <a:rPr lang="ko-KR" altLang="en-US" sz="1500" b="1" dirty="0">
                <a:latin typeface="굴림" charset="-127"/>
                <a:ea typeface="굴림" charset="-127"/>
              </a:rPr>
              <a:t>마우스</a:t>
            </a:r>
            <a:r>
              <a:rPr lang="en-US" altLang="ko-KR" sz="1500" b="1" dirty="0">
                <a:latin typeface="굴림" charset="-127"/>
                <a:ea typeface="굴림" charset="-127"/>
              </a:rPr>
              <a:t>, </a:t>
            </a:r>
            <a:r>
              <a:rPr lang="ko-KR" altLang="en-US" sz="1500" b="1" dirty="0">
                <a:latin typeface="굴림" charset="-127"/>
                <a:ea typeface="굴림" charset="-127"/>
              </a:rPr>
              <a:t>키보드</a:t>
            </a:r>
            <a:r>
              <a:rPr lang="en-US" altLang="ko-KR" sz="1500" b="1" dirty="0">
                <a:latin typeface="굴림" charset="-127"/>
                <a:ea typeface="굴림" charset="-127"/>
              </a:rPr>
              <a:t>, </a:t>
            </a:r>
            <a:r>
              <a:rPr lang="ko-KR" altLang="en-US" sz="1500" b="1" dirty="0">
                <a:latin typeface="굴림" charset="-127"/>
                <a:ea typeface="굴림" charset="-127"/>
              </a:rPr>
              <a:t>프린터 </a:t>
            </a:r>
            <a:r>
              <a:rPr lang="en-US" altLang="ko-KR" sz="1500" b="1" dirty="0" smtClean="0">
                <a:latin typeface="굴림" charset="-127"/>
                <a:ea typeface="굴림" charset="-127"/>
              </a:rPr>
              <a:t>)</a:t>
            </a:r>
            <a:endParaRPr lang="en-US" altLang="ko-KR" sz="1500" b="1" dirty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882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380312" y="6453336"/>
            <a:ext cx="1327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Permission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29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Permission</a:t>
            </a:r>
            <a:endParaRPr lang="ko-KR" altLang="en-US" sz="2000" b="1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71" y="1230621"/>
            <a:ext cx="4199821" cy="32979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0894" y="855318"/>
            <a:ext cx="5105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※ </a:t>
            </a:r>
            <a:r>
              <a:rPr lang="ko-KR" altLang="en-US" sz="1200" b="1" dirty="0" smtClean="0">
                <a:latin typeface="+mn-ea"/>
              </a:rPr>
              <a:t>파일  </a:t>
            </a:r>
            <a:r>
              <a:rPr lang="ko-KR" altLang="en-US" sz="1200" b="1" dirty="0">
                <a:latin typeface="+mn-ea"/>
              </a:rPr>
              <a:t>종류  확인  </a:t>
            </a:r>
            <a:r>
              <a:rPr lang="en-US" altLang="ko-KR" sz="1200" b="1" dirty="0">
                <a:latin typeface="+mn-ea"/>
              </a:rPr>
              <a:t>: </a:t>
            </a:r>
            <a:r>
              <a:rPr lang="en-US" altLang="ko-KR" sz="1200" b="1" dirty="0" err="1">
                <a:latin typeface="+mn-ea"/>
              </a:rPr>
              <a:t>ls</a:t>
            </a:r>
            <a:r>
              <a:rPr lang="en-US" altLang="ko-KR" sz="1200" b="1" dirty="0">
                <a:latin typeface="+mn-ea"/>
              </a:rPr>
              <a:t>  -F  ( </a:t>
            </a:r>
            <a:r>
              <a:rPr lang="ko-KR" altLang="en-US" sz="1200" b="1" dirty="0">
                <a:latin typeface="+mn-ea"/>
              </a:rPr>
              <a:t>실행파일  </a:t>
            </a:r>
            <a:r>
              <a:rPr lang="ko-KR" altLang="en-US" sz="1200" b="1" dirty="0">
                <a:solidFill>
                  <a:srgbClr val="00B0F0"/>
                </a:solidFill>
                <a:latin typeface="+mn-ea"/>
              </a:rPr>
              <a:t>*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, </a:t>
            </a:r>
            <a:r>
              <a:rPr lang="ko-KR" altLang="en-US" sz="1200" b="1" dirty="0" err="1">
                <a:latin typeface="+mn-ea"/>
              </a:rPr>
              <a:t>디렉토리</a:t>
            </a:r>
            <a:r>
              <a:rPr lang="ko-KR" altLang="en-US" sz="1200" b="1" dirty="0">
                <a:latin typeface="+mn-ea"/>
              </a:rPr>
              <a:t>  </a:t>
            </a:r>
            <a:r>
              <a:rPr lang="en-US" altLang="ko-KR" sz="1200" b="1" dirty="0">
                <a:solidFill>
                  <a:srgbClr val="00B0F0"/>
                </a:solidFill>
                <a:latin typeface="+mn-ea"/>
              </a:rPr>
              <a:t>/</a:t>
            </a:r>
            <a:r>
              <a:rPr lang="en-US" altLang="ko-KR" sz="1200" b="1" dirty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링크파일 </a:t>
            </a:r>
            <a:r>
              <a:rPr lang="en-US" altLang="ko-KR" sz="1200" b="1" dirty="0">
                <a:solidFill>
                  <a:srgbClr val="00B0F0"/>
                </a:solidFill>
                <a:latin typeface="+mn-ea"/>
              </a:rPr>
              <a:t>@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)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5856" y="4707792"/>
            <a:ext cx="1915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※ </a:t>
            </a:r>
            <a:r>
              <a:rPr lang="ko-KR" altLang="en-US" sz="1200" b="1" dirty="0" smtClean="0"/>
              <a:t>파일 </a:t>
            </a:r>
            <a:r>
              <a:rPr lang="ko-KR" altLang="en-US" sz="1200" b="1" dirty="0" err="1" smtClean="0"/>
              <a:t>퍼미션</a:t>
            </a:r>
            <a:r>
              <a:rPr lang="ko-KR" altLang="en-US" sz="1200" b="1" dirty="0" smtClean="0"/>
              <a:t> 확인</a:t>
            </a:r>
            <a:r>
              <a:rPr lang="en-US" altLang="ko-KR" sz="1200" b="1" dirty="0" smtClean="0"/>
              <a:t>: </a:t>
            </a:r>
            <a:r>
              <a:rPr lang="en-US" altLang="ko-KR" sz="1200" b="1" dirty="0" err="1" smtClean="0"/>
              <a:t>ls</a:t>
            </a:r>
            <a:r>
              <a:rPr lang="en-US" altLang="ko-KR" sz="1200" b="1" dirty="0" smtClean="0"/>
              <a:t> -l</a:t>
            </a:r>
            <a:endParaRPr lang="ko-KR" altLang="en-US" sz="11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639" y="5015906"/>
            <a:ext cx="5355969" cy="131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4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380312" y="6453336"/>
            <a:ext cx="1327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Permission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29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Permission</a:t>
            </a:r>
            <a:endParaRPr lang="ko-KR" altLang="en-US" sz="2000" b="1" dirty="0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600894"/>
              </p:ext>
            </p:extLst>
          </p:nvPr>
        </p:nvGraphicFramePr>
        <p:xfrm>
          <a:off x="323528" y="1268760"/>
          <a:ext cx="8496945" cy="1368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105"/>
                <a:gridCol w="944105"/>
                <a:gridCol w="944105"/>
                <a:gridCol w="944105"/>
                <a:gridCol w="944105"/>
                <a:gridCol w="944105"/>
                <a:gridCol w="944105"/>
                <a:gridCol w="944105"/>
                <a:gridCol w="944105"/>
              </a:tblGrid>
              <a:tr h="31256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17" marB="4571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17" marB="4571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other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17" marB="4571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6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읽기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17" marB="4571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쓰기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17" marB="4571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실행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17" marB="4571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읽기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17" marB="4571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쓰기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17" marB="4571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실행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17" marB="4571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읽기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17" marB="4571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쓰기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17" marB="4571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실행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17" marB="4571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7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17" marB="4571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17" marB="4571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17" marB="4571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17" marB="4571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17" marB="4571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17" marB="4571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17" marB="4571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17" marB="4571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17" marB="4571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7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17" marB="4571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17" marB="4571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17" marB="4571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17" marB="4571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17" marB="4571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17" marB="4571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17" marB="4571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17" marB="4571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17" marB="4571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0171" y="836712"/>
            <a:ext cx="2996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굴림" charset="-127"/>
                <a:ea typeface="굴림" charset="-127"/>
              </a:rPr>
              <a:t>■ </a:t>
            </a:r>
            <a:r>
              <a:rPr lang="ko-KR" altLang="en-US" sz="1500" b="1" dirty="0" smtClean="0">
                <a:latin typeface="굴림" charset="-127"/>
                <a:ea typeface="굴림" charset="-127"/>
              </a:rPr>
              <a:t>기본 </a:t>
            </a:r>
            <a:r>
              <a:rPr lang="en-US" altLang="ko-KR" sz="1600" b="1" dirty="0" smtClean="0">
                <a:latin typeface="+mn-ea"/>
              </a:rPr>
              <a:t>Permission</a:t>
            </a:r>
            <a:endParaRPr lang="ko-KR" altLang="en-US" sz="1500" b="1" dirty="0">
              <a:latin typeface="굴림" charset="-127"/>
              <a:ea typeface="굴림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654816"/>
              </p:ext>
            </p:extLst>
          </p:nvPr>
        </p:nvGraphicFramePr>
        <p:xfrm>
          <a:off x="335009" y="3197082"/>
          <a:ext cx="5874966" cy="3024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3896"/>
                <a:gridCol w="3681070"/>
              </a:tblGrid>
              <a:tr h="3173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퍼미션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수정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chmod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소유자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소유그룹 수정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chown</a:t>
                      </a:r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/</a:t>
                      </a:r>
                      <a:r>
                        <a:rPr lang="en-US" altLang="ko-KR" sz="1200" b="1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chgrp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706949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# </a:t>
                      </a:r>
                      <a:r>
                        <a:rPr lang="en-US" altLang="ko-KR" sz="1200" dirty="0" err="1" smtClean="0"/>
                        <a:t>chmod</a:t>
                      </a:r>
                      <a:r>
                        <a:rPr lang="en-US" altLang="ko-KR" sz="1200" dirty="0" smtClean="0"/>
                        <a:t> 644 test  </a:t>
                      </a:r>
                    </a:p>
                    <a:p>
                      <a:r>
                        <a:rPr lang="en-US" altLang="ko-KR" sz="1200" dirty="0" smtClean="0"/>
                        <a:t># </a:t>
                      </a:r>
                      <a:r>
                        <a:rPr lang="en-US" altLang="ko-KR" sz="1200" dirty="0" err="1" smtClean="0"/>
                        <a:t>chmod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u±rx</a:t>
                      </a:r>
                      <a:r>
                        <a:rPr lang="en-US" altLang="ko-KR" sz="1200" dirty="0" smtClean="0"/>
                        <a:t> test </a:t>
                      </a:r>
                    </a:p>
                    <a:p>
                      <a:r>
                        <a:rPr lang="en-US" altLang="ko-KR" sz="1200" dirty="0" smtClean="0"/>
                        <a:t># </a:t>
                      </a:r>
                      <a:r>
                        <a:rPr lang="en-US" altLang="ko-KR" sz="1200" dirty="0" err="1" smtClean="0"/>
                        <a:t>chmod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g±rx</a:t>
                      </a:r>
                      <a:r>
                        <a:rPr lang="en-US" altLang="ko-KR" sz="1200" dirty="0" smtClean="0"/>
                        <a:t> test</a:t>
                      </a:r>
                    </a:p>
                    <a:p>
                      <a:r>
                        <a:rPr lang="en-US" altLang="ko-KR" sz="1200" dirty="0" smtClean="0"/>
                        <a:t># </a:t>
                      </a:r>
                      <a:r>
                        <a:rPr lang="en-US" altLang="ko-KR" sz="1200" dirty="0" err="1" smtClean="0"/>
                        <a:t>chmod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o±rx</a:t>
                      </a:r>
                      <a:r>
                        <a:rPr lang="en-US" altLang="ko-KR" sz="1200" dirty="0" smtClean="0"/>
                        <a:t> test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# </a:t>
                      </a:r>
                      <a:r>
                        <a:rPr lang="en-US" altLang="ko-KR" sz="1200" dirty="0" err="1" smtClean="0"/>
                        <a:t>chmod</a:t>
                      </a:r>
                      <a:r>
                        <a:rPr lang="en-US" altLang="ko-KR" sz="1200" dirty="0" smtClean="0"/>
                        <a:t>  </a:t>
                      </a:r>
                      <a:r>
                        <a:rPr lang="en-US" altLang="ko-KR" sz="1200" dirty="0" err="1" smtClean="0"/>
                        <a:t>ug±rwx</a:t>
                      </a:r>
                      <a:r>
                        <a:rPr lang="en-US" altLang="ko-KR" sz="1200" dirty="0" smtClean="0"/>
                        <a:t>  test</a:t>
                      </a:r>
                    </a:p>
                    <a:p>
                      <a:r>
                        <a:rPr lang="en-US" altLang="ko-KR" sz="1200" dirty="0" smtClean="0"/>
                        <a:t># </a:t>
                      </a:r>
                      <a:r>
                        <a:rPr lang="en-US" altLang="ko-KR" sz="1200" dirty="0" err="1" smtClean="0"/>
                        <a:t>chmod</a:t>
                      </a:r>
                      <a:r>
                        <a:rPr lang="en-US" altLang="ko-KR" sz="1200" dirty="0" smtClean="0"/>
                        <a:t>  </a:t>
                      </a:r>
                      <a:r>
                        <a:rPr lang="en-US" altLang="ko-KR" sz="1200" dirty="0" err="1" smtClean="0"/>
                        <a:t>ug</a:t>
                      </a:r>
                      <a:r>
                        <a:rPr lang="en-US" altLang="ko-KR" sz="1200" dirty="0" smtClean="0"/>
                        <a:t>=</a:t>
                      </a:r>
                      <a:r>
                        <a:rPr lang="en-US" altLang="ko-KR" sz="1200" dirty="0" err="1" smtClean="0"/>
                        <a:t>rwx</a:t>
                      </a:r>
                      <a:r>
                        <a:rPr lang="en-US" altLang="ko-KR" sz="1200" dirty="0" smtClean="0"/>
                        <a:t>  test</a:t>
                      </a:r>
                    </a:p>
                    <a:p>
                      <a:r>
                        <a:rPr lang="en-US" altLang="ko-KR" sz="1200" dirty="0" smtClean="0"/>
                        <a:t># </a:t>
                      </a:r>
                      <a:r>
                        <a:rPr lang="en-US" altLang="ko-KR" sz="1200" dirty="0" err="1" smtClean="0"/>
                        <a:t>chmod</a:t>
                      </a:r>
                      <a:r>
                        <a:rPr lang="en-US" altLang="ko-KR" sz="1200" dirty="0" smtClean="0"/>
                        <a:t>  </a:t>
                      </a:r>
                      <a:r>
                        <a:rPr lang="en-US" altLang="ko-KR" sz="1200" dirty="0" err="1" smtClean="0"/>
                        <a:t>ugo±rwx</a:t>
                      </a:r>
                      <a:r>
                        <a:rPr lang="en-US" altLang="ko-KR" sz="1200" dirty="0" smtClean="0"/>
                        <a:t> test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# </a:t>
                      </a:r>
                      <a:r>
                        <a:rPr lang="en-US" altLang="ko-KR" sz="1200" dirty="0" err="1" smtClean="0"/>
                        <a:t>chmod</a:t>
                      </a:r>
                      <a:r>
                        <a:rPr lang="en-US" altLang="ko-KR" sz="1200" dirty="0" smtClean="0"/>
                        <a:t>  a-</a:t>
                      </a:r>
                      <a:r>
                        <a:rPr lang="en-US" altLang="ko-KR" sz="1200" dirty="0" err="1" smtClean="0"/>
                        <a:t>rw</a:t>
                      </a:r>
                      <a:r>
                        <a:rPr lang="en-US" altLang="ko-KR" sz="1200" dirty="0" smtClean="0"/>
                        <a:t>  test</a:t>
                      </a:r>
                    </a:p>
                    <a:p>
                      <a:r>
                        <a:rPr lang="en-US" altLang="ko-KR" sz="1200" dirty="0" smtClean="0"/>
                        <a:t># </a:t>
                      </a:r>
                      <a:r>
                        <a:rPr lang="en-US" altLang="ko-KR" sz="1200" dirty="0" err="1" smtClean="0"/>
                        <a:t>chmod</a:t>
                      </a:r>
                      <a:r>
                        <a:rPr lang="en-US" altLang="ko-KR" sz="1200" dirty="0" smtClean="0"/>
                        <a:t>  a=</a:t>
                      </a:r>
                      <a:r>
                        <a:rPr lang="en-US" altLang="ko-KR" sz="1200" dirty="0" err="1" smtClean="0"/>
                        <a:t>rx</a:t>
                      </a:r>
                      <a:r>
                        <a:rPr lang="en-US" altLang="ko-KR" sz="1200" dirty="0" smtClean="0"/>
                        <a:t>  test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# </a:t>
                      </a:r>
                      <a:r>
                        <a:rPr lang="en-US" altLang="ko-KR" sz="1200" dirty="0" err="1" smtClean="0"/>
                        <a:t>chmod</a:t>
                      </a:r>
                      <a:r>
                        <a:rPr lang="en-US" altLang="ko-KR" sz="1200" dirty="0" smtClean="0"/>
                        <a:t>  u-</a:t>
                      </a:r>
                      <a:r>
                        <a:rPr lang="en-US" altLang="ko-KR" sz="1200" dirty="0" err="1" smtClean="0"/>
                        <a:t>x,g</a:t>
                      </a: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dirty="0" err="1" smtClean="0"/>
                        <a:t>xw,o-rx</a:t>
                      </a:r>
                      <a:r>
                        <a:rPr lang="en-US" altLang="ko-KR" sz="1200" dirty="0" smtClean="0"/>
                        <a:t>  test</a:t>
                      </a:r>
                      <a:endParaRPr lang="ko-KR" altLang="en-US" sz="1200" dirty="0" smtClean="0"/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# </a:t>
                      </a:r>
                      <a:r>
                        <a:rPr lang="en-US" altLang="ko-KR" sz="1200" dirty="0" err="1" smtClean="0"/>
                        <a:t>chown</a:t>
                      </a:r>
                      <a:r>
                        <a:rPr lang="en-US" altLang="ko-KR" sz="1200" dirty="0" smtClean="0"/>
                        <a:t> user1 test</a:t>
                      </a:r>
                    </a:p>
                    <a:p>
                      <a:r>
                        <a:rPr lang="en-US" altLang="ko-KR" sz="1200" dirty="0" smtClean="0"/>
                        <a:t>:test </a:t>
                      </a:r>
                      <a:r>
                        <a:rPr lang="ko-KR" altLang="en-US" sz="1200" dirty="0" smtClean="0"/>
                        <a:t>파일의 소유자를 </a:t>
                      </a:r>
                      <a:r>
                        <a:rPr lang="en-US" altLang="ko-KR" sz="1200" dirty="0" smtClean="0"/>
                        <a:t>user1</a:t>
                      </a:r>
                      <a:r>
                        <a:rPr lang="ko-KR" altLang="en-US" sz="1200" dirty="0" smtClean="0"/>
                        <a:t>으로 바꿈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# </a:t>
                      </a:r>
                      <a:r>
                        <a:rPr lang="en-US" altLang="ko-KR" sz="1200" dirty="0" err="1" smtClean="0"/>
                        <a:t>chown</a:t>
                      </a:r>
                      <a:r>
                        <a:rPr lang="en-US" altLang="ko-KR" sz="1200" dirty="0" smtClean="0"/>
                        <a:t> user1:user1 test</a:t>
                      </a:r>
                    </a:p>
                    <a:p>
                      <a:r>
                        <a:rPr lang="en-US" altLang="ko-KR" sz="1200" dirty="0" smtClean="0"/>
                        <a:t>:test </a:t>
                      </a:r>
                      <a:r>
                        <a:rPr lang="ko-KR" altLang="en-US" sz="1200" dirty="0" smtClean="0"/>
                        <a:t>파일의 소유자와 그룹을 </a:t>
                      </a:r>
                      <a:r>
                        <a:rPr lang="en-US" altLang="ko-KR" sz="1200" dirty="0" smtClean="0"/>
                        <a:t>user1 </a:t>
                      </a:r>
                      <a:r>
                        <a:rPr lang="ko-KR" altLang="en-US" sz="1200" dirty="0" smtClean="0"/>
                        <a:t>으로 바꿈</a:t>
                      </a:r>
                    </a:p>
                    <a:p>
                      <a:r>
                        <a:rPr lang="en-US" altLang="ko-KR" sz="1200" dirty="0" smtClean="0"/>
                        <a:t>=</a:t>
                      </a:r>
                      <a:r>
                        <a:rPr lang="en-US" altLang="ko-KR" sz="1200" dirty="0" err="1" smtClean="0"/>
                        <a:t>chown</a:t>
                      </a:r>
                      <a:r>
                        <a:rPr lang="en-US" altLang="ko-KR" sz="1200" dirty="0" smtClean="0"/>
                        <a:t> user1. test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# </a:t>
                      </a:r>
                      <a:r>
                        <a:rPr lang="en-US" altLang="ko-KR" sz="1200" dirty="0" err="1" smtClean="0"/>
                        <a:t>chown</a:t>
                      </a:r>
                      <a:r>
                        <a:rPr lang="en-US" altLang="ko-KR" sz="1200" dirty="0" smtClean="0"/>
                        <a:t> user1:root test</a:t>
                      </a:r>
                    </a:p>
                    <a:p>
                      <a:r>
                        <a:rPr lang="en-US" altLang="ko-KR" sz="1200" dirty="0" smtClean="0"/>
                        <a:t>:test </a:t>
                      </a:r>
                      <a:r>
                        <a:rPr lang="ko-KR" altLang="en-US" sz="1200" dirty="0" smtClean="0"/>
                        <a:t>파일의 소유자는 </a:t>
                      </a:r>
                      <a:r>
                        <a:rPr lang="en-US" altLang="ko-KR" sz="1200" dirty="0" smtClean="0"/>
                        <a:t>user1, </a:t>
                      </a:r>
                      <a:r>
                        <a:rPr lang="ko-KR" altLang="en-US" sz="1200" dirty="0" smtClean="0"/>
                        <a:t>그룹은 </a:t>
                      </a:r>
                      <a:r>
                        <a:rPr lang="en-US" altLang="ko-KR" sz="1200" dirty="0" smtClean="0"/>
                        <a:t>root </a:t>
                      </a:r>
                      <a:r>
                        <a:rPr lang="ko-KR" altLang="en-US" sz="1200" dirty="0" smtClean="0"/>
                        <a:t>로 바꿈</a:t>
                      </a:r>
                    </a:p>
                    <a:p>
                      <a:r>
                        <a:rPr lang="en-US" altLang="ko-KR" sz="1200" dirty="0" smtClean="0"/>
                        <a:t>=</a:t>
                      </a:r>
                      <a:r>
                        <a:rPr lang="en-US" altLang="ko-KR" sz="1200" dirty="0" err="1" smtClean="0"/>
                        <a:t>chown</a:t>
                      </a:r>
                      <a:r>
                        <a:rPr lang="en-US" altLang="ko-KR" sz="1200" dirty="0" smtClean="0"/>
                        <a:t> user1.root test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# </a:t>
                      </a:r>
                      <a:r>
                        <a:rPr lang="en-US" altLang="ko-KR" sz="1200" dirty="0" err="1" smtClean="0"/>
                        <a:t>chgrp</a:t>
                      </a:r>
                      <a:r>
                        <a:rPr lang="en-US" altLang="ko-KR" sz="1200" dirty="0" smtClean="0"/>
                        <a:t> user1 test</a:t>
                      </a:r>
                    </a:p>
                    <a:p>
                      <a:r>
                        <a:rPr lang="en-US" altLang="ko-KR" sz="1200" dirty="0" smtClean="0"/>
                        <a:t>:test </a:t>
                      </a:r>
                      <a:r>
                        <a:rPr lang="ko-KR" altLang="en-US" sz="1200" dirty="0" smtClean="0"/>
                        <a:t>파일의 소유그룹을 </a:t>
                      </a:r>
                      <a:r>
                        <a:rPr lang="en-US" altLang="ko-KR" sz="1200" dirty="0" smtClean="0"/>
                        <a:t>user1</a:t>
                      </a:r>
                      <a:r>
                        <a:rPr lang="ko-KR" altLang="en-US" sz="1200" dirty="0" smtClean="0"/>
                        <a:t>으로 바꿈</a:t>
                      </a:r>
                    </a:p>
                    <a:p>
                      <a:r>
                        <a:rPr lang="en-US" altLang="ko-KR" sz="1200" dirty="0" smtClean="0"/>
                        <a:t>=</a:t>
                      </a:r>
                      <a:r>
                        <a:rPr lang="en-US" altLang="ko-KR" sz="1200" dirty="0" err="1" smtClean="0"/>
                        <a:t>chown</a:t>
                      </a:r>
                      <a:r>
                        <a:rPr lang="en-US" altLang="ko-KR" sz="1200" dirty="0" smtClean="0"/>
                        <a:t> .user1 test</a:t>
                      </a:r>
                      <a:endParaRPr lang="ko-KR" altLang="en-US" sz="1200" dirty="0" smtClean="0"/>
                    </a:p>
                  </a:txBody>
                  <a:tcPr marL="91444" marR="91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413284"/>
              </p:ext>
            </p:extLst>
          </p:nvPr>
        </p:nvGraphicFramePr>
        <p:xfrm>
          <a:off x="6372200" y="4725144"/>
          <a:ext cx="2428875" cy="96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492771"/>
              </a:tblGrid>
              <a:tr h="2135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연산자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54" marB="45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54" marB="45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54" marB="45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퍼미션 추가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54" marB="45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54" marB="45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퍼미션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삭제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54" marB="45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54" marB="45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퍼미션을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일치시킴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54" marB="45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008131"/>
              </p:ext>
            </p:extLst>
          </p:nvPr>
        </p:nvGraphicFramePr>
        <p:xfrm>
          <a:off x="6372200" y="3184542"/>
          <a:ext cx="2428875" cy="1226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492771"/>
              </a:tblGrid>
              <a:tr h="2134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사용자 종류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user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 퍼미션 수정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group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 퍼미션 수정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타인의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퍼미션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수정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26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모든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퍼미션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수정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00170" y="2819511"/>
            <a:ext cx="2996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굴림" charset="-127"/>
                <a:ea typeface="굴림" charset="-127"/>
              </a:rPr>
              <a:t>■ </a:t>
            </a:r>
            <a:r>
              <a:rPr lang="en-US" altLang="ko-KR" sz="1600" b="1" dirty="0" smtClean="0">
                <a:latin typeface="+mn-ea"/>
              </a:rPr>
              <a:t>Permission </a:t>
            </a:r>
            <a:r>
              <a:rPr lang="ko-KR" altLang="en-US" sz="1600" b="1" dirty="0" smtClean="0">
                <a:latin typeface="+mn-ea"/>
              </a:rPr>
              <a:t>수정</a:t>
            </a:r>
            <a:endParaRPr lang="ko-KR" altLang="en-US" sz="1500" b="1" dirty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0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380312" y="6453336"/>
            <a:ext cx="1327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Permission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29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Permission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747942"/>
            <a:ext cx="2996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굴림" charset="-127"/>
                <a:ea typeface="굴림" charset="-127"/>
              </a:rPr>
              <a:t>■ </a:t>
            </a:r>
            <a:r>
              <a:rPr lang="en-US" altLang="ko-KR" sz="1600" b="1" dirty="0" smtClean="0">
                <a:latin typeface="+mn-ea"/>
              </a:rPr>
              <a:t>Permission</a:t>
            </a:r>
            <a:r>
              <a:rPr lang="ko-KR" altLang="en-US" sz="1500" b="1" dirty="0" smtClean="0">
                <a:latin typeface="굴림" charset="-127"/>
                <a:ea typeface="굴림" charset="-127"/>
              </a:rPr>
              <a:t> 설명</a:t>
            </a:r>
            <a:endParaRPr lang="ko-KR" altLang="en-US" sz="1500" b="1" dirty="0">
              <a:latin typeface="굴림" charset="-127"/>
              <a:ea typeface="굴림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593720"/>
              </p:ext>
            </p:extLst>
          </p:nvPr>
        </p:nvGraphicFramePr>
        <p:xfrm>
          <a:off x="499592" y="1124682"/>
          <a:ext cx="8240064" cy="5226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2980920"/>
                <a:gridCol w="4035008"/>
              </a:tblGrid>
              <a:tr h="3504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디렉터리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dir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파일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(file)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2846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최고 권한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777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rwxrwxrwx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666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(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rw-rw-rw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84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 (read)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디렉터리의 내부 내용보기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ls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, </a:t>
                      </a:r>
                      <a:r>
                        <a:rPr lang="en-US" altLang="ko-KR" sz="10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dir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파일의 내용을 읽기와 복사 가능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cat, more, vim, </a:t>
                      </a: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cp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9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 (write)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디렉토리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내부에 파일을 생성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가능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mkdir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touch, </a:t>
                      </a: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rm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mv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파일의 내용을 수정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변경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디렉터리에 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w 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권한이 있어야 삭제 가능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: cat, echo, vim 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등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/>
                      <a:endParaRPr lang="ko-KR" altLang="en-US" sz="1000" b="1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vim 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같은 경우는 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1000" b="1" dirty="0" err="1" smtClean="0">
                          <a:latin typeface="+mn-ea"/>
                          <a:ea typeface="+mn-ea"/>
                        </a:rPr>
                        <a:t>wq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! 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로 저장이 가능하긴 하다 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소유자만 적용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34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 (Access /execute)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ctr">
                        <a:spcBef>
                          <a:spcPts val="0"/>
                        </a:spcBef>
                        <a:defRPr/>
                      </a:pP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fontAlgn="ctr">
                        <a:spcBef>
                          <a:spcPts val="0"/>
                        </a:spcBef>
                        <a:defRPr/>
                      </a:pP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디렉토리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접근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가능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(-&gt;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방문을 못 연다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fontAlgn="ctr">
                        <a:spcBef>
                          <a:spcPts val="0"/>
                        </a:spcBef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cd , mv , </a:t>
                      </a: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cp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fontAlgn="ctr">
                        <a:spcBef>
                          <a:spcPts val="0"/>
                        </a:spcBef>
                        <a:defRPr/>
                      </a:pP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fontAlgn="ctr">
                        <a:spcBef>
                          <a:spcPts val="0"/>
                        </a:spcBef>
                        <a:defRPr/>
                      </a:pP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디렉토리에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없으면 어떤 명령어도 이용 할 수 없다 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fontAlgn="ctr">
                        <a:spcBef>
                          <a:spcPts val="0"/>
                        </a:spcBef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 r w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권한이 아무 의미가 없다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ctr">
                        <a:spcBef>
                          <a:spcPts val="0"/>
                        </a:spcBef>
                        <a:defRPr/>
                      </a:pPr>
                      <a:r>
                        <a:rPr lang="ko-KR" altLang="en-US" sz="1000" b="1" dirty="0" smtClean="0">
                          <a:latin typeface="굴림" pitchFamily="50" charset="-127"/>
                          <a:ea typeface="굴림" pitchFamily="50" charset="-127"/>
                        </a:rPr>
                        <a:t>파일을 실행할 수 있다</a:t>
                      </a:r>
                      <a:r>
                        <a:rPr lang="en-US" altLang="ko-KR" sz="1000" b="1" dirty="0" smtClean="0"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쉘</a:t>
                      </a: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 스크립트나 실행파일일 경우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  <a:p>
                      <a:pPr fontAlgn="ctr">
                        <a:spcBef>
                          <a:spcPts val="0"/>
                        </a:spcBef>
                        <a:defRPr/>
                      </a:pPr>
                      <a:endParaRPr lang="en-US" altLang="ko-KR" sz="10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fontAlgn="ctr">
                        <a:spcBef>
                          <a:spcPts val="0"/>
                        </a:spcBef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binary</a:t>
                      </a: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파일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은 </a:t>
                      </a:r>
                      <a:r>
                        <a:rPr lang="ko-KR" altLang="en-US" sz="10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실행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퍼미션만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있어도 실행할 수 있으나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일반파일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은 </a:t>
                      </a:r>
                      <a:r>
                        <a:rPr lang="ko-KR" altLang="en-US" sz="10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읽기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ko-KR" altLang="en-US" sz="10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실행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퍼미션이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있어야 실행된다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9689">
                <a:tc gridSpan="3"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.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슈퍼유저인 루트는 실행권한만 빼고 </a:t>
                      </a:r>
                      <a:r>
                        <a:rPr lang="ko-KR" altLang="en-US" sz="1100" dirty="0" err="1" smtClean="0">
                          <a:solidFill>
                            <a:srgbClr val="FF0000"/>
                          </a:solidFill>
                        </a:rPr>
                        <a:t>퍼미션과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 소유권을 초월한다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eaLnBrk="1" hangingPunct="1">
                        <a:defRPr/>
                      </a:pP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pPr eaLnBrk="1" hangingPunct="1">
                        <a:defRPr/>
                      </a:pP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.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일반 사용자가 파일을 변경하면 소유권이 변경되나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, root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계정으로 로그인해 변경한 파일은 소유권이 변경되지 않는다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eaLnBrk="1" hangingPunct="1">
                        <a:defRPr/>
                      </a:pP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pPr eaLnBrk="1" hangingPunct="1">
                        <a:defRPr/>
                      </a:pP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.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파일의 소유자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ko-KR" altLang="en-US" sz="1100" dirty="0" err="1" smtClean="0">
                          <a:solidFill>
                            <a:srgbClr val="FF0000"/>
                          </a:solidFill>
                        </a:rPr>
                        <a:t>퍼미션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 관계없이 모두 가능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pPr eaLnBrk="1" hangingPunct="1">
                        <a:defRPr/>
                      </a:pP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pPr eaLnBrk="1" hangingPunct="1">
                        <a:defRPr/>
                      </a:pP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. </a:t>
                      </a:r>
                      <a:r>
                        <a:rPr lang="ko-KR" altLang="en-US" sz="1100" dirty="0" err="1" smtClean="0">
                          <a:solidFill>
                            <a:srgbClr val="FF0000"/>
                          </a:solidFill>
                        </a:rPr>
                        <a:t>디렉토리에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other</a:t>
                      </a:r>
                      <a:r>
                        <a:rPr lang="ko-KR" altLang="en-US" sz="1100" dirty="0" err="1" smtClean="0">
                          <a:solidFill>
                            <a:srgbClr val="FF0000"/>
                          </a:solidFill>
                        </a:rPr>
                        <a:t>퍼미션이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dirty="0" err="1" smtClean="0">
                          <a:solidFill>
                            <a:srgbClr val="FF0000"/>
                          </a:solidFill>
                        </a:rPr>
                        <a:t>rwx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인 경우 파일에 </a:t>
                      </a:r>
                      <a:r>
                        <a:rPr lang="en-US" altLang="ko-KR" sz="1100" dirty="0" err="1" smtClean="0">
                          <a:solidFill>
                            <a:srgbClr val="FF0000"/>
                          </a:solidFill>
                        </a:rPr>
                        <a:t>wq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!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이용해 변경 가능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pPr eaLnBrk="1" hangingPunct="1"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22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380312" y="6453336"/>
            <a:ext cx="1327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Permission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29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Permission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9383" y="818282"/>
            <a:ext cx="2996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+mn-ea"/>
              </a:rPr>
              <a:t>■ </a:t>
            </a:r>
            <a:r>
              <a:rPr lang="en-US" altLang="ko-KR" sz="1500" b="1" dirty="0" smtClean="0">
                <a:latin typeface="+mn-ea"/>
              </a:rPr>
              <a:t>UMASK</a:t>
            </a:r>
            <a:endParaRPr lang="ko-KR" altLang="en-US" sz="15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2120" y="2164321"/>
            <a:ext cx="84659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defRPr/>
            </a:pPr>
            <a:r>
              <a:rPr lang="en-US" altLang="ko-KR" sz="1100" b="1" dirty="0" smtClean="0">
                <a:latin typeface="+mn-ea"/>
              </a:rPr>
              <a:t>2. </a:t>
            </a:r>
            <a:r>
              <a:rPr lang="ko-KR" altLang="en-US" sz="1100" b="1" dirty="0">
                <a:latin typeface="+mn-ea"/>
              </a:rPr>
              <a:t>특징</a:t>
            </a:r>
            <a:endParaRPr lang="en-US" altLang="ko-KR" sz="1100" b="1" dirty="0">
              <a:latin typeface="+mn-ea"/>
            </a:endParaRPr>
          </a:p>
          <a:p>
            <a:pPr fontAlgn="ctr">
              <a:defRPr/>
            </a:pPr>
            <a:endParaRPr lang="en-US" altLang="ko-KR" sz="1100" b="1" dirty="0">
              <a:latin typeface="+mn-ea"/>
            </a:endParaRPr>
          </a:p>
          <a:p>
            <a:pPr fontAlgn="ctr">
              <a:defRPr/>
            </a:pPr>
            <a:r>
              <a:rPr lang="en-US" altLang="ko-KR" sz="1100" b="1" dirty="0">
                <a:latin typeface="+mn-ea"/>
              </a:rPr>
              <a:t>- </a:t>
            </a:r>
            <a:r>
              <a:rPr lang="ko-KR" altLang="en-US" sz="1100" b="1" dirty="0">
                <a:latin typeface="+mn-ea"/>
              </a:rPr>
              <a:t>허가권 지정 명령어로 </a:t>
            </a:r>
            <a:r>
              <a:rPr lang="ko-KR" altLang="en-US" sz="1100" b="1" dirty="0">
                <a:solidFill>
                  <a:srgbClr val="0070C0"/>
                </a:solidFill>
                <a:latin typeface="+mn-ea"/>
              </a:rPr>
              <a:t>일반 파일인 경우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666</a:t>
            </a:r>
            <a:r>
              <a:rPr lang="en-US" altLang="ko-KR" sz="1100" b="1" dirty="0">
                <a:latin typeface="+mn-ea"/>
              </a:rPr>
              <a:t> ,</a:t>
            </a:r>
            <a:r>
              <a:rPr lang="en-US" altLang="ko-KR" sz="11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1100" b="1" dirty="0" err="1">
                <a:solidFill>
                  <a:srgbClr val="0070C0"/>
                </a:solidFill>
                <a:latin typeface="+mn-ea"/>
              </a:rPr>
              <a:t>디렉토리인</a:t>
            </a:r>
            <a:r>
              <a:rPr lang="ko-KR" altLang="en-US" sz="1100" b="1" dirty="0">
                <a:solidFill>
                  <a:srgbClr val="0070C0"/>
                </a:solidFill>
                <a:latin typeface="+mn-ea"/>
              </a:rPr>
              <a:t> 경우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777</a:t>
            </a:r>
            <a:r>
              <a:rPr lang="en-US" altLang="ko-KR" sz="11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1100" b="1" dirty="0">
                <a:latin typeface="+mn-ea"/>
              </a:rPr>
              <a:t>에서 </a:t>
            </a:r>
            <a:r>
              <a:rPr lang="en-US" altLang="ko-KR" sz="1100" b="1" dirty="0" err="1" smtClean="0">
                <a:solidFill>
                  <a:srgbClr val="FF0000"/>
                </a:solidFill>
                <a:latin typeface="+mn-ea"/>
              </a:rPr>
              <a:t>umask</a:t>
            </a:r>
            <a:r>
              <a:rPr lang="en-US" altLang="ko-KR" sz="11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+mn-ea"/>
              </a:rPr>
              <a:t>값을 뺀 값</a:t>
            </a:r>
            <a:r>
              <a:rPr lang="ko-KR" altLang="en-US" sz="1100" b="1" dirty="0">
                <a:latin typeface="+mn-ea"/>
              </a:rPr>
              <a:t>을 기본 허가권으로 조정한다</a:t>
            </a:r>
            <a:r>
              <a:rPr lang="en-US" altLang="ko-KR" sz="1100" b="1" dirty="0">
                <a:latin typeface="+mn-ea"/>
              </a:rPr>
              <a:t>.</a:t>
            </a:r>
            <a:r>
              <a:rPr lang="ko-KR" altLang="en-US" sz="1100" b="1" dirty="0">
                <a:latin typeface="+mn-ea"/>
              </a:rPr>
              <a:t/>
            </a:r>
            <a:br>
              <a:rPr lang="ko-KR" altLang="en-US" sz="1100" b="1" dirty="0">
                <a:latin typeface="+mn-ea"/>
              </a:rPr>
            </a:br>
            <a:r>
              <a:rPr lang="ko-KR" altLang="en-US" sz="1100" b="1" dirty="0">
                <a:latin typeface="+mn-ea"/>
              </a:rPr>
              <a:t> </a:t>
            </a:r>
            <a:endParaRPr lang="en-US" altLang="ko-KR" sz="1100" b="1" dirty="0">
              <a:latin typeface="+mn-ea"/>
            </a:endParaRPr>
          </a:p>
          <a:p>
            <a:pPr fontAlgn="ctr">
              <a:defRPr/>
            </a:pPr>
            <a:r>
              <a:rPr lang="en-US" altLang="ko-KR" sz="1100" b="1" dirty="0">
                <a:latin typeface="+mn-ea"/>
              </a:rPr>
              <a:t>- </a:t>
            </a:r>
            <a:r>
              <a:rPr lang="en-US" altLang="ko-KR" sz="1100" b="1" dirty="0" err="1">
                <a:solidFill>
                  <a:srgbClr val="0070C0"/>
                </a:solidFill>
                <a:latin typeface="+mn-ea"/>
              </a:rPr>
              <a:t>umask</a:t>
            </a:r>
            <a:r>
              <a:rPr lang="en-US" altLang="ko-KR" sz="1100" b="1" dirty="0">
                <a:solidFill>
                  <a:srgbClr val="0070C0"/>
                </a:solidFill>
                <a:latin typeface="+mn-ea"/>
              </a:rPr>
              <a:t>(027) </a:t>
            </a:r>
            <a:r>
              <a:rPr lang="ko-KR" altLang="en-US" sz="1100" b="1" dirty="0">
                <a:solidFill>
                  <a:srgbClr val="0070C0"/>
                </a:solidFill>
                <a:latin typeface="+mn-ea"/>
              </a:rPr>
              <a:t>변경해도</a:t>
            </a:r>
            <a:r>
              <a:rPr lang="en-US" altLang="ko-KR" sz="11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+mn-ea"/>
              </a:rPr>
              <a:t>로그아웃 하면 </a:t>
            </a:r>
            <a:r>
              <a:rPr lang="en-US" altLang="ko-KR" sz="1100" b="1" dirty="0" err="1">
                <a:solidFill>
                  <a:srgbClr val="0070C0"/>
                </a:solidFill>
                <a:latin typeface="+mn-ea"/>
              </a:rPr>
              <a:t>umask</a:t>
            </a:r>
            <a:r>
              <a:rPr lang="en-US" altLang="ko-KR" sz="1100" b="1" dirty="0">
                <a:solidFill>
                  <a:srgbClr val="0070C0"/>
                </a:solidFill>
                <a:latin typeface="+mn-ea"/>
              </a:rPr>
              <a:t>(022)</a:t>
            </a:r>
            <a:r>
              <a:rPr lang="ko-KR" altLang="en-US" sz="1100" b="1" dirty="0">
                <a:solidFill>
                  <a:srgbClr val="0070C0"/>
                </a:solidFill>
                <a:latin typeface="+mn-ea"/>
              </a:rPr>
              <a:t>로 변경된다</a:t>
            </a:r>
            <a:r>
              <a:rPr lang="en-US" altLang="ko-KR" sz="1100" b="1" dirty="0" smtClean="0">
                <a:solidFill>
                  <a:srgbClr val="0070C0"/>
                </a:solidFill>
                <a:latin typeface="+mn-ea"/>
              </a:rPr>
              <a:t>.</a:t>
            </a:r>
            <a:r>
              <a:rPr lang="en-US" altLang="ko-KR" sz="1100" b="1" dirty="0" smtClean="0">
                <a:latin typeface="+mn-ea"/>
              </a:rPr>
              <a:t> </a:t>
            </a:r>
            <a:r>
              <a:rPr lang="en-US" altLang="ko-KR" sz="1100" b="1" dirty="0">
                <a:latin typeface="+mn-ea"/>
              </a:rPr>
              <a:t>( /</a:t>
            </a:r>
            <a:r>
              <a:rPr lang="en-US" altLang="ko-KR" sz="1100" b="1" dirty="0" err="1">
                <a:latin typeface="+mn-ea"/>
              </a:rPr>
              <a:t>etc</a:t>
            </a:r>
            <a:r>
              <a:rPr lang="en-US" altLang="ko-KR" sz="1100" b="1" dirty="0">
                <a:latin typeface="+mn-ea"/>
              </a:rPr>
              <a:t>/profile</a:t>
            </a:r>
            <a:r>
              <a:rPr lang="ko-KR" altLang="en-US" sz="1100" b="1" dirty="0">
                <a:latin typeface="+mn-ea"/>
              </a:rPr>
              <a:t> 값을 수정하면 변경된 값을 계속 유지 </a:t>
            </a:r>
            <a:r>
              <a:rPr lang="ko-KR" altLang="en-US" sz="1100" b="1" dirty="0" smtClean="0">
                <a:latin typeface="+mn-ea"/>
              </a:rPr>
              <a:t>할 수 </a:t>
            </a:r>
            <a:r>
              <a:rPr lang="ko-KR" altLang="en-US" sz="1100" b="1" dirty="0">
                <a:latin typeface="+mn-ea"/>
              </a:rPr>
              <a:t>있다</a:t>
            </a:r>
            <a:r>
              <a:rPr lang="en-US" altLang="ko-KR" sz="1100" b="1" dirty="0">
                <a:latin typeface="+mn-ea"/>
              </a:rPr>
              <a:t>. )</a:t>
            </a:r>
            <a:endParaRPr lang="ko-KR" altLang="en-US" sz="1100" b="1" dirty="0">
              <a:latin typeface="+mn-ea"/>
            </a:endParaRPr>
          </a:p>
          <a:p>
            <a:pPr fontAlgn="ctr">
              <a:defRPr/>
            </a:pPr>
            <a:endParaRPr lang="ko-KR" altLang="en-US" sz="1100" b="1" dirty="0">
              <a:latin typeface="+mn-ea"/>
            </a:endParaRPr>
          </a:p>
          <a:p>
            <a:pPr fontAlgn="ctr">
              <a:defRPr/>
            </a:pPr>
            <a:r>
              <a:rPr lang="en-US" altLang="ko-KR" sz="1100" b="1" dirty="0">
                <a:solidFill>
                  <a:srgbClr val="7030A0"/>
                </a:solidFill>
                <a:latin typeface="+mn-ea"/>
              </a:rPr>
              <a:t>- </a:t>
            </a:r>
            <a:r>
              <a:rPr lang="ko-KR" altLang="en-US" sz="1100" b="1" dirty="0">
                <a:solidFill>
                  <a:srgbClr val="7030A0"/>
                </a:solidFill>
                <a:latin typeface="+mn-ea"/>
              </a:rPr>
              <a:t>시스템전체 설정 </a:t>
            </a:r>
            <a:r>
              <a:rPr lang="en-US" altLang="ko-KR" sz="1100" b="1" dirty="0">
                <a:solidFill>
                  <a:srgbClr val="7030A0"/>
                </a:solidFill>
                <a:latin typeface="+mn-ea"/>
              </a:rPr>
              <a:t>(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 /</a:t>
            </a:r>
            <a:r>
              <a:rPr lang="en-US" altLang="ko-KR" sz="1100" b="1" dirty="0" err="1">
                <a:solidFill>
                  <a:srgbClr val="FF0000"/>
                </a:solidFill>
                <a:latin typeface="+mn-ea"/>
              </a:rPr>
              <a:t>etc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/profile</a:t>
            </a:r>
            <a:r>
              <a:rPr lang="en-US" altLang="ko-KR" sz="1100" b="1" dirty="0">
                <a:solidFill>
                  <a:srgbClr val="7030A0"/>
                </a:solidFill>
                <a:latin typeface="+mn-ea"/>
              </a:rPr>
              <a:t> )  </a:t>
            </a:r>
            <a:r>
              <a:rPr lang="ko-KR" altLang="en-US" sz="1100" b="1" dirty="0">
                <a:latin typeface="+mn-ea"/>
              </a:rPr>
              <a:t>또는</a:t>
            </a:r>
            <a:r>
              <a:rPr lang="en-US" altLang="ko-KR" sz="1100" b="1" dirty="0">
                <a:latin typeface="+mn-ea"/>
              </a:rPr>
              <a:t>  </a:t>
            </a:r>
            <a:r>
              <a:rPr lang="ko-KR" altLang="en-US" sz="1100" b="1" dirty="0">
                <a:solidFill>
                  <a:srgbClr val="7030A0"/>
                </a:solidFill>
                <a:latin typeface="+mn-ea"/>
              </a:rPr>
              <a:t>개인적으로 설정 </a:t>
            </a:r>
            <a:r>
              <a:rPr lang="en-US" altLang="ko-KR" sz="1100" b="1" dirty="0">
                <a:solidFill>
                  <a:srgbClr val="7030A0"/>
                </a:solidFill>
                <a:latin typeface="+mn-ea"/>
              </a:rPr>
              <a:t>(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.profile</a:t>
            </a:r>
            <a:r>
              <a:rPr lang="en-US" altLang="ko-KR" sz="1100" b="1" dirty="0">
                <a:solidFill>
                  <a:srgbClr val="7030A0"/>
                </a:solidFill>
                <a:latin typeface="+mn-ea"/>
              </a:rPr>
              <a:t> |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 .</a:t>
            </a:r>
            <a:r>
              <a:rPr lang="en-US" altLang="ko-KR" sz="1100" b="1" dirty="0" err="1">
                <a:solidFill>
                  <a:srgbClr val="FF0000"/>
                </a:solidFill>
                <a:latin typeface="+mn-ea"/>
              </a:rPr>
              <a:t>bashrc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rgbClr val="7030A0"/>
                </a:solidFill>
                <a:latin typeface="+mn-ea"/>
              </a:rPr>
              <a:t>|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.</a:t>
            </a:r>
            <a:r>
              <a:rPr lang="en-US" altLang="ko-KR" sz="1100" b="1" dirty="0" err="1">
                <a:solidFill>
                  <a:srgbClr val="FF0000"/>
                </a:solidFill>
                <a:latin typeface="+mn-ea"/>
              </a:rPr>
              <a:t>cshrc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100" b="1" dirty="0" smtClean="0">
                <a:solidFill>
                  <a:srgbClr val="7030A0"/>
                </a:solidFill>
                <a:latin typeface="+mn-ea"/>
              </a:rPr>
              <a:t>)</a:t>
            </a:r>
            <a:r>
              <a:rPr lang="ko-KR" altLang="en-US" sz="1100" b="1" dirty="0" smtClean="0">
                <a:latin typeface="+mn-ea"/>
              </a:rPr>
              <a:t>한 </a:t>
            </a:r>
            <a:r>
              <a:rPr lang="ko-KR" altLang="en-US" sz="1100" b="1" dirty="0">
                <a:latin typeface="+mn-ea"/>
              </a:rPr>
              <a:t>경우 로그인과 동시에 적용 되어 진다</a:t>
            </a:r>
            <a:r>
              <a:rPr lang="en-US" altLang="ko-KR" sz="1100" b="1" dirty="0">
                <a:latin typeface="+mn-ea"/>
              </a:rPr>
              <a:t>. </a:t>
            </a:r>
            <a:br>
              <a:rPr lang="en-US" altLang="ko-KR" sz="1100" b="1" dirty="0">
                <a:latin typeface="+mn-ea"/>
              </a:rPr>
            </a:br>
            <a:endParaRPr lang="en-US" altLang="ko-KR" sz="1100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9383" y="4059363"/>
            <a:ext cx="8465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defRPr/>
            </a:pPr>
            <a:r>
              <a:rPr lang="en-US" altLang="ko-KR" sz="1100" b="1" dirty="0" smtClean="0">
                <a:latin typeface="+mn-ea"/>
              </a:rPr>
              <a:t>3. </a:t>
            </a:r>
            <a:r>
              <a:rPr lang="ko-KR" altLang="en-US" sz="1100" b="1" dirty="0">
                <a:latin typeface="+mn-ea"/>
              </a:rPr>
              <a:t>기본 </a:t>
            </a:r>
            <a:r>
              <a:rPr lang="ko-KR" altLang="en-US" sz="1100" b="1" dirty="0" err="1">
                <a:latin typeface="+mn-ea"/>
              </a:rPr>
              <a:t>퍼미션</a:t>
            </a:r>
            <a:r>
              <a:rPr lang="ko-KR" altLang="en-US" sz="1100" b="1" dirty="0">
                <a:latin typeface="+mn-ea"/>
              </a:rPr>
              <a:t> </a:t>
            </a:r>
            <a:r>
              <a:rPr lang="ko-KR" altLang="en-US" sz="1100" b="1" dirty="0" smtClean="0">
                <a:latin typeface="+mn-ea"/>
              </a:rPr>
              <a:t>설정하기</a:t>
            </a:r>
            <a:endParaRPr lang="ko-KR" altLang="en-US" sz="1100" b="1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4337893"/>
            <a:ext cx="4408959" cy="204253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20" y="4337893"/>
            <a:ext cx="3865078" cy="129614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9799" y="1225834"/>
            <a:ext cx="84659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100" b="1" dirty="0" err="1" smtClean="0">
                <a:latin typeface="+mn-ea"/>
              </a:rPr>
              <a:t>umask</a:t>
            </a:r>
            <a:r>
              <a:rPr lang="en-US" altLang="ko-KR" sz="1100" b="1" dirty="0" smtClean="0">
                <a:latin typeface="+mn-ea"/>
              </a:rPr>
              <a:t> </a:t>
            </a:r>
            <a:r>
              <a:rPr lang="en-US" altLang="ko-KR" sz="1100" b="1" dirty="0">
                <a:latin typeface="+mn-ea"/>
              </a:rPr>
              <a:t>:</a:t>
            </a:r>
            <a:r>
              <a:rPr lang="en-US" altLang="ko-KR" sz="1100" b="1" dirty="0" smtClean="0">
                <a:latin typeface="+mn-ea"/>
              </a:rPr>
              <a:t> </a:t>
            </a:r>
            <a:r>
              <a:rPr lang="ko-KR" altLang="en-US" sz="1100" b="1" dirty="0">
                <a:latin typeface="+mn-ea"/>
              </a:rPr>
              <a:t>해당 </a:t>
            </a:r>
            <a:r>
              <a:rPr lang="en-US" altLang="ko-KR" sz="1100" b="1" dirty="0" err="1" smtClean="0">
                <a:latin typeface="+mn-ea"/>
              </a:rPr>
              <a:t>Dir</a:t>
            </a:r>
            <a:r>
              <a:rPr lang="en-US" altLang="ko-KR" sz="1100" b="1" dirty="0" smtClean="0">
                <a:latin typeface="+mn-ea"/>
              </a:rPr>
              <a:t>/File </a:t>
            </a:r>
            <a:r>
              <a:rPr lang="ko-KR" altLang="en-US" sz="1100" b="1" dirty="0">
                <a:latin typeface="+mn-ea"/>
              </a:rPr>
              <a:t>의 권한수행을 위해서 제한을 </a:t>
            </a:r>
            <a:r>
              <a:rPr lang="ko-KR" altLang="en-US" sz="1100" b="1" dirty="0" smtClean="0">
                <a:latin typeface="+mn-ea"/>
              </a:rPr>
              <a:t>두는 것 </a:t>
            </a:r>
            <a:r>
              <a:rPr lang="en-US" altLang="ko-KR" sz="1100" b="1" dirty="0" smtClean="0">
                <a:latin typeface="+mn-ea"/>
              </a:rPr>
              <a:t>(/</a:t>
            </a:r>
            <a:r>
              <a:rPr lang="en-US" altLang="ko-KR" sz="1100" b="1" dirty="0" err="1" smtClean="0">
                <a:latin typeface="+mn-ea"/>
              </a:rPr>
              <a:t>etc</a:t>
            </a:r>
            <a:r>
              <a:rPr lang="en-US" altLang="ko-KR" sz="1100" b="1" dirty="0" smtClean="0">
                <a:latin typeface="+mn-ea"/>
              </a:rPr>
              <a:t>/</a:t>
            </a:r>
            <a:r>
              <a:rPr lang="en-US" altLang="ko-KR" sz="1100" b="1" dirty="0" err="1" smtClean="0">
                <a:latin typeface="+mn-ea"/>
              </a:rPr>
              <a:t>bashrc</a:t>
            </a:r>
            <a:r>
              <a:rPr lang="en-US" altLang="ko-KR" sz="1100" b="1" dirty="0" smtClean="0">
                <a:latin typeface="+mn-ea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100" b="1" dirty="0">
              <a:latin typeface="+mn-ea"/>
            </a:endParaRPr>
          </a:p>
          <a:p>
            <a:r>
              <a:rPr lang="en-US" altLang="ko-KR" sz="1100" b="1" dirty="0">
                <a:latin typeface="+mn-ea"/>
              </a:rPr>
              <a:t> </a:t>
            </a:r>
            <a:r>
              <a:rPr lang="en-US" altLang="ko-KR" sz="1100" b="1" dirty="0" smtClean="0">
                <a:latin typeface="+mn-ea"/>
              </a:rPr>
              <a:t>              </a:t>
            </a:r>
            <a:r>
              <a:rPr lang="en-US" altLang="ko-KR" sz="1100" b="1" dirty="0" err="1" smtClean="0">
                <a:latin typeface="+mn-ea"/>
              </a:rPr>
              <a:t>dir</a:t>
            </a:r>
            <a:r>
              <a:rPr lang="en-US" altLang="ko-KR" sz="1100" b="1" dirty="0" smtClean="0">
                <a:latin typeface="+mn-ea"/>
              </a:rPr>
              <a:t> </a:t>
            </a:r>
            <a:r>
              <a:rPr lang="ko-KR" altLang="en-US" sz="1100" b="1" dirty="0" smtClean="0">
                <a:latin typeface="+mn-ea"/>
              </a:rPr>
              <a:t>전체권한 </a:t>
            </a:r>
            <a:r>
              <a:rPr lang="en-US" altLang="ko-KR" sz="1100" b="1" dirty="0" smtClean="0">
                <a:latin typeface="+mn-ea"/>
              </a:rPr>
              <a:t>777      UMASK</a:t>
            </a:r>
            <a:r>
              <a:rPr lang="en-US" altLang="ko-KR" sz="1100" b="1" dirty="0">
                <a:latin typeface="+mn-ea"/>
              </a:rPr>
              <a:t>	 </a:t>
            </a:r>
            <a:r>
              <a:rPr lang="en-US" altLang="ko-KR" sz="1100" b="1" dirty="0" smtClean="0">
                <a:latin typeface="+mn-ea"/>
              </a:rPr>
              <a:t>222   -&gt;  </a:t>
            </a:r>
            <a:r>
              <a:rPr lang="en-US" altLang="ko-KR" sz="1100" b="1" dirty="0">
                <a:latin typeface="+mn-ea"/>
              </a:rPr>
              <a:t>555</a:t>
            </a:r>
          </a:p>
        </p:txBody>
      </p:sp>
    </p:spTree>
    <p:extLst>
      <p:ext uri="{BB962C8B-B14F-4D97-AF65-F5344CB8AC3E}">
        <p14:creationId xmlns:p14="http://schemas.microsoft.com/office/powerpoint/2010/main" val="90379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380312" y="6453336"/>
            <a:ext cx="1327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Permission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29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Permission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836712"/>
            <a:ext cx="2996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+mn-ea"/>
              </a:rPr>
              <a:t>■ </a:t>
            </a:r>
            <a:r>
              <a:rPr lang="en-US" altLang="ko-KR" sz="1500" b="1" dirty="0" smtClean="0">
                <a:latin typeface="+mn-ea"/>
              </a:rPr>
              <a:t>UMASK </a:t>
            </a:r>
            <a:r>
              <a:rPr lang="ko-KR" altLang="en-US" sz="1500" b="1" dirty="0" smtClean="0">
                <a:latin typeface="+mn-ea"/>
              </a:rPr>
              <a:t>적용 </a:t>
            </a:r>
            <a:r>
              <a:rPr lang="en-US" altLang="ko-KR" sz="1600" b="1" dirty="0" smtClean="0">
                <a:latin typeface="+mn-ea"/>
              </a:rPr>
              <a:t>Permission</a:t>
            </a:r>
            <a:endParaRPr lang="ko-KR" altLang="en-US" sz="1500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2899336"/>
            <a:ext cx="50706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err="1" smtClean="0"/>
              <a:t>kgitbank</a:t>
            </a:r>
            <a:r>
              <a:rPr lang="ko-KR" altLang="en-US" sz="1100" b="1" dirty="0" smtClean="0"/>
              <a:t>계정</a:t>
            </a:r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일반 계정</a:t>
            </a:r>
            <a:r>
              <a:rPr lang="en-US" altLang="ko-KR" sz="1100" b="1" dirty="0" smtClean="0"/>
              <a:t>)</a:t>
            </a:r>
            <a:r>
              <a:rPr lang="ko-KR" altLang="en-US" sz="1100" b="1" dirty="0" smtClean="0"/>
              <a:t>으로 로그인해서 생성 </a:t>
            </a:r>
            <a:r>
              <a:rPr lang="en-US" altLang="ko-KR" sz="1100" b="1" dirty="0" smtClean="0"/>
              <a:t>: 775	(777 - 002 = 775)</a:t>
            </a:r>
          </a:p>
          <a:p>
            <a:r>
              <a:rPr lang="en-US" altLang="ko-KR" sz="1100" b="1" dirty="0" smtClean="0"/>
              <a:t>root</a:t>
            </a:r>
            <a:r>
              <a:rPr lang="ko-KR" altLang="en-US" sz="1100" b="1" dirty="0" smtClean="0"/>
              <a:t>계정</a:t>
            </a:r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관리자 계정</a:t>
            </a:r>
            <a:r>
              <a:rPr lang="en-US" altLang="ko-KR" sz="1100" b="1" dirty="0" smtClean="0"/>
              <a:t>)</a:t>
            </a:r>
            <a:r>
              <a:rPr lang="ko-KR" altLang="en-US" sz="1100" b="1" dirty="0" smtClean="0"/>
              <a:t>으로 로그인해서 생성 </a:t>
            </a:r>
            <a:r>
              <a:rPr lang="en-US" altLang="ko-KR" sz="1100" b="1" dirty="0" smtClean="0"/>
              <a:t>: 755	(777 - 022 = 755)</a:t>
            </a:r>
            <a:endParaRPr lang="ko-KR" altLang="en-US" sz="1100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00215"/>
              </p:ext>
            </p:extLst>
          </p:nvPr>
        </p:nvGraphicFramePr>
        <p:xfrm>
          <a:off x="395536" y="3330223"/>
          <a:ext cx="8240065" cy="1460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835"/>
                <a:gridCol w="1829465"/>
                <a:gridCol w="2328410"/>
                <a:gridCol w="2585355"/>
              </a:tblGrid>
              <a:tr h="2899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root(#)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일반계정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($)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</a:rPr>
                        <a:t>umask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는</a:t>
                      </a:r>
                      <a:r>
                        <a:rPr lang="ko-KR" altLang="en-US" sz="12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</a:rPr>
                        <a:t>symbolic</a:t>
                      </a:r>
                      <a:r>
                        <a:rPr lang="ko-KR" altLang="en-US" sz="1200" b="1" baseline="0" dirty="0" smtClean="0">
                          <a:solidFill>
                            <a:srgbClr val="FF0000"/>
                          </a:solidFill>
                        </a:rPr>
                        <a:t>으로 빠짐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41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디렉터리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</a:rPr>
                        <a:t>dir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777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777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pt-BR" altLang="ko-KR" sz="12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altLang="ko-KR" sz="1200" b="1" dirty="0" smtClean="0">
                          <a:solidFill>
                            <a:schemeClr val="tx1"/>
                          </a:solidFill>
                        </a:rPr>
                        <a:t>777	rwx rwx rwx</a:t>
                      </a:r>
                    </a:p>
                    <a:p>
                      <a:pPr algn="ctr" latinLnBrk="1"/>
                      <a:r>
                        <a:rPr lang="pt-BR" altLang="ko-KR" sz="1200" b="1" dirty="0" smtClean="0">
                          <a:solidFill>
                            <a:schemeClr val="tx1"/>
                          </a:solidFill>
                        </a:rPr>
                        <a:t>  333	</a:t>
                      </a:r>
                      <a:r>
                        <a:rPr lang="pt-BR" altLang="ko-KR" sz="1200" b="1" dirty="0" smtClean="0">
                          <a:solidFill>
                            <a:schemeClr val="tx1"/>
                          </a:solidFill>
                        </a:rPr>
                        <a:t> -</a:t>
                      </a:r>
                      <a:r>
                        <a:rPr lang="pt-BR" altLang="ko-KR" sz="1200" b="1" dirty="0" smtClean="0">
                          <a:solidFill>
                            <a:schemeClr val="tx1"/>
                          </a:solidFill>
                        </a:rPr>
                        <a:t>wx -wx –wx</a:t>
                      </a:r>
                    </a:p>
                    <a:p>
                      <a:pPr algn="ctr" latinLnBrk="1"/>
                      <a:r>
                        <a:rPr lang="pt-BR" altLang="ko-KR" sz="1200" b="1" baseline="0" dirty="0" smtClean="0">
                          <a:solidFill>
                            <a:schemeClr val="tx1"/>
                          </a:solidFill>
                        </a:rPr>
                        <a:t>-------------      -------------------</a:t>
                      </a:r>
                      <a:endParaRPr lang="pt-BR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pt-BR" altLang="ko-KR" sz="1200" b="1" dirty="0" smtClean="0">
                          <a:solidFill>
                            <a:schemeClr val="tx1"/>
                          </a:solidFill>
                        </a:rPr>
                        <a:t>444	r-- r-- r--</a:t>
                      </a:r>
                    </a:p>
                  </a:txBody>
                  <a:tcPr marL="91444" marR="91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</a:rPr>
                        <a:t>umask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022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002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76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적용 권한</a:t>
                      </a: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755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b="1" dirty="0" err="1" smtClean="0">
                          <a:solidFill>
                            <a:schemeClr val="tx1"/>
                          </a:solidFill>
                        </a:rPr>
                        <a:t>rwxr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b="1" dirty="0" err="1" smtClean="0">
                          <a:solidFill>
                            <a:schemeClr val="tx1"/>
                          </a:solidFill>
                        </a:rPr>
                        <a:t>xr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-x)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775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b="1" dirty="0" err="1" smtClean="0">
                          <a:solidFill>
                            <a:schemeClr val="tx1"/>
                          </a:solidFill>
                        </a:rPr>
                        <a:t>rwxrwxr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-x)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81389"/>
            <a:ext cx="8240064" cy="1609725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459802"/>
              </p:ext>
            </p:extLst>
          </p:nvPr>
        </p:nvGraphicFramePr>
        <p:xfrm>
          <a:off x="395536" y="4869160"/>
          <a:ext cx="8240065" cy="1460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835"/>
                <a:gridCol w="1829465"/>
                <a:gridCol w="2328410"/>
                <a:gridCol w="2585355"/>
              </a:tblGrid>
              <a:tr h="2899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root(#)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일반계정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($)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</a:rPr>
                        <a:t>umask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는</a:t>
                      </a:r>
                      <a:r>
                        <a:rPr lang="ko-KR" altLang="en-US" sz="12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</a:rPr>
                        <a:t>symbolic</a:t>
                      </a:r>
                      <a:r>
                        <a:rPr lang="ko-KR" altLang="en-US" sz="1200" b="1" baseline="0" dirty="0" smtClean="0">
                          <a:solidFill>
                            <a:srgbClr val="FF0000"/>
                          </a:solidFill>
                        </a:rPr>
                        <a:t>으로 빠짐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41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파일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(file)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666</a:t>
                      </a:r>
                      <a:endParaRPr lang="ko-KR" altLang="en-US" sz="11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666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pt-BR" altLang="ko-KR" sz="11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altLang="ko-KR" sz="1200" b="1" dirty="0" smtClean="0">
                          <a:solidFill>
                            <a:schemeClr val="tx1"/>
                          </a:solidFill>
                        </a:rPr>
                        <a:t>666	rw- rw- rw-</a:t>
                      </a:r>
                    </a:p>
                    <a:p>
                      <a:pPr algn="ctr" latinLnBrk="1"/>
                      <a:r>
                        <a:rPr lang="pt-BR" altLang="ko-KR" sz="1200" b="1" dirty="0" smtClean="0">
                          <a:solidFill>
                            <a:schemeClr val="tx1"/>
                          </a:solidFill>
                        </a:rPr>
                        <a:t>  333	  -wx -wx –wx</a:t>
                      </a:r>
                    </a:p>
                    <a:p>
                      <a:pPr algn="ctr" latinLnBrk="1"/>
                      <a:r>
                        <a:rPr lang="pt-BR" altLang="ko-KR" sz="1200" b="1" dirty="0" smtClean="0">
                          <a:solidFill>
                            <a:schemeClr val="tx1"/>
                          </a:solidFill>
                        </a:rPr>
                        <a:t>-------------</a:t>
                      </a:r>
                      <a:r>
                        <a:rPr lang="pt-BR" altLang="ko-KR" sz="1200" b="1" baseline="0" dirty="0" smtClean="0">
                          <a:solidFill>
                            <a:schemeClr val="tx1"/>
                          </a:solidFill>
                        </a:rPr>
                        <a:t>     --------------------</a:t>
                      </a:r>
                      <a:endParaRPr lang="pt-BR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pt-BR" altLang="ko-KR" sz="1200" b="1" dirty="0" smtClean="0">
                          <a:solidFill>
                            <a:schemeClr val="tx1"/>
                          </a:solidFill>
                        </a:rPr>
                        <a:t>333	r-- r-- r-- </a:t>
                      </a:r>
                      <a:endParaRPr lang="pt-BR" altLang="ko-KR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</a:rPr>
                        <a:t>umask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022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002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76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적용 권한</a:t>
                      </a:r>
                    </a:p>
                  </a:txBody>
                  <a:tcPr marL="91444" marR="914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644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b="1" dirty="0" err="1" smtClean="0">
                          <a:solidFill>
                            <a:schemeClr val="tx1"/>
                          </a:solidFill>
                        </a:rPr>
                        <a:t>rw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-r—r--)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664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b="1" dirty="0" err="1" smtClean="0">
                          <a:solidFill>
                            <a:schemeClr val="tx1"/>
                          </a:solidFill>
                        </a:rPr>
                        <a:t>rw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b="1" dirty="0" err="1" smtClean="0">
                          <a:solidFill>
                            <a:schemeClr val="tx1"/>
                          </a:solidFill>
                        </a:rPr>
                        <a:t>rw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-r--)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39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598</Words>
  <Application>Microsoft Office PowerPoint</Application>
  <PresentationFormat>화면 슬라이드 쇼(4:3)</PresentationFormat>
  <Paragraphs>195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224</cp:revision>
  <dcterms:created xsi:type="dcterms:W3CDTF">2018-08-02T13:04:12Z</dcterms:created>
  <dcterms:modified xsi:type="dcterms:W3CDTF">2019-11-02T21:51:05Z</dcterms:modified>
</cp:coreProperties>
</file>