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4" r:id="rId2"/>
    <p:sldId id="311" r:id="rId3"/>
    <p:sldId id="312" r:id="rId4"/>
    <p:sldId id="316" r:id="rId5"/>
    <p:sldId id="327" r:id="rId6"/>
    <p:sldId id="325" r:id="rId7"/>
    <p:sldId id="32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ACL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3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setfacl</a:t>
            </a:r>
            <a:r>
              <a:rPr lang="en-US" altLang="ko-KR" sz="800" b="1" dirty="0" smtClean="0">
                <a:latin typeface="+mn-ea"/>
              </a:rPr>
              <a:t>/</a:t>
            </a:r>
            <a:r>
              <a:rPr lang="en-US" altLang="ko-KR" sz="800" b="1" dirty="0" err="1" smtClean="0">
                <a:latin typeface="+mn-ea"/>
              </a:rPr>
              <a:t>getfacl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setfacl</a:t>
            </a:r>
            <a:r>
              <a:rPr lang="en-US" altLang="ko-KR" sz="2000" b="1" dirty="0">
                <a:latin typeface="+mn-ea"/>
              </a:rPr>
              <a:t> /</a:t>
            </a:r>
            <a:r>
              <a:rPr lang="en-US" altLang="ko-KR" sz="2000" b="1" dirty="0" err="1" smtClean="0">
                <a:latin typeface="+mn-ea"/>
              </a:rPr>
              <a:t>getfacl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589647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※ &lt;</a:t>
            </a:r>
            <a:r>
              <a:rPr lang="ko-KR" altLang="en-US" sz="1200" b="1" dirty="0" smtClean="0">
                <a:latin typeface="+mn-ea"/>
              </a:rPr>
              <a:t>참고</a:t>
            </a:r>
            <a:r>
              <a:rPr lang="en-US" altLang="ko-KR" sz="1200" b="1" dirty="0" smtClean="0">
                <a:latin typeface="+mn-ea"/>
              </a:rPr>
              <a:t>&gt;</a:t>
            </a:r>
          </a:p>
          <a:p>
            <a:r>
              <a:rPr lang="en-US" altLang="ko-KR" sz="1200" b="1" dirty="0" smtClean="0">
                <a:latin typeface="+mn-ea"/>
              </a:rPr>
              <a:t>ACL (Access Control List)</a:t>
            </a:r>
            <a:r>
              <a:rPr lang="ko-KR" altLang="en-US" sz="1200" b="1" dirty="0" smtClean="0">
                <a:latin typeface="+mn-ea"/>
              </a:rPr>
              <a:t>은 </a:t>
            </a:r>
            <a:r>
              <a:rPr lang="ko-KR" altLang="en-US" sz="1200" b="1" dirty="0">
                <a:latin typeface="+mn-ea"/>
              </a:rPr>
              <a:t>파일 시스템의 속성으로 </a:t>
            </a:r>
            <a:r>
              <a:rPr lang="ko-KR" altLang="en-US" sz="1200" b="1" dirty="0" smtClean="0">
                <a:latin typeface="+mn-ea"/>
              </a:rPr>
              <a:t>부여되므로 </a:t>
            </a:r>
            <a:r>
              <a:rPr lang="en-US" altLang="ko-KR" sz="1200" b="1" dirty="0" smtClean="0">
                <a:latin typeface="+mn-ea"/>
              </a:rPr>
              <a:t>ext1</a:t>
            </a:r>
            <a:r>
              <a:rPr lang="en-US" altLang="ko-KR" sz="1200" b="1" dirty="0">
                <a:latin typeface="+mn-ea"/>
              </a:rPr>
              <a:t>, ext2 </a:t>
            </a:r>
            <a:r>
              <a:rPr lang="ko-KR" altLang="en-US" sz="1200" b="1" dirty="0">
                <a:latin typeface="+mn-ea"/>
              </a:rPr>
              <a:t>같은 이전의 파일 시스템에서는 사용할 수 없다</a:t>
            </a:r>
            <a:r>
              <a:rPr lang="en-US" altLang="ko-KR" sz="1200" b="1" dirty="0" smtClean="0">
                <a:latin typeface="+mn-ea"/>
              </a:rPr>
              <a:t>.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99577"/>
              </p:ext>
            </p:extLst>
          </p:nvPr>
        </p:nvGraphicFramePr>
        <p:xfrm>
          <a:off x="5329792" y="4702542"/>
          <a:ext cx="3377816" cy="1067953"/>
        </p:xfrm>
        <a:graphic>
          <a:graphicData uri="http://schemas.openxmlformats.org/drawingml/2006/table">
            <a:tbl>
              <a:tblPr/>
              <a:tblGrid>
                <a:gridCol w="1214292"/>
                <a:gridCol w="2163524"/>
              </a:tblGrid>
              <a:tr h="3374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3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3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3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b="1" kern="1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setfacl</a:t>
                      </a:r>
                      <a:endParaRPr lang="en-US" altLang="ko-KR" sz="13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ACL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설정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getfacl</a:t>
                      </a:r>
                      <a:endParaRPr lang="en-US" altLang="ko-KR" sz="13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ACL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확인</a:t>
                      </a:r>
                      <a:r>
                        <a:rPr lang="ko-KR" altLang="en-US" sz="1300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93768"/>
              </p:ext>
            </p:extLst>
          </p:nvPr>
        </p:nvGraphicFramePr>
        <p:xfrm>
          <a:off x="385383" y="1268760"/>
          <a:ext cx="8322225" cy="3317138"/>
        </p:xfrm>
        <a:graphic>
          <a:graphicData uri="http://schemas.openxmlformats.org/drawingml/2006/table">
            <a:tbl>
              <a:tblPr/>
              <a:tblGrid>
                <a:gridCol w="2991759"/>
                <a:gridCol w="5330466"/>
              </a:tblGrid>
              <a:tr h="28730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09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b="1" kern="1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chmod</a:t>
                      </a:r>
                      <a:endParaRPr lang="en-US" altLang="ko-KR" sz="13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(owner), 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(group), 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다른 사용자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(other)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 따라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접근 권한을</a:t>
                      </a:r>
                      <a:r>
                        <a:rPr lang="ko-KR" altLang="en-US" sz="13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부여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0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3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setf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acl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13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getf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acl</a:t>
                      </a:r>
                      <a:endParaRPr lang="en-US" altLang="ko-KR" sz="13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각각의 </a:t>
                      </a:r>
                      <a:r>
                        <a:rPr lang="ko-KR" altLang="en-US" sz="13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사용자별로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권한 설정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사용자별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그룹별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유효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접근권리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마스크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(effective rights mask)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별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그리고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다른 사용자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(other)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에 대해 설정할 수 있다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어떤 파일에 대해 </a:t>
                      </a: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     user1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, user2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사용자에게 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read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권한만 주고 </a:t>
                      </a: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     user3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user4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사용자에게 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read/write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권한부여 가능</a:t>
                      </a: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7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</a:t>
                      </a:r>
                      <a:r>
                        <a:rPr lang="en-US" altLang="ko-KR" sz="13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attr</a:t>
                      </a:r>
                      <a:r>
                        <a:rPr lang="en-US" altLang="ko-KR" sz="13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13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ls</a:t>
                      </a:r>
                      <a:r>
                        <a:rPr lang="en-US" altLang="ko-KR" sz="13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attr</a:t>
                      </a:r>
                      <a:endParaRPr lang="en-US" altLang="ko-KR" sz="13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파일속성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파일 변형</a:t>
                      </a:r>
                      <a:r>
                        <a:rPr lang="en-US" altLang="ko-KR" sz="13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baseline="0" dirty="0" smtClean="0">
                          <a:latin typeface="+mn-ea"/>
                          <a:ea typeface="+mn-ea"/>
                        </a:rPr>
                        <a:t>막기</a:t>
                      </a:r>
                      <a:r>
                        <a:rPr lang="en-US" altLang="ko-KR" sz="1300" b="1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3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903953"/>
            <a:ext cx="8220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※ </a:t>
            </a:r>
            <a:r>
              <a:rPr lang="ko-KR" altLang="en-US" sz="1400" b="1" dirty="0" smtClean="0">
                <a:latin typeface="+mn-ea"/>
              </a:rPr>
              <a:t>접근제한 및 속성변경 구별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6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setfacl</a:t>
            </a:r>
            <a:r>
              <a:rPr lang="en-US" altLang="ko-KR" sz="2000" b="1" dirty="0">
                <a:latin typeface="+mn-ea"/>
              </a:rPr>
              <a:t> /</a:t>
            </a:r>
            <a:r>
              <a:rPr lang="en-US" altLang="ko-KR" sz="2000" b="1" dirty="0" err="1">
                <a:latin typeface="+mn-ea"/>
              </a:rPr>
              <a:t>getfacl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setfacl</a:t>
            </a:r>
            <a:r>
              <a:rPr lang="en-US" altLang="ko-KR" sz="800" b="1" dirty="0" smtClean="0">
                <a:latin typeface="+mn-ea"/>
              </a:rPr>
              <a:t>/</a:t>
            </a:r>
            <a:r>
              <a:rPr lang="en-US" altLang="ko-KR" sz="800" b="1" dirty="0" err="1" smtClean="0">
                <a:latin typeface="+mn-ea"/>
              </a:rPr>
              <a:t>getfacl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13368"/>
              </p:ext>
            </p:extLst>
          </p:nvPr>
        </p:nvGraphicFramePr>
        <p:xfrm>
          <a:off x="524090" y="1412776"/>
          <a:ext cx="8160725" cy="4248472"/>
        </p:xfrm>
        <a:graphic>
          <a:graphicData uri="http://schemas.openxmlformats.org/drawingml/2006/table">
            <a:tbl>
              <a:tblPr/>
              <a:tblGrid>
                <a:gridCol w="1333000"/>
                <a:gridCol w="6827725"/>
              </a:tblGrid>
              <a:tr h="3564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-m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파일이나 디렉터리의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ACL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을 추가 또는 변경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u:uid:perms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특정 사용자를 대상으로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ACL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을 설정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대상 사용자는 사용자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UID(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로 지정</a:t>
                      </a:r>
                      <a:endParaRPr lang="en-US" altLang="ko-KR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g:gid:perms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그룹을 대상으로 권한을 지정하며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대상 그룹은 그룹 명이나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GID(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로 지정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85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o:perms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다른 사용자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(others)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에 대해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ACL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을 지정한다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. 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-x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ko-KR" sz="1200" b="1" dirty="0" smtClean="0">
                          <a:latin typeface="+mn-ea"/>
                          <a:ea typeface="+mn-ea"/>
                        </a:rPr>
                        <a:t>--remove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dirty="0" smtClean="0">
                          <a:latin typeface="+mn-ea"/>
                          <a:ea typeface="+mn-ea"/>
                        </a:rPr>
                        <a:t>ACL 삭제, 지정된 사용자와 그룹의 모든 권한을 삭제한다.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464">
                <a:tc grid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ACL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설정 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: # </a:t>
                      </a:r>
                      <a:r>
                        <a:rPr lang="en-US" altLang="ko-KR" sz="1400" b="1" kern="1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setfacl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 [</a:t>
                      </a:r>
                      <a:r>
                        <a:rPr lang="ko-KR" altLang="en-US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]   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[ACL </a:t>
                      </a:r>
                      <a:r>
                        <a:rPr lang="ko-KR" altLang="en-US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적용 파일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400" b="1" kern="1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디렉토리</a:t>
                      </a:r>
                      <a:r>
                        <a:rPr lang="ko-KR" altLang="en-US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경로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            </a:t>
                      </a:r>
                      <a:r>
                        <a:rPr lang="en-US" altLang="ko-KR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#</a:t>
                      </a:r>
                      <a:r>
                        <a:rPr lang="en-US" altLang="ko-KR" sz="1400" b="1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setfacl</a:t>
                      </a:r>
                      <a:r>
                        <a:rPr lang="en-US" altLang="ko-KR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 -m  u:kgitbank:rw  /</a:t>
                      </a:r>
                      <a:r>
                        <a:rPr lang="en-US" altLang="ko-KR" sz="1400" b="1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/log/messages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4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4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ACL </a:t>
                      </a:r>
                      <a:r>
                        <a:rPr lang="ko-KR" altLang="en-US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확인 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: # </a:t>
                      </a:r>
                      <a:r>
                        <a:rPr lang="en-US" altLang="ko-KR" sz="1400" b="1" kern="1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getfacl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[ACL </a:t>
                      </a:r>
                      <a:r>
                        <a:rPr lang="ko-KR" altLang="en-US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적용 파일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디렉터리 경로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             예</a:t>
                      </a:r>
                      <a:r>
                        <a:rPr lang="en-US" altLang="ko-KR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#</a:t>
                      </a:r>
                      <a:r>
                        <a:rPr lang="en-US" altLang="ko-KR" sz="1400" b="1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getfacl</a:t>
                      </a:r>
                      <a:r>
                        <a:rPr lang="en-US" altLang="ko-KR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  /</a:t>
                      </a:r>
                      <a:r>
                        <a:rPr lang="en-US" altLang="ko-KR" sz="1400" b="1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400" b="1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/log/messages</a:t>
                      </a:r>
                      <a:endParaRPr lang="en-US" altLang="ko-KR" sz="14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95536" y="908314"/>
            <a:ext cx="221740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latin typeface="+mn-ea"/>
              </a:rPr>
              <a:t>※ </a:t>
            </a:r>
            <a:r>
              <a:rPr lang="en-US" altLang="ko-KR" sz="1500" b="1" cap="all" dirty="0" smtClean="0">
                <a:latin typeface="+mn-ea"/>
              </a:rPr>
              <a:t>ACL </a:t>
            </a:r>
            <a:r>
              <a:rPr lang="ko-KR" altLang="en-US" sz="1500" b="1" cap="all" dirty="0">
                <a:latin typeface="+mn-ea"/>
              </a:rPr>
              <a:t>추가</a:t>
            </a:r>
            <a:r>
              <a:rPr lang="en-US" altLang="ko-KR" sz="1500" b="1" cap="all" dirty="0">
                <a:latin typeface="+mn-ea"/>
              </a:rPr>
              <a:t>/</a:t>
            </a:r>
            <a:r>
              <a:rPr lang="ko-KR" altLang="en-US" sz="1500" b="1" cap="all" dirty="0" smtClean="0">
                <a:latin typeface="+mn-ea"/>
              </a:rPr>
              <a:t>변경</a:t>
            </a:r>
            <a:r>
              <a:rPr lang="en-US" altLang="ko-KR" sz="1500" b="1" cap="all" dirty="0" smtClean="0">
                <a:latin typeface="+mn-ea"/>
              </a:rPr>
              <a:t>/</a:t>
            </a:r>
            <a:r>
              <a:rPr lang="ko-KR" altLang="en-US" sz="1500" b="1" cap="all" dirty="0" smtClean="0">
                <a:latin typeface="+mn-ea"/>
              </a:rPr>
              <a:t>삭제</a:t>
            </a:r>
            <a:endParaRPr lang="en-US" altLang="ko-KR" sz="1500" b="1" cap="all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1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setfacl</a:t>
            </a:r>
            <a:r>
              <a:rPr lang="en-US" altLang="ko-KR" sz="2000" b="1" dirty="0">
                <a:latin typeface="+mn-ea"/>
              </a:rPr>
              <a:t> /</a:t>
            </a:r>
            <a:r>
              <a:rPr lang="en-US" altLang="ko-KR" sz="2000" b="1" dirty="0" err="1" smtClean="0">
                <a:latin typeface="+mn-ea"/>
              </a:rPr>
              <a:t>getfacl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32" y="1002585"/>
            <a:ext cx="60000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※ </a:t>
            </a:r>
            <a:r>
              <a:rPr lang="en-US" altLang="ko-KR" sz="1600" b="1" cap="all" dirty="0">
                <a:latin typeface="+mn-ea"/>
              </a:rPr>
              <a:t>ACL </a:t>
            </a:r>
            <a:r>
              <a:rPr lang="ko-KR" altLang="en-US" sz="1600" b="1" cap="all" dirty="0" smtClean="0">
                <a:latin typeface="+mn-ea"/>
              </a:rPr>
              <a:t>확인</a:t>
            </a:r>
            <a:endParaRPr lang="ko-KR" altLang="en-US" sz="1200" dirty="0"/>
          </a:p>
          <a:p>
            <a:endParaRPr lang="en-US" altLang="ko-KR" sz="1200" b="1" i="1" dirty="0" smtClean="0"/>
          </a:p>
          <a:p>
            <a:r>
              <a:rPr lang="en-US" altLang="ko-KR" sz="1600" b="1" i="1" dirty="0" err="1" smtClean="0">
                <a:latin typeface="+mn-ea"/>
              </a:rPr>
              <a:t>getfacl</a:t>
            </a:r>
            <a:r>
              <a:rPr lang="ko-KR" altLang="en-US" sz="1600" b="1" dirty="0">
                <a:latin typeface="+mn-ea"/>
              </a:rPr>
              <a:t> </a:t>
            </a:r>
            <a:r>
              <a:rPr lang="ko-KR" altLang="en-US" sz="1600" b="1" dirty="0" smtClean="0">
                <a:latin typeface="+mn-ea"/>
              </a:rPr>
              <a:t> 명령어로 확인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b="1" dirty="0"/>
          </a:p>
          <a:p>
            <a:r>
              <a:rPr lang="ko-KR" altLang="en-US" sz="1200" b="1" dirty="0" smtClean="0">
                <a:latin typeface="+mn-ea"/>
              </a:rPr>
              <a:t>예</a:t>
            </a:r>
            <a:r>
              <a:rPr lang="en-US" altLang="ko-KR" sz="1200" b="1" dirty="0" smtClean="0">
                <a:latin typeface="+mn-ea"/>
              </a:rPr>
              <a:t>) </a:t>
            </a:r>
            <a:r>
              <a:rPr lang="ko-KR" altLang="en-US" sz="1200" b="1" dirty="0" smtClean="0">
                <a:latin typeface="+mn-ea"/>
              </a:rPr>
              <a:t>시스템 </a:t>
            </a:r>
            <a:r>
              <a:rPr lang="ko-KR" altLang="en-US" sz="1200" b="1" dirty="0">
                <a:latin typeface="+mn-ea"/>
              </a:rPr>
              <a:t>로그가 쌓이는</a:t>
            </a:r>
            <a:r>
              <a:rPr lang="ko-KR" altLang="en-US" sz="1200" b="1" i="1" dirty="0">
                <a:latin typeface="+mn-ea"/>
              </a:rPr>
              <a:t> </a:t>
            </a:r>
            <a:r>
              <a:rPr lang="en-US" altLang="ko-KR" sz="1200" b="1" i="1" dirty="0">
                <a:latin typeface="+mn-ea"/>
              </a:rPr>
              <a:t>/</a:t>
            </a:r>
            <a:r>
              <a:rPr lang="en-US" altLang="ko-KR" sz="1200" b="1" i="1" dirty="0" err="1">
                <a:latin typeface="+mn-ea"/>
              </a:rPr>
              <a:t>var</a:t>
            </a:r>
            <a:r>
              <a:rPr lang="en-US" altLang="ko-KR" sz="1200" b="1" i="1" dirty="0">
                <a:latin typeface="+mn-ea"/>
              </a:rPr>
              <a:t>/log</a:t>
            </a:r>
            <a:r>
              <a:rPr lang="ko-KR" altLang="en-US" sz="1200" b="1" dirty="0">
                <a:latin typeface="+mn-ea"/>
              </a:rPr>
              <a:t> 의 </a:t>
            </a:r>
            <a:r>
              <a:rPr lang="en-US" altLang="ko-KR" sz="1200" b="1" dirty="0">
                <a:latin typeface="+mn-ea"/>
              </a:rPr>
              <a:t>ACL </a:t>
            </a:r>
            <a:r>
              <a:rPr lang="ko-KR" altLang="en-US" sz="1200" b="1" dirty="0">
                <a:latin typeface="+mn-ea"/>
              </a:rPr>
              <a:t>을 </a:t>
            </a:r>
            <a:r>
              <a:rPr lang="ko-KR" altLang="en-US" sz="1200" b="1" dirty="0" smtClean="0">
                <a:latin typeface="+mn-ea"/>
              </a:rPr>
              <a:t>확인</a:t>
            </a:r>
            <a:r>
              <a:rPr lang="en-US" altLang="ko-KR" sz="1200" b="1" dirty="0" smtClean="0">
                <a:latin typeface="+mn-ea"/>
              </a:rPr>
              <a:t>.</a:t>
            </a:r>
            <a:r>
              <a:rPr lang="en-US" altLang="ko-KR" sz="1200" dirty="0"/>
              <a:t>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761" y="4885084"/>
            <a:ext cx="6687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>
                <a:latin typeface="+mn-ea"/>
              </a:rPr>
              <a:t>/</a:t>
            </a:r>
            <a:r>
              <a:rPr lang="en-US" altLang="ko-KR" sz="1200" b="1" i="1" dirty="0" err="1">
                <a:latin typeface="+mn-ea"/>
              </a:rPr>
              <a:t>var</a:t>
            </a:r>
            <a:r>
              <a:rPr lang="en-US" altLang="ko-KR" sz="1200" b="1" i="1" dirty="0">
                <a:latin typeface="+mn-ea"/>
              </a:rPr>
              <a:t>/log</a:t>
            </a:r>
            <a:r>
              <a:rPr lang="ko-KR" altLang="en-US" sz="1200" b="1" dirty="0">
                <a:latin typeface="+mn-ea"/>
              </a:rPr>
              <a:t> 의 소유자는 </a:t>
            </a:r>
            <a:r>
              <a:rPr lang="en-US" altLang="ko-KR" sz="1200" b="1" dirty="0">
                <a:latin typeface="+mn-ea"/>
              </a:rPr>
              <a:t>root ,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그룹도 </a:t>
            </a:r>
            <a:r>
              <a:rPr lang="en-US" altLang="ko-KR" sz="1200" b="1" dirty="0" smtClean="0">
                <a:latin typeface="+mn-ea"/>
              </a:rPr>
              <a:t>root. </a:t>
            </a: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-</a:t>
            </a:r>
            <a:r>
              <a:rPr lang="ko-KR" altLang="en-US" sz="1200" b="1" dirty="0" smtClean="0">
                <a:latin typeface="+mn-ea"/>
              </a:rPr>
              <a:t>소유자 권한       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읽기</a:t>
            </a:r>
            <a:r>
              <a:rPr lang="en-US" altLang="ko-KR" sz="1200" b="1" dirty="0">
                <a:latin typeface="+mn-ea"/>
              </a:rPr>
              <a:t>(r), </a:t>
            </a:r>
            <a:r>
              <a:rPr lang="ko-KR" altLang="en-US" sz="1200" b="1" dirty="0">
                <a:latin typeface="+mn-ea"/>
              </a:rPr>
              <a:t>쓰기</a:t>
            </a:r>
            <a:r>
              <a:rPr lang="en-US" altLang="ko-KR" sz="1200" b="1" dirty="0">
                <a:latin typeface="+mn-ea"/>
              </a:rPr>
              <a:t>(w), </a:t>
            </a:r>
            <a:r>
              <a:rPr lang="ko-KR" altLang="en-US" sz="1200" b="1" dirty="0">
                <a:latin typeface="+mn-ea"/>
              </a:rPr>
              <a:t>실행</a:t>
            </a:r>
            <a:r>
              <a:rPr lang="en-US" altLang="ko-KR" sz="1200" b="1" dirty="0">
                <a:latin typeface="+mn-ea"/>
              </a:rPr>
              <a:t>(x) </a:t>
            </a:r>
            <a:r>
              <a:rPr lang="ko-KR" altLang="en-US" sz="1200" b="1" dirty="0" smtClean="0">
                <a:latin typeface="+mn-ea"/>
              </a:rPr>
              <a:t>권한 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-</a:t>
            </a:r>
            <a:r>
              <a:rPr lang="ko-KR" altLang="en-US" sz="1200" b="1" dirty="0" smtClean="0">
                <a:latin typeface="+mn-ea"/>
              </a:rPr>
              <a:t>그룹 권한           </a:t>
            </a:r>
            <a:r>
              <a:rPr lang="en-US" altLang="ko-KR" sz="1200" b="1" dirty="0">
                <a:latin typeface="+mn-ea"/>
              </a:rPr>
              <a:t>:</a:t>
            </a:r>
            <a:r>
              <a:rPr lang="ko-KR" altLang="en-US" sz="1200" b="1" dirty="0">
                <a:latin typeface="+mn-ea"/>
              </a:rPr>
              <a:t> 읽기</a:t>
            </a:r>
            <a:r>
              <a:rPr lang="en-US" altLang="ko-KR" sz="1200" b="1" dirty="0">
                <a:latin typeface="+mn-ea"/>
              </a:rPr>
              <a:t>(r), </a:t>
            </a:r>
            <a:r>
              <a:rPr lang="ko-KR" altLang="en-US" sz="1200" b="1" dirty="0">
                <a:latin typeface="+mn-ea"/>
              </a:rPr>
              <a:t>실행</a:t>
            </a:r>
            <a:r>
              <a:rPr lang="en-US" altLang="ko-KR" sz="1200" b="1" dirty="0">
                <a:latin typeface="+mn-ea"/>
              </a:rPr>
              <a:t>(x) </a:t>
            </a:r>
            <a:r>
              <a:rPr lang="ko-KR" altLang="en-US" sz="1200" b="1" dirty="0" smtClean="0">
                <a:latin typeface="+mn-ea"/>
              </a:rPr>
              <a:t>권한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-</a:t>
            </a:r>
            <a:r>
              <a:rPr lang="ko-KR" altLang="en-US" sz="1200" b="1" dirty="0" smtClean="0">
                <a:latin typeface="+mn-ea"/>
              </a:rPr>
              <a:t>기타 사용자 권한 </a:t>
            </a:r>
            <a:r>
              <a:rPr lang="en-US" altLang="ko-KR" sz="1200" b="1" dirty="0" smtClean="0">
                <a:latin typeface="+mn-ea"/>
              </a:rPr>
              <a:t>: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읽기</a:t>
            </a:r>
            <a:r>
              <a:rPr lang="en-US" altLang="ko-KR" sz="1200" b="1" dirty="0">
                <a:latin typeface="+mn-ea"/>
              </a:rPr>
              <a:t>(r), </a:t>
            </a:r>
            <a:r>
              <a:rPr lang="ko-KR" altLang="en-US" sz="1200" b="1" dirty="0">
                <a:latin typeface="+mn-ea"/>
              </a:rPr>
              <a:t>실행</a:t>
            </a:r>
            <a:r>
              <a:rPr lang="en-US" altLang="ko-KR" sz="1200" b="1" dirty="0">
                <a:latin typeface="+mn-ea"/>
              </a:rPr>
              <a:t>(x) </a:t>
            </a:r>
            <a:r>
              <a:rPr lang="ko-KR" altLang="en-US" sz="1200" b="1" dirty="0" smtClean="0">
                <a:latin typeface="+mn-ea"/>
              </a:rPr>
              <a:t>권한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setfacl</a:t>
            </a:r>
            <a:r>
              <a:rPr lang="en-US" altLang="ko-KR" sz="800" b="1" dirty="0" smtClean="0">
                <a:latin typeface="+mn-ea"/>
              </a:rPr>
              <a:t>/</a:t>
            </a:r>
            <a:r>
              <a:rPr lang="en-US" altLang="ko-KR" sz="800" b="1" dirty="0" err="1" smtClean="0">
                <a:latin typeface="+mn-ea"/>
              </a:rPr>
              <a:t>getfacl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1" y="2349726"/>
            <a:ext cx="64865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setfacl</a:t>
            </a:r>
            <a:r>
              <a:rPr lang="en-US" altLang="ko-KR" sz="2000" b="1" dirty="0">
                <a:latin typeface="+mn-ea"/>
              </a:rPr>
              <a:t> /</a:t>
            </a:r>
            <a:r>
              <a:rPr lang="en-US" altLang="ko-KR" sz="2000" b="1" dirty="0" err="1">
                <a:latin typeface="+mn-ea"/>
              </a:rPr>
              <a:t>getfacl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874" y="1471835"/>
            <a:ext cx="822012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500" b="1" dirty="0" smtClean="0">
                <a:latin typeface="+mn-ea"/>
              </a:rPr>
              <a:t>예</a:t>
            </a:r>
            <a:r>
              <a:rPr lang="en-US" altLang="ko-KR" sz="1500" b="1" dirty="0">
                <a:latin typeface="+mn-ea"/>
              </a:rPr>
              <a:t>) </a:t>
            </a:r>
            <a:r>
              <a:rPr lang="ko-KR" altLang="ko-KR" sz="1500" b="1" dirty="0">
                <a:latin typeface="+mn-ea"/>
              </a:rPr>
              <a:t>일반 사용자는 </a:t>
            </a:r>
            <a:r>
              <a:rPr lang="ko-KR" altLang="ko-KR" sz="1500" b="1" dirty="0" smtClean="0">
                <a:latin typeface="+mn-ea"/>
              </a:rPr>
              <a:t>/</a:t>
            </a:r>
            <a:r>
              <a:rPr lang="en-US" altLang="ko-KR" sz="1500" b="1" dirty="0" err="1" smtClean="0">
                <a:latin typeface="+mn-ea"/>
              </a:rPr>
              <a:t>var</a:t>
            </a:r>
            <a:r>
              <a:rPr lang="ko-KR" altLang="ko-KR" sz="1500" b="1" dirty="0" smtClean="0">
                <a:latin typeface="+mn-ea"/>
              </a:rPr>
              <a:t>/</a:t>
            </a:r>
            <a:r>
              <a:rPr lang="en-US" altLang="ko-KR" sz="1500" b="1" dirty="0" smtClean="0">
                <a:latin typeface="+mn-ea"/>
              </a:rPr>
              <a:t>log</a:t>
            </a:r>
            <a:r>
              <a:rPr lang="ko-KR" altLang="ko-KR" sz="1500" b="1" dirty="0" smtClean="0">
                <a:latin typeface="+mn-ea"/>
              </a:rPr>
              <a:t>/</a:t>
            </a:r>
            <a:r>
              <a:rPr lang="en-US" altLang="ko-KR" sz="1500" b="1" dirty="0" smtClean="0">
                <a:latin typeface="+mn-ea"/>
              </a:rPr>
              <a:t>messages</a:t>
            </a:r>
            <a:r>
              <a:rPr lang="ko-KR" altLang="ko-KR" sz="1500" b="1" dirty="0">
                <a:latin typeface="+mn-ea"/>
              </a:rPr>
              <a:t> 파일의 내용 볼 수 </a:t>
            </a:r>
            <a:r>
              <a:rPr lang="ko-KR" altLang="ko-KR" sz="1500" b="1" dirty="0" smtClean="0">
                <a:latin typeface="+mn-ea"/>
              </a:rPr>
              <a:t>없</a:t>
            </a:r>
            <a:r>
              <a:rPr lang="ko-KR" altLang="en-US" sz="1500" b="1" dirty="0" smtClean="0">
                <a:latin typeface="+mn-ea"/>
              </a:rPr>
              <a:t>음 </a:t>
            </a:r>
            <a:r>
              <a:rPr lang="en-US" altLang="ko-KR" sz="1500" b="1" dirty="0" smtClean="0">
                <a:latin typeface="+mn-ea"/>
              </a:rPr>
              <a:t>(permission : 600)</a:t>
            </a:r>
            <a:r>
              <a:rPr lang="ko-KR" altLang="ko-KR" sz="1500" b="1" dirty="0" smtClean="0">
                <a:latin typeface="+mn-ea"/>
              </a:rPr>
              <a:t>. </a:t>
            </a:r>
            <a:endParaRPr lang="en-US" altLang="ko-KR" sz="1500" b="1" dirty="0">
              <a:latin typeface="+mn-ea"/>
            </a:endParaRPr>
          </a:p>
          <a:p>
            <a:endParaRPr lang="en-US" altLang="ko-KR" sz="1500" dirty="0" smtClean="0">
              <a:latin typeface="+mn-ea"/>
            </a:endParaRPr>
          </a:p>
          <a:p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$ cat  /</a:t>
            </a:r>
            <a:r>
              <a:rPr lang="en-US" altLang="ko-KR" sz="1500" dirty="0" err="1" smtClean="0">
                <a:solidFill>
                  <a:srgbClr val="3E3F40"/>
                </a:solidFill>
                <a:latin typeface="+mn-ea"/>
              </a:rPr>
              <a:t>var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/log/messages	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		-&gt; </a:t>
            </a:r>
            <a:r>
              <a:rPr lang="en-US" altLang="ko-KR" sz="1500" dirty="0" err="1" smtClean="0">
                <a:latin typeface="+mn-ea"/>
              </a:rPr>
              <a:t>kgitbank</a:t>
            </a:r>
            <a:r>
              <a:rPr lang="en-US" altLang="ko-KR" sz="1500" dirty="0">
                <a:latin typeface="+mn-ea"/>
              </a:rPr>
              <a:t> (</a:t>
            </a:r>
            <a:r>
              <a:rPr lang="ko-KR" altLang="en-US" sz="1500" dirty="0">
                <a:latin typeface="+mn-ea"/>
              </a:rPr>
              <a:t>일반 </a:t>
            </a:r>
            <a:r>
              <a:rPr lang="en-US" altLang="ko-KR" sz="1500" dirty="0">
                <a:latin typeface="+mn-ea"/>
              </a:rPr>
              <a:t>user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에서 에러</a:t>
            </a:r>
            <a:endParaRPr lang="en-US" altLang="ko-KR" sz="1500" dirty="0">
              <a:solidFill>
                <a:srgbClr val="3E3F40"/>
              </a:solidFill>
              <a:latin typeface="+mn-ea"/>
            </a:endParaRPr>
          </a:p>
          <a:p>
            <a:endParaRPr lang="en-US" altLang="ko-KR" sz="1500" dirty="0" smtClean="0">
              <a:latin typeface="+mn-ea"/>
            </a:endParaRPr>
          </a:p>
          <a:p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>
                <a:solidFill>
                  <a:srgbClr val="3E3F40"/>
                </a:solidFill>
                <a:latin typeface="+mn-ea"/>
              </a:rPr>
              <a:t># </a:t>
            </a:r>
            <a:r>
              <a:rPr lang="en-US" altLang="ko-KR" sz="1500" dirty="0" err="1">
                <a:solidFill>
                  <a:srgbClr val="3E3F40"/>
                </a:solidFill>
                <a:latin typeface="+mn-ea"/>
              </a:rPr>
              <a:t>getfacl</a:t>
            </a:r>
            <a:r>
              <a:rPr lang="en-US" altLang="ko-KR" sz="1500" dirty="0">
                <a:solidFill>
                  <a:srgbClr val="3E3F40"/>
                </a:solidFill>
                <a:latin typeface="+mn-ea"/>
              </a:rPr>
              <a:t>  /</a:t>
            </a:r>
            <a:r>
              <a:rPr lang="en-US" altLang="ko-KR" sz="1500" dirty="0" err="1" smtClean="0">
                <a:solidFill>
                  <a:srgbClr val="3E3F40"/>
                </a:solidFill>
                <a:latin typeface="+mn-ea"/>
              </a:rPr>
              <a:t>var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/log/messages			(ACL </a:t>
            </a:r>
            <a:r>
              <a:rPr lang="ko-KR" altLang="en-US" sz="1500" dirty="0" smtClean="0">
                <a:solidFill>
                  <a:srgbClr val="3E3F40"/>
                </a:solidFill>
                <a:latin typeface="+mn-ea"/>
              </a:rPr>
              <a:t>권한 확인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)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</a:rPr>
              <a:t>setfacl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-m u:kgitbank:r 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/log/messages	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ACL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권한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500" dirty="0">
                <a:solidFill>
                  <a:srgbClr val="3E3F40"/>
                </a:solidFill>
                <a:latin typeface="+mn-ea"/>
              </a:rPr>
              <a:t># </a:t>
            </a:r>
            <a:r>
              <a:rPr lang="en-US" altLang="ko-KR" sz="1500" dirty="0" err="1" smtClean="0">
                <a:solidFill>
                  <a:srgbClr val="3E3F40"/>
                </a:solidFill>
                <a:latin typeface="+mn-ea"/>
              </a:rPr>
              <a:t>getfacl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rgbClr val="3E3F40"/>
                </a:solidFill>
                <a:latin typeface="+mn-ea"/>
              </a:rPr>
              <a:t> 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/</a:t>
            </a:r>
            <a:r>
              <a:rPr lang="en-US" altLang="ko-KR" sz="1500" dirty="0" err="1" smtClean="0">
                <a:solidFill>
                  <a:srgbClr val="3E3F40"/>
                </a:solidFill>
                <a:latin typeface="+mn-ea"/>
              </a:rPr>
              <a:t>var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/log/messages</a:t>
            </a:r>
            <a:endParaRPr lang="en-US" altLang="ko-KR" sz="1500" dirty="0">
              <a:solidFill>
                <a:srgbClr val="3E3F40"/>
              </a:solidFill>
              <a:latin typeface="+mn-ea"/>
            </a:endParaRPr>
          </a:p>
          <a:p>
            <a:endParaRPr lang="en-US" altLang="ko-KR" sz="1500" dirty="0" smtClean="0">
              <a:solidFill>
                <a:srgbClr val="3E3F40"/>
              </a:solidFill>
              <a:latin typeface="+mn-ea"/>
            </a:endParaRPr>
          </a:p>
          <a:p>
            <a:endParaRPr lang="en-US" altLang="ko-KR" sz="1500" dirty="0">
              <a:solidFill>
                <a:srgbClr val="3E3F40"/>
              </a:solidFill>
              <a:latin typeface="+mn-ea"/>
            </a:endParaRPr>
          </a:p>
          <a:p>
            <a:endParaRPr lang="en-US" altLang="ko-KR" sz="1500" dirty="0">
              <a:solidFill>
                <a:srgbClr val="3E3F40"/>
              </a:solidFill>
              <a:latin typeface="+mn-ea"/>
            </a:endParaRPr>
          </a:p>
          <a:p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$ </a:t>
            </a:r>
            <a:r>
              <a:rPr lang="en-US" altLang="ko-KR" sz="1500" dirty="0">
                <a:solidFill>
                  <a:srgbClr val="3E3F40"/>
                </a:solidFill>
                <a:latin typeface="+mn-ea"/>
              </a:rPr>
              <a:t>cat 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/</a:t>
            </a:r>
            <a:r>
              <a:rPr lang="en-US" altLang="ko-KR" sz="1500" dirty="0" err="1" smtClean="0">
                <a:solidFill>
                  <a:srgbClr val="3E3F40"/>
                </a:solidFill>
                <a:latin typeface="+mn-ea"/>
              </a:rPr>
              <a:t>var</a:t>
            </a:r>
            <a:r>
              <a:rPr lang="en-US" altLang="ko-KR" sz="1500" dirty="0" smtClean="0">
                <a:solidFill>
                  <a:srgbClr val="3E3F40"/>
                </a:solidFill>
                <a:latin typeface="+mn-ea"/>
              </a:rPr>
              <a:t>/log/messages	</a:t>
            </a:r>
            <a:r>
              <a:rPr lang="en-US" altLang="ko-KR" sz="1500" dirty="0" smtClean="0">
                <a:latin typeface="+mn-ea"/>
              </a:rPr>
              <a:t>	</a:t>
            </a:r>
            <a:r>
              <a:rPr lang="en-US" altLang="ko-KR" sz="1500" dirty="0" smtClean="0">
                <a:latin typeface="+mn-ea"/>
              </a:rPr>
              <a:t>	-&gt; </a:t>
            </a:r>
            <a:r>
              <a:rPr lang="en-US" altLang="ko-KR" sz="1500" dirty="0" err="1" smtClean="0">
                <a:latin typeface="+mn-ea"/>
              </a:rPr>
              <a:t>kgitbank</a:t>
            </a:r>
            <a:r>
              <a:rPr lang="en-US" altLang="ko-KR" sz="1500" dirty="0" smtClean="0">
                <a:latin typeface="+mn-ea"/>
              </a:rPr>
              <a:t> (</a:t>
            </a:r>
            <a:r>
              <a:rPr lang="ko-KR" altLang="en-US" sz="1500" dirty="0" smtClean="0">
                <a:latin typeface="+mn-ea"/>
              </a:rPr>
              <a:t>일반 </a:t>
            </a:r>
            <a:r>
              <a:rPr lang="en-US" altLang="ko-KR" sz="1500" dirty="0" smtClean="0">
                <a:latin typeface="+mn-ea"/>
              </a:rPr>
              <a:t>user)</a:t>
            </a:r>
            <a:r>
              <a:rPr lang="ko-KR" altLang="en-US" sz="1500" dirty="0" smtClean="0">
                <a:latin typeface="+mn-ea"/>
              </a:rPr>
              <a:t>에서 확인가능</a:t>
            </a:r>
            <a:endParaRPr lang="en-US" altLang="ko-KR" sz="1500" dirty="0" smtClean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</a:rPr>
              <a:t>setfacl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-x u:kgitbank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 /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/log/messages	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ACL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권한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setfacl</a:t>
            </a:r>
            <a:r>
              <a:rPr lang="en-US" altLang="ko-KR" sz="800" b="1" dirty="0" smtClean="0">
                <a:latin typeface="+mn-ea"/>
              </a:rPr>
              <a:t>/</a:t>
            </a:r>
            <a:r>
              <a:rPr lang="en-US" altLang="ko-KR" sz="800" b="1" dirty="0" err="1" smtClean="0">
                <a:latin typeface="+mn-ea"/>
              </a:rPr>
              <a:t>getfacl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08314"/>
            <a:ext cx="28778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latin typeface="+mn-ea"/>
              </a:rPr>
              <a:t>※ </a:t>
            </a:r>
            <a:r>
              <a:rPr lang="en-US" altLang="ko-KR" sz="1500" b="1" cap="all" dirty="0" smtClean="0">
                <a:latin typeface="+mn-ea"/>
              </a:rPr>
              <a:t>ACL </a:t>
            </a:r>
            <a:r>
              <a:rPr lang="ko-KR" altLang="en-US" sz="1500" b="1" cap="all" dirty="0">
                <a:latin typeface="+mn-ea"/>
              </a:rPr>
              <a:t>추가</a:t>
            </a:r>
            <a:r>
              <a:rPr lang="en-US" altLang="ko-KR" sz="1500" b="1" cap="all" dirty="0">
                <a:latin typeface="+mn-ea"/>
              </a:rPr>
              <a:t>/</a:t>
            </a:r>
            <a:r>
              <a:rPr lang="ko-KR" altLang="en-US" sz="1500" b="1" cap="all" dirty="0" smtClean="0">
                <a:latin typeface="+mn-ea"/>
              </a:rPr>
              <a:t>변경</a:t>
            </a:r>
            <a:r>
              <a:rPr lang="en-US" altLang="ko-KR" sz="1500" b="1" cap="all" dirty="0" smtClean="0">
                <a:latin typeface="+mn-ea"/>
              </a:rPr>
              <a:t>/</a:t>
            </a:r>
            <a:r>
              <a:rPr lang="ko-KR" altLang="en-US" sz="1500" b="1" cap="all" dirty="0" smtClean="0">
                <a:latin typeface="+mn-ea"/>
              </a:rPr>
              <a:t>삭제 </a:t>
            </a:r>
            <a:r>
              <a:rPr lang="en-US" altLang="ko-KR" sz="1500" b="1" cap="all" dirty="0" smtClean="0">
                <a:latin typeface="+mn-ea"/>
              </a:rPr>
              <a:t>&lt;</a:t>
            </a:r>
            <a:r>
              <a:rPr lang="ko-KR" altLang="en-US" sz="1500" b="1" cap="all" dirty="0" smtClean="0">
                <a:latin typeface="+mn-ea"/>
              </a:rPr>
              <a:t>실습</a:t>
            </a:r>
            <a:r>
              <a:rPr lang="en-US" altLang="ko-KR" sz="1500" b="1" cap="all" dirty="0" smtClean="0">
                <a:latin typeface="+mn-ea"/>
              </a:rPr>
              <a:t>&gt;</a:t>
            </a:r>
            <a:endParaRPr lang="en-US" altLang="ko-KR" sz="1500" b="1" cap="all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3" y="1196752"/>
            <a:ext cx="5514975" cy="5019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setfacl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응용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setfacl</a:t>
            </a:r>
            <a:r>
              <a:rPr lang="en-US" altLang="ko-KR" sz="2000" b="1" dirty="0">
                <a:latin typeface="+mn-ea"/>
              </a:rPr>
              <a:t> /</a:t>
            </a:r>
            <a:r>
              <a:rPr lang="en-US" altLang="ko-KR" sz="2000" b="1" dirty="0" err="1" smtClean="0">
                <a:latin typeface="+mn-ea"/>
              </a:rPr>
              <a:t>getfacl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4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 smtClean="0">
                <a:latin typeface="+mn-ea"/>
              </a:rPr>
              <a:t>setfacl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응용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err="1">
                <a:latin typeface="+mn-ea"/>
              </a:rPr>
              <a:t>setfacl</a:t>
            </a:r>
            <a:r>
              <a:rPr lang="en-US" altLang="ko-KR" sz="2000" b="1" dirty="0">
                <a:latin typeface="+mn-ea"/>
              </a:rPr>
              <a:t> /</a:t>
            </a:r>
            <a:r>
              <a:rPr lang="en-US" altLang="ko-KR" sz="2000" b="1" dirty="0" err="1" smtClean="0">
                <a:latin typeface="+mn-ea"/>
              </a:rPr>
              <a:t>getfacl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0" y="3356992"/>
            <a:ext cx="6094151" cy="2880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815" y="1155843"/>
            <a:ext cx="849882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+mn-ea"/>
              </a:rPr>
              <a:t>setfact</a:t>
            </a:r>
            <a:r>
              <a:rPr lang="en-US" altLang="ko-KR" sz="1400" b="1" dirty="0" smtClean="0">
                <a:latin typeface="+mn-ea"/>
              </a:rPr>
              <a:t> –m m::r  </a:t>
            </a:r>
            <a:r>
              <a:rPr lang="ko-KR" altLang="en-US" sz="1400" b="1" dirty="0" smtClean="0">
                <a:latin typeface="+mn-ea"/>
              </a:rPr>
              <a:t>명령을 통해 </a:t>
            </a:r>
            <a:r>
              <a:rPr lang="en-US" altLang="ko-KR" sz="1400" b="1" dirty="0" smtClean="0">
                <a:latin typeface="+mn-ea"/>
              </a:rPr>
              <a:t>mask </a:t>
            </a:r>
            <a:r>
              <a:rPr lang="ko-KR" altLang="en-US" sz="1400" b="1" dirty="0" smtClean="0">
                <a:latin typeface="+mn-ea"/>
              </a:rPr>
              <a:t>값을 변경한다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mask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값은 추가되는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퍼미션에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제한을 두는 값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sz="1300" b="1" dirty="0" smtClean="0">
                <a:latin typeface="+mn-ea"/>
              </a:rPr>
              <a:t>예</a:t>
            </a:r>
            <a:r>
              <a:rPr lang="en-US" altLang="ko-KR" sz="1300" b="1" dirty="0" smtClean="0">
                <a:latin typeface="+mn-ea"/>
              </a:rPr>
              <a:t>) </a:t>
            </a:r>
            <a:r>
              <a:rPr lang="en-US" altLang="ko-KR" sz="1300" b="1" dirty="0" err="1" smtClean="0">
                <a:latin typeface="+mn-ea"/>
              </a:rPr>
              <a:t>kgitbank</a:t>
            </a:r>
            <a:r>
              <a:rPr lang="ko-KR" altLang="en-US" sz="1300" b="1" dirty="0" smtClean="0">
                <a:latin typeface="+mn-ea"/>
              </a:rPr>
              <a:t>의 </a:t>
            </a:r>
            <a:r>
              <a:rPr lang="ko-KR" altLang="en-US" sz="1300" b="1" dirty="0" err="1" smtClean="0">
                <a:latin typeface="+mn-ea"/>
              </a:rPr>
              <a:t>퍼미션에</a:t>
            </a:r>
            <a:r>
              <a:rPr lang="ko-KR" altLang="en-US" sz="1300" b="1" dirty="0" smtClean="0">
                <a:latin typeface="+mn-ea"/>
              </a:rPr>
              <a:t> </a:t>
            </a:r>
            <a:r>
              <a:rPr lang="en-US" altLang="ko-KR" sz="1300" b="1" dirty="0" err="1" smtClean="0">
                <a:latin typeface="+mn-ea"/>
              </a:rPr>
              <a:t>rwx</a:t>
            </a:r>
            <a:r>
              <a:rPr lang="en-US" altLang="ko-KR" sz="1300" b="1" dirty="0" smtClean="0">
                <a:latin typeface="+mn-ea"/>
              </a:rPr>
              <a:t> </a:t>
            </a:r>
            <a:r>
              <a:rPr lang="ko-KR" altLang="en-US" sz="1300" b="1" dirty="0" smtClean="0">
                <a:latin typeface="+mn-ea"/>
              </a:rPr>
              <a:t>권한을 가져도</a:t>
            </a:r>
            <a:r>
              <a:rPr lang="en-US" altLang="ko-KR" sz="1300" b="1" dirty="0" smtClean="0">
                <a:latin typeface="+mn-ea"/>
              </a:rPr>
              <a:t>, mask </a:t>
            </a:r>
            <a:r>
              <a:rPr lang="ko-KR" altLang="en-US" sz="1300" b="1" dirty="0" smtClean="0">
                <a:latin typeface="+mn-ea"/>
              </a:rPr>
              <a:t>값이 </a:t>
            </a:r>
            <a:r>
              <a:rPr lang="en-US" altLang="ko-KR" sz="1300" b="1" dirty="0" smtClean="0">
                <a:latin typeface="+mn-ea"/>
              </a:rPr>
              <a:t>r</a:t>
            </a:r>
            <a:r>
              <a:rPr lang="ko-KR" altLang="en-US" sz="1300" b="1" dirty="0" smtClean="0">
                <a:latin typeface="+mn-ea"/>
              </a:rPr>
              <a:t>이면 실제 행사 할 수 있는 값은 </a:t>
            </a:r>
            <a:r>
              <a:rPr lang="en-US" altLang="ko-KR" sz="1300" b="1" dirty="0" smtClean="0">
                <a:latin typeface="+mn-ea"/>
              </a:rPr>
              <a:t>mask</a:t>
            </a:r>
            <a:r>
              <a:rPr lang="ko-KR" altLang="en-US" sz="1300" b="1" dirty="0" smtClean="0">
                <a:latin typeface="+mn-ea"/>
              </a:rPr>
              <a:t>값인 </a:t>
            </a:r>
            <a:r>
              <a:rPr lang="en-US" altLang="ko-KR" sz="1300" b="1" dirty="0" smtClean="0">
                <a:latin typeface="+mn-ea"/>
              </a:rPr>
              <a:t>r</a:t>
            </a:r>
            <a:r>
              <a:rPr lang="ko-KR" altLang="en-US" sz="1300" b="1" dirty="0" smtClean="0">
                <a:latin typeface="+mn-ea"/>
              </a:rPr>
              <a:t>이 된다</a:t>
            </a:r>
            <a:endParaRPr lang="en-US" altLang="ko-KR" sz="13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effective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퍼미션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43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346</Words>
  <Application>Microsoft Office PowerPoint</Application>
  <PresentationFormat>화면 슬라이드 쇼(4:3)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191</cp:revision>
  <dcterms:created xsi:type="dcterms:W3CDTF">2018-08-02T13:04:12Z</dcterms:created>
  <dcterms:modified xsi:type="dcterms:W3CDTF">2019-11-01T06:46:19Z</dcterms:modified>
</cp:coreProperties>
</file>