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05" r:id="rId3"/>
    <p:sldId id="306" r:id="rId4"/>
    <p:sldId id="30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0" autoAdjust="0"/>
  </p:normalViewPr>
  <p:slideViewPr>
    <p:cSldViewPr>
      <p:cViewPr varScale="1">
        <p:scale>
          <a:sx n="79" d="100"/>
          <a:sy n="79" d="100"/>
        </p:scale>
        <p:origin x="38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272071" y="3653837"/>
              <a:ext cx="4068759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2630828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err="1" smtClean="0">
                  <a:latin typeface="+mn-ea"/>
                </a:rPr>
                <a:t>Subneting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750" y="1642615"/>
            <a:ext cx="863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※ </a:t>
            </a:r>
            <a:r>
              <a:rPr lang="en-US" altLang="ko-KR" sz="1600" b="1" dirty="0" smtClean="0">
                <a:latin typeface="+mn-ea"/>
              </a:rPr>
              <a:t>192.168.63.125 </a:t>
            </a:r>
            <a:r>
              <a:rPr lang="en-US" altLang="ko-KR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/25</a:t>
            </a:r>
            <a:r>
              <a:rPr lang="ko-KR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(Network ID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192.168.63.0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, Broadcast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192.168.63.127)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36008" y="3561890"/>
                <a:ext cx="5285415" cy="10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>
                    <a:latin typeface="+mn-ea"/>
                  </a:rPr>
                  <a:t> </a:t>
                </a:r>
                <a:r>
                  <a:rPr lang="en-US" altLang="ko-KR" sz="1500" b="1" dirty="0" smtClean="0">
                    <a:latin typeface="+mn-ea"/>
                  </a:rPr>
                  <a:t>1) </a:t>
                </a:r>
                <a:r>
                  <a:rPr lang="en-US" altLang="ko-KR" sz="1500" b="1" dirty="0">
                    <a:latin typeface="+mn-ea"/>
                  </a:rPr>
                  <a:t>Subnet Mask : </a:t>
                </a:r>
                <a:r>
                  <a:rPr lang="en-US" altLang="ko-KR" sz="1500" b="1" dirty="0" smtClean="0">
                    <a:latin typeface="+mn-ea"/>
                  </a:rPr>
                  <a:t>255.255.255.</a:t>
                </a:r>
                <a:r>
                  <a:rPr lang="en-US" altLang="ko-KR" sz="1500" b="1" dirty="0" smtClean="0">
                    <a:solidFill>
                      <a:srgbClr val="FF0000"/>
                    </a:solidFill>
                    <a:latin typeface="+mn-ea"/>
                  </a:rPr>
                  <a:t>128  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→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/25 (prefix)</a:t>
                </a:r>
              </a:p>
              <a:p>
                <a:endParaRPr lang="en-US" altLang="ko-KR" sz="1500" b="1" dirty="0">
                  <a:latin typeface="+mn-ea"/>
                </a:endParaRPr>
              </a:p>
              <a:p>
                <a:r>
                  <a:rPr lang="en-US" altLang="ko-KR" sz="1500" b="1" dirty="0" smtClean="0">
                    <a:latin typeface="+mn-ea"/>
                  </a:rPr>
                  <a:t> 2) </a:t>
                </a:r>
                <a:r>
                  <a:rPr lang="en-US" altLang="ko-KR" sz="1500" b="1" dirty="0" smtClean="0">
                    <a:solidFill>
                      <a:srgbClr val="FFC000"/>
                    </a:solidFill>
                    <a:latin typeface="+mn-ea"/>
                  </a:rPr>
                  <a:t>Network </a:t>
                </a:r>
                <a:r>
                  <a:rPr lang="ko-KR" altLang="en-US" sz="1500" b="1" dirty="0" smtClean="0">
                    <a:solidFill>
                      <a:srgbClr val="FFC000"/>
                    </a:solidFill>
                    <a:latin typeface="+mn-ea"/>
                  </a:rPr>
                  <a:t>개수 </a:t>
                </a:r>
                <a:r>
                  <a:rPr lang="en-US" altLang="ko-KR" sz="15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sz="1500" b="1" dirty="0" smtClean="0">
                  <a:latin typeface="+mn-ea"/>
                </a:endParaRPr>
              </a:p>
              <a:p>
                <a:r>
                  <a:rPr lang="en-US" altLang="ko-KR" sz="1500" b="1" dirty="0" smtClean="0">
                    <a:latin typeface="+mn-ea"/>
                  </a:rPr>
                  <a:t> 3) Host </a:t>
                </a:r>
                <a:r>
                  <a:rPr lang="ko-KR" altLang="en-US" sz="1500" b="1" dirty="0" smtClean="0">
                    <a:latin typeface="+mn-ea"/>
                  </a:rPr>
                  <a:t>범위 </a:t>
                </a:r>
                <a:r>
                  <a:rPr lang="en-US" altLang="ko-KR" sz="15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ko-KR" sz="1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r>
                  <a:rPr lang="en-US" altLang="ko-KR" sz="1500" b="1" dirty="0" smtClean="0"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8" y="3561890"/>
                <a:ext cx="5285415" cy="1025089"/>
              </a:xfrm>
              <a:prstGeom prst="rect">
                <a:avLst/>
              </a:prstGeom>
              <a:blipFill rotWithShape="0">
                <a:blip r:embed="rId2"/>
                <a:stretch>
                  <a:fillRect t="-1190"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71883" y="5315400"/>
            <a:ext cx="8152371" cy="931864"/>
            <a:chOff x="378248" y="4769897"/>
            <a:chExt cx="8152371" cy="931864"/>
          </a:xfrm>
        </p:grpSpPr>
        <p:sp>
          <p:nvSpPr>
            <p:cNvPr id="28" name="TextBox 27"/>
            <p:cNvSpPr txBox="1"/>
            <p:nvPr/>
          </p:nvSpPr>
          <p:spPr>
            <a:xfrm>
              <a:off x="396198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804130" y="4869855"/>
              <a:ext cx="2428501" cy="246291"/>
              <a:chOff x="1629941" y="2047304"/>
              <a:chExt cx="2369230" cy="22823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694186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102118" y="4869855"/>
              <a:ext cx="2428501" cy="246291"/>
              <a:chOff x="1629941" y="2047304"/>
              <a:chExt cx="2369230" cy="22823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359436" y="4769897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8248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786180" y="5393949"/>
              <a:ext cx="2428501" cy="246291"/>
              <a:chOff x="1629941" y="2047304"/>
              <a:chExt cx="2369230" cy="228234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676236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084168" y="5393949"/>
              <a:ext cx="2428501" cy="246291"/>
              <a:chOff x="1629941" y="2047304"/>
              <a:chExt cx="2369230" cy="228234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4341486" y="5293991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50702" y="1030105"/>
            <a:ext cx="863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※ </a:t>
            </a:r>
            <a:r>
              <a:rPr lang="en-US" altLang="ko-KR" sz="1600" b="1" dirty="0" smtClean="0">
                <a:latin typeface="+mn-ea"/>
              </a:rPr>
              <a:t>192.168.63.125 /24</a:t>
            </a:r>
            <a:r>
              <a:rPr lang="ko-KR" alt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를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개의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network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로 나누면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?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40423" y="2151307"/>
            <a:ext cx="6032549" cy="1001325"/>
            <a:chOff x="539465" y="2082294"/>
            <a:chExt cx="6032549" cy="1001325"/>
          </a:xfrm>
        </p:grpSpPr>
        <p:sp>
          <p:nvSpPr>
            <p:cNvPr id="12" name="TextBox 11"/>
            <p:cNvSpPr txBox="1"/>
            <p:nvPr/>
          </p:nvSpPr>
          <p:spPr>
            <a:xfrm>
              <a:off x="1914979" y="2162160"/>
              <a:ext cx="157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>
                  <a:latin typeface="+mn-ea"/>
                </a:rPr>
                <a:t>192.168.63.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491880" y="2122261"/>
              <a:ext cx="3080134" cy="440009"/>
              <a:chOff x="1629941" y="2047304"/>
              <a:chExt cx="2369230" cy="22823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x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488172" y="2643610"/>
              <a:ext cx="3080134" cy="440009"/>
              <a:chOff x="1629941" y="2047304"/>
              <a:chExt cx="2369230" cy="22823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779815" y="2663559"/>
              <a:ext cx="1692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255.255.255.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9465" y="2182065"/>
              <a:ext cx="124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IP </a:t>
              </a:r>
              <a:r>
                <a:rPr lang="ko-KR" altLang="en-US" b="1" dirty="0" smtClean="0">
                  <a:latin typeface="+mn-ea"/>
                </a:rPr>
                <a:t>주소 </a:t>
              </a:r>
              <a:r>
                <a:rPr lang="en-US" altLang="ko-KR" b="1" dirty="0" smtClean="0">
                  <a:latin typeface="+mn-ea"/>
                </a:rPr>
                <a:t>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2990" y="2678948"/>
              <a:ext cx="99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S/M 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93239" y="2082294"/>
              <a:ext cx="2069391" cy="519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33556" y="4668230"/>
            <a:ext cx="482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- 1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 smtClean="0">
                <a:latin typeface="+mn-ea"/>
              </a:rPr>
              <a:t>: 192.168.63.0 ~ 192.168.63.127 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- 2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 smtClean="0">
                <a:latin typeface="+mn-ea"/>
              </a:rPr>
              <a:t>: 192.168.63.128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192.168.63.255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08054" y="3005934"/>
                <a:ext cx="4764316" cy="102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 smtClean="0">
                    <a:latin typeface="+mn-ea"/>
                  </a:rPr>
                  <a:t> 1) </a:t>
                </a:r>
                <a:r>
                  <a:rPr lang="en-US" altLang="ko-KR" sz="1500" b="1" dirty="0">
                    <a:latin typeface="+mn-ea"/>
                  </a:rPr>
                  <a:t>Subnet Mask : 255.255.255.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192 </a:t>
                </a:r>
                <a:r>
                  <a:rPr lang="ko-KR" altLang="en-US" sz="1500" b="1" dirty="0">
                    <a:solidFill>
                      <a:srgbClr val="FF0000"/>
                    </a:solidFill>
                    <a:latin typeface="+mn-ea"/>
                  </a:rPr>
                  <a:t>→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+mn-ea"/>
                  </a:rPr>
                  <a:t>/26 (prefix)</a:t>
                </a:r>
              </a:p>
              <a:p>
                <a:endParaRPr lang="en-US" altLang="ko-KR" sz="1500" b="1" dirty="0" smtClean="0">
                  <a:latin typeface="+mn-ea"/>
                </a:endParaRPr>
              </a:p>
              <a:p>
                <a:r>
                  <a:rPr lang="en-US" altLang="ko-KR" sz="1500" b="1" dirty="0" smtClean="0">
                    <a:latin typeface="+mn-ea"/>
                  </a:rPr>
                  <a:t> 2) Network </a:t>
                </a:r>
                <a:r>
                  <a:rPr lang="ko-KR" altLang="en-US" sz="1500" b="1" dirty="0" smtClean="0">
                    <a:latin typeface="+mn-ea"/>
                  </a:rPr>
                  <a:t>개수 </a:t>
                </a:r>
                <a:r>
                  <a:rPr lang="en-US" altLang="ko-KR" sz="15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ko-KR" sz="1500" b="1" dirty="0" smtClean="0">
                  <a:latin typeface="+mn-ea"/>
                </a:endParaRPr>
              </a:p>
              <a:p>
                <a:r>
                  <a:rPr lang="en-US" altLang="ko-KR" sz="1500" b="1" dirty="0" smtClean="0">
                    <a:latin typeface="+mn-ea"/>
                  </a:rPr>
                  <a:t> 3) </a:t>
                </a:r>
                <a:r>
                  <a:rPr lang="en-US" altLang="ko-KR" sz="1500" b="1" dirty="0" smtClean="0">
                    <a:solidFill>
                      <a:srgbClr val="FFC000"/>
                    </a:solidFill>
                    <a:latin typeface="+mn-ea"/>
                  </a:rPr>
                  <a:t>Host </a:t>
                </a:r>
                <a:r>
                  <a:rPr lang="ko-KR" altLang="en-US" sz="1500" b="1" dirty="0" smtClean="0">
                    <a:solidFill>
                      <a:srgbClr val="FFC000"/>
                    </a:solidFill>
                    <a:latin typeface="+mn-ea"/>
                  </a:rPr>
                  <a:t>범위 </a:t>
                </a:r>
                <a:r>
                  <a:rPr lang="en-US" altLang="ko-KR" sz="15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ko-KR" sz="15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endParaRPr lang="ko-KR" altLang="en-US" sz="1500" b="1" dirty="0">
                  <a:latin typeface="+mn-ea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4" y="3005934"/>
                <a:ext cx="4764316" cy="1026178"/>
              </a:xfrm>
              <a:prstGeom prst="rect">
                <a:avLst/>
              </a:prstGeom>
              <a:blipFill rotWithShape="0">
                <a:blip r:embed="rId2"/>
                <a:stretch>
                  <a:fillRect t="-1190"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98318" y="1306780"/>
            <a:ext cx="80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※ </a:t>
            </a:r>
            <a:r>
              <a:rPr lang="en-US" altLang="ko-KR" sz="1600" b="1" dirty="0" smtClean="0">
                <a:latin typeface="+mn-ea"/>
              </a:rPr>
              <a:t>192.168.63.125 </a:t>
            </a:r>
            <a:r>
              <a:rPr lang="en-US" altLang="ko-KR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/26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(Network ID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192.168.63.64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, Broadcast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192.168.63.127)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81585" y="4370802"/>
            <a:ext cx="8684760" cy="950636"/>
            <a:chOff x="378248" y="4769897"/>
            <a:chExt cx="8152371" cy="931864"/>
          </a:xfrm>
        </p:grpSpPr>
        <p:sp>
          <p:nvSpPr>
            <p:cNvPr id="39" name="TextBox 38"/>
            <p:cNvSpPr txBox="1"/>
            <p:nvPr/>
          </p:nvSpPr>
          <p:spPr>
            <a:xfrm>
              <a:off x="396198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804130" y="4869855"/>
              <a:ext cx="2428501" cy="246291"/>
              <a:chOff x="1629941" y="2047304"/>
              <a:chExt cx="2369230" cy="228234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694186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102118" y="4869855"/>
              <a:ext cx="2428501" cy="246291"/>
              <a:chOff x="1629941" y="2047304"/>
              <a:chExt cx="2369230" cy="22823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359436" y="4769897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8248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786180" y="5393949"/>
              <a:ext cx="2428501" cy="246291"/>
              <a:chOff x="1629941" y="2047304"/>
              <a:chExt cx="2369230" cy="22823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676236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084168" y="5393949"/>
              <a:ext cx="2428501" cy="246291"/>
              <a:chOff x="1629941" y="2047304"/>
              <a:chExt cx="2369230" cy="22823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341486" y="5293991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3635" y="5400368"/>
            <a:ext cx="8684760" cy="950636"/>
            <a:chOff x="378248" y="4769897"/>
            <a:chExt cx="8152371" cy="931864"/>
          </a:xfrm>
        </p:grpSpPr>
        <p:sp>
          <p:nvSpPr>
            <p:cNvPr id="84" name="TextBox 83"/>
            <p:cNvSpPr txBox="1"/>
            <p:nvPr/>
          </p:nvSpPr>
          <p:spPr>
            <a:xfrm>
              <a:off x="396198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804130" y="4869855"/>
              <a:ext cx="2428501" cy="246291"/>
              <a:chOff x="1629941" y="2047304"/>
              <a:chExt cx="2369230" cy="22823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4694186" y="4808335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102118" y="4869855"/>
              <a:ext cx="2428501" cy="246291"/>
              <a:chOff x="1629941" y="2047304"/>
              <a:chExt cx="2369230" cy="228234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0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359436" y="4769897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8248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786180" y="5393949"/>
              <a:ext cx="2428501" cy="246291"/>
              <a:chOff x="1629941" y="2047304"/>
              <a:chExt cx="2369230" cy="2282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676236" y="5332429"/>
              <a:ext cx="140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192.168.63.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6084168" y="5393949"/>
              <a:ext cx="2428501" cy="246291"/>
              <a:chOff x="1629941" y="2047304"/>
              <a:chExt cx="2369230" cy="22823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F0"/>
                    </a:solidFill>
                  </a:rPr>
                  <a:t>1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341486" y="5293991"/>
              <a:ext cx="403466" cy="40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~</a:t>
              </a:r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98318" y="815757"/>
            <a:ext cx="863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※ </a:t>
            </a:r>
            <a:r>
              <a:rPr lang="en-US" altLang="ko-KR" sz="1600" b="1" dirty="0" smtClean="0">
                <a:latin typeface="+mn-ea"/>
              </a:rPr>
              <a:t>192.168.63.125 /24</a:t>
            </a:r>
            <a:r>
              <a:rPr lang="ko-KR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를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60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host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가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사용 가능하게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+mn-ea"/>
              </a:rPr>
              <a:t>subneting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하면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?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10443" y="1685025"/>
            <a:ext cx="6032549" cy="1008106"/>
            <a:chOff x="1124453" y="1672995"/>
            <a:chExt cx="6032549" cy="1008106"/>
          </a:xfrm>
        </p:grpSpPr>
        <p:sp>
          <p:nvSpPr>
            <p:cNvPr id="151" name="TextBox 150"/>
            <p:cNvSpPr txBox="1"/>
            <p:nvPr/>
          </p:nvSpPr>
          <p:spPr>
            <a:xfrm>
              <a:off x="2499967" y="1759642"/>
              <a:ext cx="157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>
                  <a:latin typeface="+mn-ea"/>
                </a:rPr>
                <a:t>192.168.63.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4076868" y="1719743"/>
              <a:ext cx="3080134" cy="440009"/>
              <a:chOff x="1629941" y="2047304"/>
              <a:chExt cx="2369230" cy="22823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x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4073160" y="2241092"/>
              <a:ext cx="3080134" cy="440009"/>
              <a:chOff x="1629941" y="2047304"/>
              <a:chExt cx="2369230" cy="228234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364803" y="2261041"/>
              <a:ext cx="1692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255.255.255.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24453" y="1779547"/>
              <a:ext cx="124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IP </a:t>
              </a:r>
              <a:r>
                <a:rPr lang="ko-KR" altLang="en-US" b="1" dirty="0" smtClean="0">
                  <a:latin typeface="+mn-ea"/>
                </a:rPr>
                <a:t>주소 </a:t>
              </a:r>
              <a:r>
                <a:rPr lang="en-US" altLang="ko-KR" b="1" dirty="0" smtClean="0">
                  <a:latin typeface="+mn-ea"/>
                </a:rPr>
                <a:t>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387978" y="2276430"/>
              <a:ext cx="99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S/M 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378227" y="1672995"/>
              <a:ext cx="2464075" cy="525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76680" y="174249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F0"/>
                  </a:solidFill>
                </a:rPr>
                <a:t>x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952578" y="3388125"/>
            <a:ext cx="428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- 1</a:t>
            </a:r>
            <a:r>
              <a:rPr lang="ko-KR" altLang="en-US" sz="1200" b="1" dirty="0" smtClean="0">
                <a:latin typeface="+mn-ea"/>
              </a:rPr>
              <a:t>번 </a:t>
            </a:r>
            <a:r>
              <a:rPr lang="en-US" altLang="ko-KR" sz="1200" b="1" dirty="0" smtClean="0">
                <a:latin typeface="+mn-ea"/>
              </a:rPr>
              <a:t>IP </a:t>
            </a:r>
            <a:r>
              <a:rPr lang="ko-KR" altLang="en-US" sz="1200" b="1" dirty="0" smtClean="0">
                <a:latin typeface="+mn-ea"/>
              </a:rPr>
              <a:t>주소 범위 </a:t>
            </a:r>
            <a:r>
              <a:rPr lang="en-US" altLang="ko-KR" sz="1200" b="1" dirty="0" smtClean="0">
                <a:latin typeface="+mn-ea"/>
              </a:rPr>
              <a:t>: 192.168.63.0 ~ 192.168.63.63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- 2</a:t>
            </a:r>
            <a:r>
              <a:rPr lang="ko-KR" altLang="en-US" sz="1200" b="1" dirty="0" smtClean="0">
                <a:latin typeface="+mn-ea"/>
              </a:rPr>
              <a:t>번 </a:t>
            </a:r>
            <a:r>
              <a:rPr lang="en-US" altLang="ko-KR" sz="1200" b="1" dirty="0" smtClean="0">
                <a:latin typeface="+mn-ea"/>
              </a:rPr>
              <a:t>IP </a:t>
            </a:r>
            <a:r>
              <a:rPr lang="ko-KR" altLang="en-US" sz="1200" b="1" dirty="0" smtClean="0">
                <a:latin typeface="+mn-ea"/>
              </a:rPr>
              <a:t>주소 범위 </a:t>
            </a:r>
            <a:r>
              <a:rPr lang="en-US" altLang="ko-KR" sz="1200" b="1" dirty="0" smtClean="0">
                <a:latin typeface="+mn-ea"/>
              </a:rPr>
              <a:t>: 192.168.63.64 </a:t>
            </a:r>
            <a:r>
              <a:rPr lang="en-US" altLang="ko-KR" sz="1200" b="1" dirty="0">
                <a:latin typeface="+mn-ea"/>
              </a:rPr>
              <a:t>~ </a:t>
            </a:r>
            <a:r>
              <a:rPr lang="en-US" altLang="ko-KR" sz="1200" b="1" dirty="0" smtClean="0">
                <a:latin typeface="+mn-ea"/>
              </a:rPr>
              <a:t>192.168.63.127</a:t>
            </a:r>
          </a:p>
          <a:p>
            <a:r>
              <a:rPr lang="en-US" altLang="ko-KR" sz="1200" b="1" dirty="0" smtClean="0">
                <a:latin typeface="+mn-ea"/>
              </a:rPr>
              <a:t>- 3</a:t>
            </a:r>
            <a:r>
              <a:rPr lang="ko-KR" altLang="en-US" sz="1200" b="1" dirty="0" smtClean="0">
                <a:latin typeface="+mn-ea"/>
              </a:rPr>
              <a:t>번 </a:t>
            </a:r>
            <a:r>
              <a:rPr lang="en-US" altLang="ko-KR" sz="1200" b="1" dirty="0">
                <a:latin typeface="+mn-ea"/>
              </a:rPr>
              <a:t>IP </a:t>
            </a:r>
            <a:r>
              <a:rPr lang="ko-KR" altLang="en-US" sz="1200" b="1" dirty="0">
                <a:latin typeface="+mn-ea"/>
              </a:rPr>
              <a:t>주소 범위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 smtClean="0">
                <a:latin typeface="+mn-ea"/>
              </a:rPr>
              <a:t>192.168.63.128 </a:t>
            </a:r>
            <a:r>
              <a:rPr lang="en-US" altLang="ko-KR" sz="1200" b="1" dirty="0">
                <a:latin typeface="+mn-ea"/>
              </a:rPr>
              <a:t>~ </a:t>
            </a:r>
            <a:r>
              <a:rPr lang="en-US" altLang="ko-KR" sz="1200" b="1" dirty="0" smtClean="0">
                <a:latin typeface="+mn-ea"/>
              </a:rPr>
              <a:t>192.168.63.191</a:t>
            </a:r>
          </a:p>
          <a:p>
            <a:r>
              <a:rPr lang="en-US" altLang="ko-KR" sz="1200" b="1" dirty="0" smtClean="0">
                <a:latin typeface="+mn-ea"/>
              </a:rPr>
              <a:t>- 4</a:t>
            </a:r>
            <a:r>
              <a:rPr lang="ko-KR" altLang="en-US" sz="1200" b="1" dirty="0" smtClean="0">
                <a:latin typeface="+mn-ea"/>
              </a:rPr>
              <a:t>번 </a:t>
            </a:r>
            <a:r>
              <a:rPr lang="en-US" altLang="ko-KR" sz="1200" b="1" dirty="0">
                <a:latin typeface="+mn-ea"/>
              </a:rPr>
              <a:t>IP </a:t>
            </a:r>
            <a:r>
              <a:rPr lang="ko-KR" altLang="en-US" sz="1200" b="1" dirty="0">
                <a:latin typeface="+mn-ea"/>
              </a:rPr>
              <a:t>주소 범위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 smtClean="0">
                <a:latin typeface="+mn-ea"/>
              </a:rPr>
              <a:t>192.168.63.192 </a:t>
            </a:r>
            <a:r>
              <a:rPr lang="en-US" altLang="ko-KR" sz="1200" b="1" dirty="0">
                <a:latin typeface="+mn-ea"/>
              </a:rPr>
              <a:t>~ </a:t>
            </a:r>
            <a:r>
              <a:rPr lang="en-US" altLang="ko-KR" sz="1200" b="1" dirty="0" smtClean="0">
                <a:latin typeface="+mn-ea"/>
              </a:rPr>
              <a:t>192.168.63.255 </a:t>
            </a:r>
            <a:endParaRPr lang="ko-KR" altLang="en-US" sz="13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9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Subneting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Subneting</a:t>
            </a:r>
            <a:endParaRPr lang="ko-KR" altLang="en-US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3200" y="2985827"/>
                <a:ext cx="5006695" cy="1092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+mn-ea"/>
                  </a:rPr>
                  <a:t> </a:t>
                </a:r>
                <a:r>
                  <a:rPr lang="en-US" altLang="ko-KR" sz="1600" b="1" dirty="0" smtClean="0">
                    <a:latin typeface="+mn-ea"/>
                  </a:rPr>
                  <a:t>1) </a:t>
                </a:r>
                <a:r>
                  <a:rPr lang="en-US" altLang="ko-KR" sz="1600" b="1" dirty="0">
                    <a:latin typeface="+mn-ea"/>
                  </a:rPr>
                  <a:t>Subnet Mask : </a:t>
                </a:r>
                <a:r>
                  <a:rPr lang="en-US" altLang="ko-KR" sz="1600" b="1" dirty="0" smtClean="0">
                    <a:latin typeface="+mn-ea"/>
                  </a:rPr>
                  <a:t>255.255.255.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+mn-ea"/>
                  </a:rPr>
                  <a:t>224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→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+mn-ea"/>
                  </a:rPr>
                  <a:t>27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(prefix)</a:t>
                </a:r>
              </a:p>
              <a:p>
                <a:endParaRPr lang="en-US" altLang="ko-KR" sz="1600" b="1" dirty="0" smtClean="0">
                  <a:latin typeface="+mn-ea"/>
                </a:endParaRPr>
              </a:p>
              <a:p>
                <a:r>
                  <a:rPr lang="en-US" altLang="ko-KR" sz="1600" b="1" dirty="0" smtClean="0">
                    <a:latin typeface="+mn-ea"/>
                  </a:rPr>
                  <a:t> 2) Network </a:t>
                </a:r>
                <a:r>
                  <a:rPr lang="ko-KR" altLang="en-US" sz="1600" b="1" dirty="0" smtClean="0">
                    <a:latin typeface="+mn-ea"/>
                  </a:rPr>
                  <a:t>개수 </a:t>
                </a:r>
                <a:r>
                  <a:rPr lang="en-US" altLang="ko-KR" sz="16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𝟖</m:t>
                    </m:r>
                  </m:oMath>
                </a14:m>
                <a:endParaRPr lang="en-US" altLang="ko-KR" sz="1600" b="1" dirty="0" smtClean="0">
                  <a:latin typeface="+mn-ea"/>
                </a:endParaRPr>
              </a:p>
              <a:p>
                <a:r>
                  <a:rPr lang="en-US" altLang="ko-KR" sz="1600" b="1" dirty="0" smtClean="0">
                    <a:latin typeface="+mn-ea"/>
                  </a:rPr>
                  <a:t> 3) Host </a:t>
                </a:r>
                <a:r>
                  <a:rPr lang="ko-KR" altLang="en-US" sz="1600" b="1" dirty="0" smtClean="0">
                    <a:latin typeface="+mn-ea"/>
                  </a:rPr>
                  <a:t>범위 </a:t>
                </a:r>
                <a:r>
                  <a:rPr lang="en-US" altLang="ko-KR" sz="1600" b="1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16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𝟑𝟐</m:t>
                    </m:r>
                  </m:oMath>
                </a14:m>
                <a:r>
                  <a:rPr lang="en-US" altLang="ko-KR" sz="1600" b="1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00" y="2985827"/>
                <a:ext cx="5006695" cy="1092030"/>
              </a:xfrm>
              <a:prstGeom prst="rect">
                <a:avLst/>
              </a:prstGeom>
              <a:blipFill rotWithShape="0">
                <a:blip r:embed="rId2"/>
                <a:stretch>
                  <a:fillRect t="-1676" r="-244" b="-6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7742" y="901800"/>
            <a:ext cx="774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 ※ </a:t>
            </a:r>
            <a:r>
              <a:rPr lang="en-US" altLang="ko-KR" sz="1600" b="1" dirty="0" smtClean="0">
                <a:latin typeface="+mn-ea"/>
              </a:rPr>
              <a:t>192.168.63.125 </a:t>
            </a:r>
            <a:r>
              <a:rPr lang="en-US" altLang="ko-KR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/27</a:t>
            </a:r>
            <a:r>
              <a:rPr lang="ko-KR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(Network ID 192.168.63.96 , Broadcast 192.168.63.127)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4800" y="1607683"/>
            <a:ext cx="6032549" cy="1022417"/>
            <a:chOff x="1197764" y="1592660"/>
            <a:chExt cx="6032549" cy="1022417"/>
          </a:xfrm>
        </p:grpSpPr>
        <p:sp>
          <p:nvSpPr>
            <p:cNvPr id="22" name="TextBox 21"/>
            <p:cNvSpPr txBox="1"/>
            <p:nvPr/>
          </p:nvSpPr>
          <p:spPr>
            <a:xfrm>
              <a:off x="2573278" y="1693618"/>
              <a:ext cx="157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>
                  <a:latin typeface="+mn-ea"/>
                </a:rPr>
                <a:t>192.168.63.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150179" y="1653719"/>
              <a:ext cx="3080134" cy="440009"/>
              <a:chOff x="1629941" y="2047304"/>
              <a:chExt cx="2369230" cy="22823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x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6471" y="2175068"/>
              <a:ext cx="3080134" cy="440009"/>
              <a:chOff x="1629941" y="2047304"/>
              <a:chExt cx="2369230" cy="22823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629941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91797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20600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1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49403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47043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135075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423107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711139" y="2047304"/>
                <a:ext cx="288032" cy="2282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rgbClr val="00B0F0"/>
                    </a:solidFill>
                  </a:rPr>
                  <a:t>0</a:t>
                </a:r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38114" y="2195017"/>
              <a:ext cx="1692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255.255.255.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97764" y="1713523"/>
              <a:ext cx="124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IP </a:t>
              </a:r>
              <a:r>
                <a:rPr lang="ko-KR" altLang="en-US" b="1" dirty="0" smtClean="0">
                  <a:latin typeface="+mn-ea"/>
                </a:rPr>
                <a:t>주소 </a:t>
              </a:r>
              <a:r>
                <a:rPr lang="en-US" altLang="ko-KR" b="1" dirty="0" smtClean="0">
                  <a:latin typeface="+mn-ea"/>
                </a:rPr>
                <a:t>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61289" y="2210406"/>
              <a:ext cx="99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+mn-ea"/>
                </a:rPr>
                <a:t>S/M :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451538" y="1592660"/>
              <a:ext cx="2818307" cy="551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49991" y="1676473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F0"/>
                  </a:solidFill>
                </a:rPr>
                <a:t>x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42003" y="1676473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F0"/>
                  </a:solidFill>
                </a:rPr>
                <a:t>x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39952" y="4168496"/>
            <a:ext cx="476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- 1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 smtClean="0">
                <a:latin typeface="+mn-ea"/>
              </a:rPr>
              <a:t>IP </a:t>
            </a:r>
            <a:r>
              <a:rPr lang="ko-KR" altLang="en-US" sz="1400" b="1" dirty="0" smtClean="0">
                <a:latin typeface="+mn-ea"/>
              </a:rPr>
              <a:t>주소 범위 </a:t>
            </a:r>
            <a:r>
              <a:rPr lang="en-US" altLang="ko-KR" sz="1400" b="1" dirty="0" smtClean="0">
                <a:latin typeface="+mn-ea"/>
              </a:rPr>
              <a:t>: 192.168.63.0 ~ 192.168.63.31 	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- 2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 smtClean="0">
                <a:latin typeface="+mn-ea"/>
              </a:rPr>
              <a:t>IP </a:t>
            </a:r>
            <a:r>
              <a:rPr lang="ko-KR" altLang="en-US" sz="1400" b="1" dirty="0" smtClean="0">
                <a:latin typeface="+mn-ea"/>
              </a:rPr>
              <a:t>주소 범위 </a:t>
            </a:r>
            <a:r>
              <a:rPr lang="en-US" altLang="ko-KR" sz="1400" b="1" dirty="0" smtClean="0">
                <a:latin typeface="+mn-ea"/>
              </a:rPr>
              <a:t>: 192.168.63.32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192.168.63.63 </a:t>
            </a:r>
          </a:p>
          <a:p>
            <a:r>
              <a:rPr lang="en-US" altLang="ko-KR" sz="1400" b="1" dirty="0" smtClean="0">
                <a:latin typeface="+mn-ea"/>
              </a:rPr>
              <a:t>- 3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192.168.63.64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192.168.63.95 </a:t>
            </a:r>
            <a:r>
              <a:rPr lang="en-US" altLang="ko-KR" sz="1400" b="1" dirty="0">
                <a:latin typeface="+mn-ea"/>
              </a:rPr>
              <a:t>	</a:t>
            </a:r>
          </a:p>
          <a:p>
            <a:r>
              <a:rPr lang="en-US" altLang="ko-KR" sz="1400" b="1" dirty="0" smtClean="0">
                <a:latin typeface="+mn-ea"/>
              </a:rPr>
              <a:t>- 4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192.168.63.96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192.168.63.127</a:t>
            </a:r>
          </a:p>
          <a:p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- 5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192.168.63.128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192.168.63.159 </a:t>
            </a:r>
            <a:r>
              <a:rPr lang="en-US" altLang="ko-KR" sz="1400" b="1" dirty="0">
                <a:latin typeface="+mn-ea"/>
              </a:rPr>
              <a:t>	</a:t>
            </a:r>
          </a:p>
          <a:p>
            <a:r>
              <a:rPr lang="en-US" altLang="ko-KR" sz="1400" b="1" dirty="0" smtClean="0">
                <a:latin typeface="+mn-ea"/>
              </a:rPr>
              <a:t>- 6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192.168.63.160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192.168.63.191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- 7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192.168.63.192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192.168.63.223</a:t>
            </a:r>
          </a:p>
          <a:p>
            <a:r>
              <a:rPr lang="en-US" altLang="ko-KR" sz="1400" b="1" dirty="0" smtClean="0">
                <a:latin typeface="+mn-ea"/>
              </a:rPr>
              <a:t>- 8</a:t>
            </a:r>
            <a:r>
              <a:rPr lang="ko-KR" altLang="en-US" sz="1400" b="1" dirty="0" smtClean="0">
                <a:latin typeface="+mn-ea"/>
              </a:rPr>
              <a:t>번 </a:t>
            </a:r>
            <a:r>
              <a:rPr lang="en-US" altLang="ko-KR" sz="1400" b="1" dirty="0">
                <a:latin typeface="+mn-ea"/>
              </a:rPr>
              <a:t>IP </a:t>
            </a:r>
            <a:r>
              <a:rPr lang="ko-KR" altLang="en-US" sz="1400" b="1" dirty="0">
                <a:latin typeface="+mn-ea"/>
              </a:rPr>
              <a:t>주소 범위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smtClean="0">
                <a:latin typeface="+mn-ea"/>
              </a:rPr>
              <a:t>192.168.63.224 </a:t>
            </a:r>
            <a:r>
              <a:rPr lang="en-US" altLang="ko-KR" sz="1400" b="1" dirty="0">
                <a:latin typeface="+mn-ea"/>
              </a:rPr>
              <a:t>~ </a:t>
            </a:r>
            <a:r>
              <a:rPr lang="en-US" altLang="ko-KR" sz="1400" b="1" dirty="0" smtClean="0">
                <a:latin typeface="+mn-ea"/>
              </a:rPr>
              <a:t>192.168.63.255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94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359</Words>
  <Application>Microsoft Office PowerPoint</Application>
  <PresentationFormat>화면 슬라이드 쇼(4:3)</PresentationFormat>
  <Paragraphs>195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173</cp:revision>
  <dcterms:created xsi:type="dcterms:W3CDTF">2018-08-02T13:04:12Z</dcterms:created>
  <dcterms:modified xsi:type="dcterms:W3CDTF">2019-08-10T04:03:08Z</dcterms:modified>
</cp:coreProperties>
</file>