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4" r:id="rId2"/>
    <p:sldId id="330" r:id="rId3"/>
    <p:sldId id="337" r:id="rId4"/>
    <p:sldId id="331" r:id="rId5"/>
    <p:sldId id="335" r:id="rId6"/>
    <p:sldId id="328" r:id="rId7"/>
    <p:sldId id="329" r:id="rId8"/>
    <p:sldId id="324" r:id="rId9"/>
    <p:sldId id="336" r:id="rId10"/>
    <p:sldId id="334" r:id="rId11"/>
    <p:sldId id="33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err="1" smtClean="0">
                  <a:latin typeface="+mn-ea"/>
                </a:rPr>
                <a:t>Subneting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3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668344" y="6453336"/>
            <a:ext cx="1039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VLSM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/>
              <a:t>VLSM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2124" y="779134"/>
            <a:ext cx="814812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smtClean="0"/>
              <a:t>※ VLSM(Variable </a:t>
            </a:r>
            <a:r>
              <a:rPr lang="en-US" altLang="ko-KR" sz="1500" b="1" dirty="0"/>
              <a:t>Length Subnet </a:t>
            </a:r>
            <a:r>
              <a:rPr lang="en-US" altLang="ko-KR" sz="1500" b="1" dirty="0" smtClean="0"/>
              <a:t>Mask)</a:t>
            </a:r>
          </a:p>
          <a:p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• 서로 </a:t>
            </a:r>
            <a:r>
              <a:rPr lang="ko-KR" altLang="en-US" sz="1400" b="1" dirty="0">
                <a:latin typeface="+mn-ea"/>
              </a:rPr>
              <a:t>다른 </a:t>
            </a:r>
            <a:r>
              <a:rPr lang="ko-KR" altLang="en-US" sz="1400" b="1" dirty="0" err="1">
                <a:latin typeface="+mn-ea"/>
              </a:rPr>
              <a:t>서브넷에서</a:t>
            </a:r>
            <a:r>
              <a:rPr lang="ko-KR" altLang="en-US" sz="1400" b="1" dirty="0">
                <a:latin typeface="+mn-ea"/>
              </a:rPr>
              <a:t> 동일한 네트워크 번호로 다른 </a:t>
            </a:r>
            <a:r>
              <a:rPr lang="ko-KR" altLang="en-US" sz="1400" b="1" dirty="0" err="1">
                <a:latin typeface="+mn-ea"/>
              </a:rPr>
              <a:t>서브넷</a:t>
            </a:r>
            <a:r>
              <a:rPr lang="ko-KR" altLang="en-US" sz="1400" b="1" dirty="0">
                <a:latin typeface="+mn-ea"/>
              </a:rPr>
              <a:t> 마스크를 지정할 수 있는 특성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• </a:t>
            </a:r>
            <a:r>
              <a:rPr lang="en-US" altLang="ko-KR" sz="1400" b="1" dirty="0" smtClean="0">
                <a:latin typeface="+mn-ea"/>
              </a:rPr>
              <a:t>VLSM</a:t>
            </a:r>
            <a:r>
              <a:rPr lang="ko-KR" altLang="en-US" sz="1400" b="1" dirty="0">
                <a:latin typeface="+mn-ea"/>
              </a:rPr>
              <a:t>은 가용 주소 공간을 최적화하는데 도움이 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62" y="2142912"/>
            <a:ext cx="7560047" cy="42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668344" y="6453336"/>
            <a:ext cx="1039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CIDR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CIDR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860295"/>
            <a:ext cx="849805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latin typeface="+mn-ea"/>
              </a:rPr>
              <a:t>※ CIDR </a:t>
            </a:r>
            <a:r>
              <a:rPr lang="en-US" altLang="ko-KR" sz="1500" b="1" dirty="0">
                <a:latin typeface="+mn-ea"/>
              </a:rPr>
              <a:t>(Classless Inter-network Domain </a:t>
            </a:r>
            <a:r>
              <a:rPr lang="en-US" altLang="ko-KR" sz="1500" b="1" dirty="0" smtClean="0">
                <a:latin typeface="+mn-ea"/>
              </a:rPr>
              <a:t>Routing)</a:t>
            </a:r>
            <a:r>
              <a:rPr lang="en-US" altLang="ko-KR" sz="1400" b="1" dirty="0" smtClean="0">
                <a:latin typeface="+mn-ea"/>
              </a:rPr>
              <a:t> </a:t>
            </a:r>
            <a:endParaRPr lang="en-US" altLang="ko-KR" sz="1400" b="1" dirty="0">
              <a:latin typeface="+mn-ea"/>
            </a:endParaRPr>
          </a:p>
          <a:p>
            <a:endParaRPr lang="en-US" altLang="ko-KR" sz="12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주소 </a:t>
            </a:r>
            <a:r>
              <a:rPr lang="ko-KR" altLang="en-US" sz="1200" b="1" dirty="0">
                <a:latin typeface="+mn-ea"/>
              </a:rPr>
              <a:t>재할당 개념 </a:t>
            </a:r>
            <a:endParaRPr lang="en-US" altLang="ko-KR" sz="12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기존 </a:t>
            </a:r>
            <a:r>
              <a:rPr lang="en-US" altLang="ko-KR" sz="1200" b="1" dirty="0">
                <a:latin typeface="+mn-ea"/>
              </a:rPr>
              <a:t>Class</a:t>
            </a:r>
            <a:r>
              <a:rPr lang="ko-KR" altLang="en-US" sz="1200" b="1" dirty="0">
                <a:latin typeface="+mn-ea"/>
              </a:rPr>
              <a:t>기반 주소에서 </a:t>
            </a:r>
            <a:r>
              <a:rPr lang="en-US" altLang="ko-KR" sz="1200" b="1" dirty="0">
                <a:latin typeface="+mn-ea"/>
              </a:rPr>
              <a:t>Class</a:t>
            </a:r>
            <a:r>
              <a:rPr lang="ko-KR" altLang="en-US" sz="1200" b="1" dirty="0">
                <a:latin typeface="+mn-ea"/>
              </a:rPr>
              <a:t>를 제외하고 </a:t>
            </a:r>
            <a:r>
              <a:rPr lang="en-US" altLang="ko-KR" sz="1200" b="1" dirty="0">
                <a:latin typeface="+mn-ea"/>
              </a:rPr>
              <a:t>32bit </a:t>
            </a:r>
            <a:r>
              <a:rPr lang="ko-KR" altLang="en-US" sz="1200" b="1" dirty="0">
                <a:latin typeface="+mn-ea"/>
              </a:rPr>
              <a:t>전체 </a:t>
            </a:r>
            <a:r>
              <a:rPr lang="en-US" altLang="ko-KR" sz="1200" b="1" dirty="0">
                <a:latin typeface="+mn-ea"/>
              </a:rPr>
              <a:t>bit</a:t>
            </a:r>
            <a:r>
              <a:rPr lang="ko-KR" altLang="en-US" sz="1200" b="1" dirty="0">
                <a:latin typeface="+mn-ea"/>
              </a:rPr>
              <a:t>에 대해 </a:t>
            </a:r>
            <a:r>
              <a:rPr lang="en-US" altLang="ko-KR" sz="1200" b="1" dirty="0">
                <a:latin typeface="+mn-ea"/>
              </a:rPr>
              <a:t>Network</a:t>
            </a:r>
            <a:r>
              <a:rPr lang="ko-KR" altLang="en-US" sz="1200" b="1" dirty="0">
                <a:latin typeface="+mn-ea"/>
              </a:rPr>
              <a:t>과 </a:t>
            </a:r>
            <a:r>
              <a:rPr lang="en-US" altLang="ko-KR" sz="1200" b="1" dirty="0">
                <a:latin typeface="+mn-ea"/>
              </a:rPr>
              <a:t>Host</a:t>
            </a:r>
            <a:r>
              <a:rPr lang="ko-KR" altLang="en-US" sz="1200" b="1" dirty="0">
                <a:latin typeface="+mn-ea"/>
              </a:rPr>
              <a:t>를 재 설정한 주소 구조 </a:t>
            </a:r>
            <a:endParaRPr lang="en-US" altLang="ko-KR" sz="12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기존 </a:t>
            </a:r>
            <a:r>
              <a:rPr lang="en-US" altLang="ko-KR" sz="1200" b="1" dirty="0">
                <a:latin typeface="+mn-ea"/>
              </a:rPr>
              <a:t>Class </a:t>
            </a:r>
            <a:r>
              <a:rPr lang="ko-KR" altLang="en-US" sz="1200" b="1" dirty="0">
                <a:latin typeface="+mn-ea"/>
              </a:rPr>
              <a:t>기반 주소에 비해 주소 손실을 줄여 주고</a:t>
            </a:r>
            <a:r>
              <a:rPr lang="en-US" altLang="ko-KR" sz="1200" b="1" dirty="0">
                <a:latin typeface="+mn-ea"/>
              </a:rPr>
              <a:t>, Router</a:t>
            </a:r>
            <a:r>
              <a:rPr lang="ko-KR" altLang="en-US" sz="1200" b="1" dirty="0">
                <a:latin typeface="+mn-ea"/>
              </a:rPr>
              <a:t>에는 구조화된 주소 할당으로 인해 </a:t>
            </a:r>
            <a:r>
              <a:rPr lang="en-US" altLang="ko-KR" sz="1200" b="1" dirty="0">
                <a:latin typeface="+mn-ea"/>
              </a:rPr>
              <a:t>Routing Table</a:t>
            </a:r>
            <a:r>
              <a:rPr lang="ko-KR" altLang="en-US" sz="1200" b="1" dirty="0">
                <a:latin typeface="+mn-ea"/>
              </a:rPr>
              <a:t>을 줄여 </a:t>
            </a:r>
            <a:r>
              <a:rPr lang="en-US" altLang="ko-KR" sz="1200" b="1" dirty="0">
                <a:latin typeface="+mn-ea"/>
              </a:rPr>
              <a:t>packet Delay</a:t>
            </a:r>
            <a:r>
              <a:rPr lang="ko-KR" altLang="en-US" sz="1200" b="1" dirty="0">
                <a:latin typeface="+mn-ea"/>
              </a:rPr>
              <a:t>를 </a:t>
            </a:r>
            <a:r>
              <a:rPr lang="ko-KR" altLang="en-US" sz="1200" b="1" dirty="0" smtClean="0">
                <a:latin typeface="+mn-ea"/>
              </a:rPr>
              <a:t>줄여준다</a:t>
            </a:r>
            <a:endParaRPr lang="ko-KR" altLang="en-US" sz="1200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40239"/>
            <a:ext cx="5689290" cy="323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668344" y="6453336"/>
            <a:ext cx="1039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Subnet mask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>
                <a:latin typeface="+mn-ea"/>
              </a:rPr>
              <a:t>Subneting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908720"/>
            <a:ext cx="83120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※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</a:rPr>
              <a:t>Subneting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: </a:t>
            </a:r>
          </a:p>
          <a:p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400" b="1" dirty="0" smtClean="0">
                <a:latin typeface="+mn-ea"/>
              </a:rPr>
              <a:t>  </a:t>
            </a:r>
            <a:r>
              <a:rPr lang="en-US" altLang="ko-KR" sz="1400" b="1" dirty="0" smtClean="0">
                <a:latin typeface="+mn-ea"/>
              </a:rPr>
              <a:t>Class</a:t>
            </a:r>
            <a:r>
              <a:rPr lang="ko-KR" altLang="en-US" sz="1400" b="1" dirty="0" smtClean="0">
                <a:latin typeface="+mn-ea"/>
              </a:rPr>
              <a:t>별로 정해진 </a:t>
            </a:r>
            <a:r>
              <a:rPr lang="en-US" altLang="ko-KR" sz="1400" b="1" dirty="0" smtClean="0">
                <a:latin typeface="+mn-ea"/>
              </a:rPr>
              <a:t>subnet mask</a:t>
            </a:r>
            <a:r>
              <a:rPr lang="ko-KR" altLang="en-US" sz="1400" b="1" dirty="0" smtClean="0">
                <a:latin typeface="+mn-ea"/>
              </a:rPr>
              <a:t>를 사용하지 않고 사용자가 상황에 </a:t>
            </a:r>
            <a:r>
              <a:rPr lang="ko-KR" altLang="en-US" sz="1400" b="1" dirty="0">
                <a:latin typeface="+mn-ea"/>
              </a:rPr>
              <a:t>따라 </a:t>
            </a:r>
            <a:r>
              <a:rPr lang="ko-KR" altLang="en-US" sz="1400" b="1" dirty="0" smtClean="0">
                <a:latin typeface="+mn-ea"/>
              </a:rPr>
              <a:t>하나의 네트워크를 </a:t>
            </a:r>
            <a:r>
              <a:rPr lang="ko-KR" altLang="en-US" sz="1400" b="1" dirty="0">
                <a:latin typeface="+mn-ea"/>
              </a:rPr>
              <a:t>작게 </a:t>
            </a:r>
            <a:endParaRPr lang="en-US" altLang="ko-KR" sz="1400" b="1" dirty="0" smtClean="0">
              <a:latin typeface="+mn-ea"/>
            </a:endParaRPr>
          </a:p>
          <a:p>
            <a:r>
              <a:rPr lang="ko-KR" altLang="en-US" sz="1400" b="1" dirty="0" smtClean="0">
                <a:latin typeface="+mn-ea"/>
              </a:rPr>
              <a:t>여러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개로 </a:t>
            </a:r>
            <a:r>
              <a:rPr lang="ko-KR" altLang="en-US" sz="1400" b="1" dirty="0">
                <a:latin typeface="+mn-ea"/>
              </a:rPr>
              <a:t>나눠 </a:t>
            </a:r>
            <a:r>
              <a:rPr lang="ko-KR" altLang="en-US" sz="1400" b="1" dirty="0" smtClean="0">
                <a:latin typeface="+mn-ea"/>
              </a:rPr>
              <a:t>사용하는 방법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ko-KR" altLang="en-US" sz="1400" b="1" dirty="0" smtClean="0">
                <a:latin typeface="+mn-ea"/>
              </a:rPr>
              <a:t> 즉</a:t>
            </a:r>
            <a:r>
              <a:rPr lang="en-US" altLang="ko-KR" sz="1400" b="1" dirty="0" smtClean="0">
                <a:latin typeface="+mn-ea"/>
              </a:rPr>
              <a:t>, IP</a:t>
            </a:r>
            <a:r>
              <a:rPr lang="ko-KR" altLang="en-US" sz="1400" b="1" dirty="0">
                <a:latin typeface="+mn-ea"/>
              </a:rPr>
              <a:t>주소를 효율적으로 사용하기 위해 </a:t>
            </a:r>
            <a:r>
              <a:rPr lang="en-US" altLang="ko-KR" sz="1400" b="1" dirty="0">
                <a:latin typeface="+mn-ea"/>
              </a:rPr>
              <a:t>Network</a:t>
            </a:r>
            <a:r>
              <a:rPr lang="ko-KR" altLang="en-US" sz="1400" b="1" dirty="0">
                <a:latin typeface="+mn-ea"/>
              </a:rPr>
              <a:t>부분의 길이를 조절하여 사용하는 방법</a:t>
            </a:r>
            <a:endParaRPr lang="en-US" altLang="ko-KR" sz="1400" b="1" dirty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※ </a:t>
            </a:r>
            <a:r>
              <a:rPr lang="en-US" altLang="ko-KR" sz="1400" b="1" dirty="0" err="1">
                <a:latin typeface="+mn-ea"/>
              </a:rPr>
              <a:t>subneting</a:t>
            </a:r>
            <a:r>
              <a:rPr lang="ko-KR" altLang="en-US" sz="1400" b="1" dirty="0">
                <a:latin typeface="+mn-ea"/>
              </a:rPr>
              <a:t>을 하는 목적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네트워크를 </a:t>
            </a:r>
            <a:r>
              <a:rPr lang="ko-KR" altLang="en-US" sz="1400" b="1" dirty="0" smtClean="0">
                <a:latin typeface="+mn-ea"/>
              </a:rPr>
              <a:t>체계적이고 효율적으로 </a:t>
            </a:r>
            <a:r>
              <a:rPr lang="ko-KR" altLang="en-US" sz="1400" b="1" dirty="0">
                <a:latin typeface="+mn-ea"/>
              </a:rPr>
              <a:t>관리 </a:t>
            </a:r>
            <a:r>
              <a:rPr lang="ko-KR" altLang="en-US" sz="1400" b="1" dirty="0" smtClean="0">
                <a:latin typeface="+mn-ea"/>
              </a:rPr>
              <a:t>할 수 </a:t>
            </a:r>
            <a:r>
              <a:rPr lang="ko-KR" altLang="en-US" sz="1400" b="1" dirty="0">
                <a:latin typeface="+mn-ea"/>
              </a:rPr>
              <a:t>있다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부서별로 </a:t>
            </a:r>
            <a:r>
              <a:rPr lang="ko-KR" altLang="en-US" sz="1400" b="1" dirty="0">
                <a:latin typeface="+mn-ea"/>
              </a:rPr>
              <a:t>네트워크를 </a:t>
            </a:r>
            <a:r>
              <a:rPr lang="ko-KR" altLang="en-US" sz="1400" b="1" dirty="0" smtClean="0">
                <a:latin typeface="+mn-ea"/>
              </a:rPr>
              <a:t>나눌 경우 </a:t>
            </a:r>
            <a:r>
              <a:rPr lang="ko-KR" altLang="en-US" sz="1400" b="1" dirty="0" err="1">
                <a:latin typeface="+mn-ea"/>
              </a:rPr>
              <a:t>보안성이</a:t>
            </a:r>
            <a:r>
              <a:rPr lang="ko-KR" altLang="en-US" sz="1400" b="1" dirty="0">
                <a:latin typeface="+mn-ea"/>
              </a:rPr>
              <a:t> 좋아진다</a:t>
            </a:r>
            <a:r>
              <a:rPr lang="en-US" altLang="ko-KR" sz="1400" b="1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3) LAN</a:t>
            </a:r>
            <a:r>
              <a:rPr lang="ko-KR" altLang="en-US" sz="1400" b="1" dirty="0" smtClean="0">
                <a:latin typeface="+mn-ea"/>
              </a:rPr>
              <a:t>상의 </a:t>
            </a:r>
            <a:r>
              <a:rPr lang="en-US" altLang="ko-KR" sz="1400" b="1" dirty="0" smtClean="0">
                <a:latin typeface="+mn-ea"/>
              </a:rPr>
              <a:t>Broadcast</a:t>
            </a:r>
            <a:r>
              <a:rPr lang="ko-KR" altLang="en-US" sz="1400" b="1" dirty="0" smtClean="0">
                <a:latin typeface="+mn-ea"/>
              </a:rPr>
              <a:t> 줄임으로써 불필요한 </a:t>
            </a:r>
            <a:r>
              <a:rPr lang="en-US" altLang="ko-KR" sz="1400" b="1" dirty="0" smtClean="0">
                <a:latin typeface="+mn-ea"/>
              </a:rPr>
              <a:t>traffic</a:t>
            </a:r>
            <a:r>
              <a:rPr lang="ko-KR" altLang="en-US" sz="1400" b="1" dirty="0" smtClean="0">
                <a:latin typeface="+mn-ea"/>
              </a:rPr>
              <a:t>을 감소 시킬 수 있다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ISP업체에서는 회선을 임대한 기업들에 IP를 할당하기 위하여 Subnetting을 한 후에 IP를 </a:t>
            </a:r>
            <a:r>
              <a:rPr lang="ko-KR" altLang="en-US" sz="1400" b="1" dirty="0" smtClean="0">
                <a:latin typeface="+mn-ea"/>
              </a:rPr>
              <a:t>할당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</a:t>
            </a:r>
            <a:r>
              <a:rPr lang="ko-KR" altLang="en-US" sz="1400" b="1" dirty="0" smtClean="0">
                <a:latin typeface="+mn-ea"/>
              </a:rPr>
              <a:t>하여 </a:t>
            </a:r>
            <a:r>
              <a:rPr lang="ko-KR" altLang="en-US" sz="1400" b="1" dirty="0">
                <a:latin typeface="+mn-ea"/>
              </a:rPr>
              <a:t>주소를 </a:t>
            </a:r>
            <a:r>
              <a:rPr lang="ko-KR" altLang="en-US" sz="1400" b="1" dirty="0" smtClean="0">
                <a:latin typeface="+mn-ea"/>
              </a:rPr>
              <a:t>절약한다</a:t>
            </a:r>
            <a:r>
              <a:rPr lang="en-US" altLang="ko-KR" sz="1400" b="1" dirty="0" smtClean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261240"/>
              </p:ext>
            </p:extLst>
          </p:nvPr>
        </p:nvGraphicFramePr>
        <p:xfrm>
          <a:off x="702620" y="5013176"/>
          <a:ext cx="7703731" cy="1152128"/>
        </p:xfrm>
        <a:graphic>
          <a:graphicData uri="http://schemas.openxmlformats.org/drawingml/2006/table">
            <a:tbl>
              <a:tblPr/>
              <a:tblGrid>
                <a:gridCol w="803305"/>
                <a:gridCol w="1368152"/>
                <a:gridCol w="1224136"/>
                <a:gridCol w="4308138"/>
              </a:tblGrid>
              <a:tr h="43204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Class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Address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Subnet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Mask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Subnet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172.168.10.1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255.255.0.0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Network ID 172.168.0.0,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Broadcast 172.168.255.255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B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→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172.168.10.1</a:t>
                      </a:r>
                      <a:endParaRPr lang="ko-KR" altLang="en-US" sz="1200" b="1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255.255.255.0</a:t>
                      </a:r>
                      <a:endParaRPr lang="ko-KR" altLang="en-US" sz="1200" b="1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Network ID 172.168.10.0,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Broadcast 172.168.10.255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8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latin typeface="+mn-ea"/>
                </a:rPr>
                <a:t>균</a:t>
              </a:r>
              <a:r>
                <a:rPr lang="ko-KR" altLang="en-US" sz="2400" b="1" dirty="0" smtClean="0">
                  <a:latin typeface="+mn-ea"/>
                </a:rPr>
                <a:t>등분할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34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668344" y="6453336"/>
            <a:ext cx="1039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Subneting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 smtClean="0">
                <a:latin typeface="+mn-ea"/>
              </a:rPr>
              <a:t>Subneting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04026"/>
            <a:ext cx="5307522" cy="23170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813" y="2636912"/>
            <a:ext cx="5573873" cy="357828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195738" y="3573016"/>
            <a:ext cx="869173" cy="792088"/>
            <a:chOff x="2779051" y="2779513"/>
            <a:chExt cx="742770" cy="690155"/>
          </a:xfrm>
        </p:grpSpPr>
        <p:sp>
          <p:nvSpPr>
            <p:cNvPr id="2" name="오른쪽 화살표 1"/>
            <p:cNvSpPr/>
            <p:nvPr/>
          </p:nvSpPr>
          <p:spPr>
            <a:xfrm>
              <a:off x="2781780" y="3024836"/>
              <a:ext cx="740041" cy="44483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79051" y="2779513"/>
              <a:ext cx="246144" cy="3415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1403648" y="4452297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27bits </a:t>
            </a:r>
            <a:r>
              <a:rPr lang="en-US" altLang="ko-KR" sz="2000" b="1" dirty="0" err="1" smtClean="0">
                <a:latin typeface="+mn-ea"/>
              </a:rPr>
              <a:t>Subneting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15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668344" y="6453336"/>
            <a:ext cx="1039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Subneting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>
                <a:latin typeface="+mn-ea"/>
              </a:rPr>
              <a:t>Subneting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6688" y="947043"/>
            <a:ext cx="8465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※ Subnet </a:t>
            </a:r>
            <a:r>
              <a:rPr lang="ko-KR" altLang="en-US" sz="1400" b="1" dirty="0" smtClean="0">
                <a:latin typeface="+mn-ea"/>
              </a:rPr>
              <a:t>이란 한 개의 </a:t>
            </a:r>
            <a:r>
              <a:rPr lang="en-US" altLang="ko-KR" sz="1400" b="1" dirty="0" smtClean="0">
                <a:latin typeface="+mn-ea"/>
              </a:rPr>
              <a:t>Network subnet mask</a:t>
            </a:r>
            <a:r>
              <a:rPr lang="ko-KR" altLang="en-US" sz="1400" b="1" dirty="0" smtClean="0">
                <a:latin typeface="+mn-ea"/>
              </a:rPr>
              <a:t>를 이용해 </a:t>
            </a:r>
            <a:r>
              <a:rPr lang="en-US" altLang="ko-KR" sz="1400" b="1" dirty="0" smtClean="0">
                <a:latin typeface="+mn-ea"/>
              </a:rPr>
              <a:t>2</a:t>
            </a:r>
            <a:r>
              <a:rPr lang="ko-KR" altLang="en-US" sz="1400" b="1" dirty="0" smtClean="0">
                <a:latin typeface="+mn-ea"/>
              </a:rPr>
              <a:t>개 이상의 네트워크로 만드는 것</a:t>
            </a:r>
            <a:endParaRPr lang="en-US" altLang="ko-KR" sz="1400" b="1" dirty="0" smtClean="0">
              <a:latin typeface="+mn-ea"/>
            </a:endParaRPr>
          </a:p>
          <a:p>
            <a:r>
              <a:rPr lang="en-US" altLang="ko-KR" sz="1300" dirty="0" smtClean="0">
                <a:latin typeface="+mn-ea"/>
              </a:rPr>
              <a:t>    </a:t>
            </a: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Subnet mask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는 </a:t>
            </a: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IP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주소가 어떤 </a:t>
            </a: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subnet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에 있는지 결정하는 </a:t>
            </a: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mask (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즉</a:t>
            </a: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, network </a:t>
            </a: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ID 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결정</a:t>
            </a: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3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408937" y="1683862"/>
            <a:ext cx="8026019" cy="3348779"/>
            <a:chOff x="405985" y="1560590"/>
            <a:chExt cx="8026019" cy="3348779"/>
          </a:xfrm>
        </p:grpSpPr>
        <p:grpSp>
          <p:nvGrpSpPr>
            <p:cNvPr id="20" name="그룹 19"/>
            <p:cNvGrpSpPr/>
            <p:nvPr/>
          </p:nvGrpSpPr>
          <p:grpSpPr>
            <a:xfrm>
              <a:off x="2369115" y="1560590"/>
              <a:ext cx="6042033" cy="692480"/>
              <a:chOff x="2406147" y="1908535"/>
              <a:chExt cx="6042033" cy="692480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2406147" y="2231683"/>
                <a:ext cx="6042033" cy="369332"/>
                <a:chOff x="2627784" y="2516417"/>
                <a:chExt cx="4608512" cy="369332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2627784" y="2516417"/>
                  <a:ext cx="1152128" cy="369332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solidFill>
                        <a:srgbClr val="FF0000"/>
                      </a:solidFill>
                    </a:rPr>
                    <a:t>172</a:t>
                  </a:r>
                  <a:endParaRPr lang="ko-KR" alt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779912" y="2516417"/>
                  <a:ext cx="1152128" cy="369332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solidFill>
                        <a:srgbClr val="FF0000"/>
                      </a:solidFill>
                    </a:rPr>
                    <a:t>16</a:t>
                  </a:r>
                  <a:endParaRPr lang="ko-KR" alt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4932040" y="2516417"/>
                  <a:ext cx="1152128" cy="369332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solidFill>
                        <a:srgbClr val="FF0000"/>
                      </a:solidFill>
                    </a:rPr>
                    <a:t>0</a:t>
                  </a:r>
                  <a:endParaRPr lang="ko-KR" alt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6084168" y="2516417"/>
                  <a:ext cx="1152128" cy="369332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solidFill>
                        <a:srgbClr val="FF0000"/>
                      </a:solidFill>
                    </a:rPr>
                    <a:t>0</a:t>
                  </a:r>
                  <a:endParaRPr lang="ko-KR" alt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1" name="직사각형 40"/>
              <p:cNvSpPr/>
              <p:nvPr/>
            </p:nvSpPr>
            <p:spPr>
              <a:xfrm>
                <a:off x="3466278" y="1908535"/>
                <a:ext cx="900753" cy="2769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Network</a:t>
                </a:r>
                <a:endParaRPr lang="ko-KR" altLang="en-US" sz="1200" b="1" dirty="0"/>
              </a:p>
            </p:txBody>
          </p:sp>
          <p:cxnSp>
            <p:nvCxnSpPr>
              <p:cNvPr id="3" name="직선 화살표 연결선 2"/>
              <p:cNvCxnSpPr>
                <a:stCxn id="41" idx="3"/>
              </p:cNvCxnSpPr>
              <p:nvPr/>
            </p:nvCxnSpPr>
            <p:spPr>
              <a:xfrm>
                <a:off x="4367031" y="2047035"/>
                <a:ext cx="1060132" cy="512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>
                <a:stCxn id="41" idx="1"/>
              </p:cNvCxnSpPr>
              <p:nvPr/>
            </p:nvCxnSpPr>
            <p:spPr>
              <a:xfrm flipH="1" flipV="1">
                <a:off x="2406147" y="2045528"/>
                <a:ext cx="1060131" cy="15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/>
              <p:cNvSpPr/>
              <p:nvPr/>
            </p:nvSpPr>
            <p:spPr>
              <a:xfrm>
                <a:off x="6487295" y="1926484"/>
                <a:ext cx="900753" cy="2769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Host</a:t>
                </a:r>
                <a:endParaRPr lang="ko-KR" altLang="en-US" sz="1200" b="1" dirty="0"/>
              </a:p>
            </p:txBody>
          </p:sp>
          <p:cxnSp>
            <p:nvCxnSpPr>
              <p:cNvPr id="54" name="직선 화살표 연결선 53"/>
              <p:cNvCxnSpPr>
                <a:stCxn id="53" idx="3"/>
              </p:cNvCxnSpPr>
              <p:nvPr/>
            </p:nvCxnSpPr>
            <p:spPr>
              <a:xfrm>
                <a:off x="7388048" y="2064984"/>
                <a:ext cx="1060132" cy="5125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>
                <a:stCxn id="53" idx="1"/>
              </p:cNvCxnSpPr>
              <p:nvPr/>
            </p:nvCxnSpPr>
            <p:spPr>
              <a:xfrm flipH="1" flipV="1">
                <a:off x="5427164" y="2063477"/>
                <a:ext cx="1060131" cy="150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/>
            <p:cNvGrpSpPr/>
            <p:nvPr/>
          </p:nvGrpSpPr>
          <p:grpSpPr>
            <a:xfrm>
              <a:off x="2372267" y="2697103"/>
              <a:ext cx="6042033" cy="969479"/>
              <a:chOff x="2406147" y="1908535"/>
              <a:chExt cx="6042033" cy="969479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2406147" y="2231683"/>
                <a:ext cx="6042033" cy="646331"/>
                <a:chOff x="2627784" y="2516417"/>
                <a:chExt cx="4608512" cy="646331"/>
              </a:xfrm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2627784" y="2516417"/>
                  <a:ext cx="1152128" cy="646331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255</a:t>
                  </a:r>
                </a:p>
                <a:p>
                  <a:pPr algn="ctr"/>
                  <a:r>
                    <a:rPr lang="en-US" altLang="ko-KR" b="1" dirty="0" smtClean="0"/>
                    <a:t>11111111</a:t>
                  </a:r>
                  <a:endParaRPr lang="ko-KR" altLang="en-US" b="1" dirty="0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3779912" y="2516417"/>
                  <a:ext cx="1152128" cy="646331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b="1" dirty="0"/>
                    <a:t>255</a:t>
                  </a:r>
                </a:p>
                <a:p>
                  <a:pPr algn="ctr"/>
                  <a:r>
                    <a:rPr lang="en-US" altLang="ko-KR" b="1" dirty="0"/>
                    <a:t>11111111</a:t>
                  </a:r>
                  <a:endParaRPr lang="ko-KR" altLang="en-US" b="1" dirty="0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4932040" y="2516417"/>
                  <a:ext cx="1152128" cy="646331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0</a:t>
                  </a:r>
                  <a:endParaRPr lang="en-US" altLang="ko-KR" dirty="0"/>
                </a:p>
                <a:p>
                  <a:pPr algn="ctr"/>
                  <a:r>
                    <a:rPr lang="en-US" altLang="ko-KR" dirty="0" smtClean="0"/>
                    <a:t>00000000</a:t>
                  </a:r>
                  <a:endParaRPr lang="ko-KR" altLang="en-US" dirty="0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6084168" y="2516417"/>
                  <a:ext cx="1152128" cy="646331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dirty="0"/>
                    <a:t>0</a:t>
                  </a:r>
                </a:p>
                <a:p>
                  <a:pPr algn="ctr"/>
                  <a:r>
                    <a:rPr lang="en-US" altLang="ko-KR" dirty="0"/>
                    <a:t>00000000</a:t>
                  </a:r>
                  <a:endParaRPr lang="ko-KR" altLang="en-US" dirty="0"/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3466278" y="1908535"/>
                <a:ext cx="900753" cy="2769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Network</a:t>
                </a:r>
                <a:endParaRPr lang="ko-KR" altLang="en-US" sz="1200" b="1" dirty="0"/>
              </a:p>
            </p:txBody>
          </p:sp>
          <p:cxnSp>
            <p:nvCxnSpPr>
              <p:cNvPr id="59" name="직선 화살표 연결선 58"/>
              <p:cNvCxnSpPr>
                <a:stCxn id="58" idx="3"/>
              </p:cNvCxnSpPr>
              <p:nvPr/>
            </p:nvCxnSpPr>
            <p:spPr>
              <a:xfrm>
                <a:off x="4367031" y="2047035"/>
                <a:ext cx="1060132" cy="512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>
                <a:stCxn id="58" idx="1"/>
              </p:cNvCxnSpPr>
              <p:nvPr/>
            </p:nvCxnSpPr>
            <p:spPr>
              <a:xfrm flipH="1" flipV="1">
                <a:off x="2406147" y="2045528"/>
                <a:ext cx="1060131" cy="15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60"/>
              <p:cNvSpPr/>
              <p:nvPr/>
            </p:nvSpPr>
            <p:spPr>
              <a:xfrm>
                <a:off x="6487295" y="1926484"/>
                <a:ext cx="900753" cy="2769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Host</a:t>
                </a:r>
                <a:endParaRPr lang="ko-KR" altLang="en-US" sz="1200" b="1" dirty="0"/>
              </a:p>
            </p:txBody>
          </p:sp>
          <p:cxnSp>
            <p:nvCxnSpPr>
              <p:cNvPr id="62" name="직선 화살표 연결선 61"/>
              <p:cNvCxnSpPr>
                <a:stCxn id="61" idx="3"/>
              </p:cNvCxnSpPr>
              <p:nvPr/>
            </p:nvCxnSpPr>
            <p:spPr>
              <a:xfrm>
                <a:off x="7388048" y="2064984"/>
                <a:ext cx="1060132" cy="5125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>
                <a:stCxn id="61" idx="1"/>
              </p:cNvCxnSpPr>
              <p:nvPr/>
            </p:nvCxnSpPr>
            <p:spPr>
              <a:xfrm flipH="1" flipV="1">
                <a:off x="5427164" y="2063477"/>
                <a:ext cx="1060131" cy="150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타원 21"/>
            <p:cNvSpPr/>
            <p:nvPr/>
          </p:nvSpPr>
          <p:spPr>
            <a:xfrm>
              <a:off x="441938" y="1837589"/>
              <a:ext cx="1807331" cy="4772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</a:rPr>
                <a:t>IP </a:t>
              </a:r>
              <a:r>
                <a:rPr lang="ko-KR" altLang="en-US" sz="1400" b="1" dirty="0" smtClean="0">
                  <a:solidFill>
                    <a:srgbClr val="FF0000"/>
                  </a:solidFill>
                  <a:latin typeface="+mn-ea"/>
                </a:rPr>
                <a:t>주소</a:t>
              </a:r>
              <a:endParaRPr lang="ko-KR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439963" y="3139593"/>
              <a:ext cx="1825928" cy="4772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Default Subnet Mask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2389971" y="4263038"/>
              <a:ext cx="6042033" cy="646331"/>
              <a:chOff x="2627784" y="2516417"/>
              <a:chExt cx="4608512" cy="646331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627784" y="2516417"/>
                <a:ext cx="1152128" cy="646331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 smtClean="0"/>
                  <a:t>255</a:t>
                </a:r>
              </a:p>
              <a:p>
                <a:pPr algn="ctr"/>
                <a:r>
                  <a:rPr lang="en-US" altLang="ko-KR" b="1" dirty="0" smtClean="0"/>
                  <a:t>11111111</a:t>
                </a:r>
                <a:endParaRPr lang="ko-KR" altLang="en-US" b="1" dirty="0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3779912" y="2516417"/>
                <a:ext cx="1152128" cy="646331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/>
                  <a:t>255</a:t>
                </a:r>
              </a:p>
              <a:p>
                <a:pPr algn="ctr"/>
                <a:r>
                  <a:rPr lang="en-US" altLang="ko-KR" b="1" dirty="0"/>
                  <a:t>11111111</a:t>
                </a:r>
                <a:endParaRPr lang="ko-KR" altLang="en-US" b="1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932040" y="2516417"/>
                <a:ext cx="1152128" cy="646331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FFC000"/>
                    </a:solidFill>
                  </a:rPr>
                  <a:t>255</a:t>
                </a:r>
              </a:p>
              <a:p>
                <a:pPr algn="ctr"/>
                <a:r>
                  <a:rPr lang="en-US" altLang="ko-KR" b="1" dirty="0">
                    <a:solidFill>
                      <a:srgbClr val="FFC000"/>
                    </a:solidFill>
                  </a:rPr>
                  <a:t>11111111</a:t>
                </a:r>
                <a:endParaRPr lang="ko-KR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6084168" y="2516417"/>
                <a:ext cx="1152128" cy="646331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00000000</a:t>
                </a:r>
                <a:endParaRPr lang="ko-KR" altLang="en-US" dirty="0"/>
              </a:p>
            </p:txBody>
          </p:sp>
        </p:grpSp>
        <p:sp>
          <p:nvSpPr>
            <p:cNvPr id="84" name="직사각형 83"/>
            <p:cNvSpPr/>
            <p:nvPr/>
          </p:nvSpPr>
          <p:spPr>
            <a:xfrm>
              <a:off x="3398420" y="3956857"/>
              <a:ext cx="900753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/>
                <a:t>Network</a:t>
              </a:r>
              <a:endParaRPr lang="ko-KR" altLang="en-US" sz="1200" b="1" dirty="0"/>
            </a:p>
          </p:txBody>
        </p:sp>
        <p:cxnSp>
          <p:nvCxnSpPr>
            <p:cNvPr id="85" name="직선 화살표 연결선 84"/>
            <p:cNvCxnSpPr>
              <a:stCxn id="84" idx="3"/>
            </p:cNvCxnSpPr>
            <p:nvPr/>
          </p:nvCxnSpPr>
          <p:spPr>
            <a:xfrm>
              <a:off x="4299173" y="4095357"/>
              <a:ext cx="1060132" cy="51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84" idx="1"/>
            </p:cNvCxnSpPr>
            <p:nvPr/>
          </p:nvCxnSpPr>
          <p:spPr>
            <a:xfrm flipH="1" flipV="1">
              <a:off x="2338289" y="4093850"/>
              <a:ext cx="1060131" cy="15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직사각형 86"/>
            <p:cNvSpPr/>
            <p:nvPr/>
          </p:nvSpPr>
          <p:spPr>
            <a:xfrm>
              <a:off x="7279038" y="3945998"/>
              <a:ext cx="892307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/>
                <a:t>Host</a:t>
              </a:r>
              <a:endParaRPr lang="ko-KR" altLang="en-US" sz="1200" b="1" dirty="0"/>
            </a:p>
          </p:txBody>
        </p:sp>
        <p:cxnSp>
          <p:nvCxnSpPr>
            <p:cNvPr id="88" name="직선 화살표 연결선 87"/>
            <p:cNvCxnSpPr/>
            <p:nvPr/>
          </p:nvCxnSpPr>
          <p:spPr>
            <a:xfrm>
              <a:off x="8033512" y="4100482"/>
              <a:ext cx="37763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H="1">
              <a:off x="6973380" y="4100482"/>
              <a:ext cx="37763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405985" y="4399347"/>
              <a:ext cx="1825928" cy="4772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8-bit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Subnet Mask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720189" y="3956857"/>
              <a:ext cx="892307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FFC000"/>
                  </a:solidFill>
                </a:rPr>
                <a:t>Subnet</a:t>
              </a:r>
              <a:endParaRPr lang="ko-KR" altLang="en-US" sz="12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100" name="직선 화살표 연결선 99"/>
            <p:cNvCxnSpPr>
              <a:stCxn id="99" idx="3"/>
            </p:cNvCxnSpPr>
            <p:nvPr/>
          </p:nvCxnSpPr>
          <p:spPr>
            <a:xfrm flipV="1">
              <a:off x="6612496" y="4092490"/>
              <a:ext cx="360884" cy="286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99" idx="1"/>
            </p:cNvCxnSpPr>
            <p:nvPr/>
          </p:nvCxnSpPr>
          <p:spPr>
            <a:xfrm flipH="1">
              <a:off x="5359305" y="4095357"/>
              <a:ext cx="360884" cy="568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588439" y="5246642"/>
            <a:ext cx="802344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※ Default Subnet Mask</a:t>
            </a:r>
            <a:r>
              <a:rPr lang="en-US" altLang="ko-KR" sz="1400" b="1" dirty="0" smtClean="0">
                <a:latin typeface="+mn-ea"/>
              </a:rPr>
              <a:t> : Class</a:t>
            </a:r>
            <a:r>
              <a:rPr lang="ko-KR" altLang="en-US" sz="1400" b="1" dirty="0" smtClean="0">
                <a:latin typeface="+mn-ea"/>
              </a:rPr>
              <a:t>별로 주어진 </a:t>
            </a:r>
            <a:r>
              <a:rPr lang="en-US" altLang="ko-KR" sz="1400" b="1" dirty="0" smtClean="0">
                <a:latin typeface="+mn-ea"/>
              </a:rPr>
              <a:t>subnet mask (Network ID</a:t>
            </a:r>
            <a:r>
              <a:rPr lang="ko-KR" altLang="en-US" sz="1400" b="1" dirty="0" smtClean="0">
                <a:latin typeface="+mn-ea"/>
              </a:rPr>
              <a:t>를 찾기 위한 값</a:t>
            </a:r>
            <a:r>
              <a:rPr lang="en-US" altLang="ko-KR" sz="1400" b="1" dirty="0" smtClean="0">
                <a:latin typeface="+mn-ea"/>
              </a:rPr>
              <a:t>)</a:t>
            </a:r>
          </a:p>
          <a:p>
            <a:endParaRPr lang="en-US" altLang="ko-KR" sz="13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A Class</a:t>
            </a:r>
            <a:r>
              <a:rPr lang="ko-KR" altLang="en-US" sz="1400" dirty="0" smtClean="0">
                <a:latin typeface="+mn-ea"/>
              </a:rPr>
              <a:t>의 </a:t>
            </a:r>
            <a:r>
              <a:rPr lang="en-US" altLang="ko-KR" sz="1400" dirty="0" smtClean="0">
                <a:latin typeface="+mn-ea"/>
              </a:rPr>
              <a:t>Subnet mask : 255.0.0.0	/8</a:t>
            </a:r>
          </a:p>
          <a:p>
            <a:r>
              <a:rPr lang="en-US" altLang="ko-KR" sz="1400" dirty="0" smtClean="0">
                <a:latin typeface="+mn-ea"/>
              </a:rPr>
              <a:t>B </a:t>
            </a:r>
            <a:r>
              <a:rPr lang="en-US" altLang="ko-KR" sz="1400" dirty="0">
                <a:latin typeface="+mn-ea"/>
              </a:rPr>
              <a:t>Class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>
                <a:latin typeface="+mn-ea"/>
              </a:rPr>
              <a:t>Subnet mask : </a:t>
            </a:r>
            <a:r>
              <a:rPr lang="en-US" altLang="ko-KR" sz="1400" dirty="0" smtClean="0">
                <a:latin typeface="+mn-ea"/>
              </a:rPr>
              <a:t>255.255.0.0	/16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C </a:t>
            </a:r>
            <a:r>
              <a:rPr lang="en-US" altLang="ko-KR" sz="1400" dirty="0">
                <a:latin typeface="+mn-ea"/>
              </a:rPr>
              <a:t>Class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>
                <a:latin typeface="+mn-ea"/>
              </a:rPr>
              <a:t>Subnet mask : </a:t>
            </a:r>
            <a:r>
              <a:rPr lang="en-US" altLang="ko-KR" sz="1400" dirty="0" smtClean="0">
                <a:latin typeface="+mn-ea"/>
              </a:rPr>
              <a:t>255.255.255.0	/24  (prefix , Network </a:t>
            </a:r>
            <a:r>
              <a:rPr lang="ko-KR" altLang="en-US" sz="1400" dirty="0" smtClean="0">
                <a:latin typeface="+mn-ea"/>
              </a:rPr>
              <a:t>부분에 대한 이진수 숫자</a:t>
            </a:r>
            <a:r>
              <a:rPr lang="en-US" altLang="ko-KR" sz="14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64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668344" y="6453336"/>
            <a:ext cx="1039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Subneting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>
                <a:latin typeface="+mn-ea"/>
              </a:rPr>
              <a:t>Subneting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069575"/>
            <a:ext cx="683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예</a:t>
            </a:r>
            <a:r>
              <a:rPr lang="en-US" altLang="ko-KR" sz="1400" b="1" dirty="0" smtClean="0">
                <a:latin typeface="+mn-ea"/>
              </a:rPr>
              <a:t>)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B class </a:t>
            </a:r>
            <a:r>
              <a:rPr lang="ko-KR" altLang="en-US" sz="1400" b="1" dirty="0" smtClean="0">
                <a:latin typeface="+mn-ea"/>
              </a:rPr>
              <a:t>의 </a:t>
            </a:r>
            <a:r>
              <a:rPr lang="en-US" altLang="ko-KR" sz="1400" b="1" dirty="0" smtClean="0">
                <a:latin typeface="+mn-ea"/>
              </a:rPr>
              <a:t>default subnet </a:t>
            </a:r>
            <a:r>
              <a:rPr lang="en-US" altLang="ko-KR" sz="1400" b="1" dirty="0" smtClean="0">
                <a:latin typeface="+mn-ea"/>
              </a:rPr>
              <a:t>mask :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16bit</a:t>
            </a:r>
          </a:p>
          <a:p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   하지만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Subnet mask </a:t>
            </a:r>
            <a:r>
              <a:rPr lang="ko-KR" altLang="en-US" sz="1400" b="1" dirty="0" smtClean="0">
                <a:latin typeface="+mn-ea"/>
              </a:rPr>
              <a:t>를 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8bit </a:t>
            </a:r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증가</a:t>
            </a:r>
            <a:r>
              <a:rPr lang="ko-KR" altLang="en-US" sz="1400" b="1" dirty="0" smtClean="0">
                <a:latin typeface="+mn-ea"/>
              </a:rPr>
              <a:t>시켜</a:t>
            </a:r>
            <a:r>
              <a:rPr lang="en-US" altLang="ko-KR" sz="1400" b="1" dirty="0" smtClean="0">
                <a:latin typeface="+mn-ea"/>
              </a:rPr>
              <a:t>,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subnet mask</a:t>
            </a:r>
            <a:r>
              <a:rPr lang="ko-KR" altLang="en-US" sz="1400" b="1" dirty="0" smtClean="0">
                <a:latin typeface="+mn-ea"/>
              </a:rPr>
              <a:t>를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임의로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24bit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만듦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400" b="1" dirty="0" smtClean="0">
                <a:latin typeface="+mn-ea"/>
              </a:rPr>
              <a:t>   </a:t>
            </a:r>
            <a:r>
              <a:rPr lang="ko-KR" altLang="en-US" sz="1400" b="1" dirty="0" smtClean="0">
                <a:latin typeface="+mn-ea"/>
              </a:rPr>
              <a:t>→ </a:t>
            </a:r>
            <a:r>
              <a:rPr lang="en-US" altLang="ko-KR" sz="1400" b="1" dirty="0" smtClean="0">
                <a:latin typeface="+mn-ea"/>
              </a:rPr>
              <a:t>bit </a:t>
            </a:r>
            <a:r>
              <a:rPr lang="en-US" altLang="ko-KR" sz="1400" b="1" dirty="0" smtClean="0">
                <a:latin typeface="+mn-ea"/>
              </a:rPr>
              <a:t>and </a:t>
            </a:r>
            <a:r>
              <a:rPr lang="ko-KR" altLang="en-US" sz="1400" b="1" dirty="0" smtClean="0">
                <a:latin typeface="+mn-ea"/>
              </a:rPr>
              <a:t>연산을 통해 </a:t>
            </a:r>
            <a:r>
              <a:rPr lang="en-US" altLang="ko-KR" sz="1400" b="1" dirty="0" smtClean="0">
                <a:latin typeface="+mn-ea"/>
              </a:rPr>
              <a:t>Network </a:t>
            </a:r>
            <a:r>
              <a:rPr lang="en-US" altLang="ko-KR" sz="1400" b="1" dirty="0" smtClean="0">
                <a:latin typeface="+mn-ea"/>
              </a:rPr>
              <a:t>ID </a:t>
            </a:r>
            <a:r>
              <a:rPr lang="ko-KR" altLang="en-US" sz="1400" b="1" dirty="0" smtClean="0">
                <a:latin typeface="+mn-ea"/>
              </a:rPr>
              <a:t>계산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67544" y="2636912"/>
            <a:ext cx="7941078" cy="2710748"/>
            <a:chOff x="600343" y="3389169"/>
            <a:chExt cx="7941078" cy="2710748"/>
          </a:xfrm>
        </p:grpSpPr>
        <p:sp>
          <p:nvSpPr>
            <p:cNvPr id="4" name="직사각형 3"/>
            <p:cNvSpPr/>
            <p:nvPr/>
          </p:nvSpPr>
          <p:spPr>
            <a:xfrm>
              <a:off x="600343" y="5730585"/>
              <a:ext cx="1592764" cy="323165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b="1" dirty="0" smtClean="0"/>
                <a:t>Network ID</a:t>
              </a:r>
              <a:endParaRPr lang="ko-KR" altLang="en-US" sz="1500" b="1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2494741" y="5730585"/>
              <a:ext cx="6042033" cy="369332"/>
              <a:chOff x="2627784" y="2516417"/>
              <a:chExt cx="4608512" cy="36933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627784" y="2516417"/>
                <a:ext cx="1152128" cy="369332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 smtClean="0"/>
                  <a:t>172</a:t>
                </a:r>
                <a:endParaRPr lang="ko-KR" altLang="en-US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779912" y="2516417"/>
                <a:ext cx="1152128" cy="369332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 smtClean="0"/>
                  <a:t>16</a:t>
                </a:r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932040" y="2516417"/>
                <a:ext cx="1152128" cy="369332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084168" y="2516417"/>
                <a:ext cx="1152128" cy="369332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00343" y="4463003"/>
              <a:ext cx="1592764" cy="323165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 smtClean="0"/>
                <a:t>255.255.255.0</a:t>
              </a:r>
              <a:endParaRPr lang="ko-KR" altLang="en-US" sz="1500" dirty="0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2483768" y="3982418"/>
              <a:ext cx="6057653" cy="1431145"/>
              <a:chOff x="2483768" y="3982418"/>
              <a:chExt cx="6057653" cy="143114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483768" y="5090398"/>
                <a:ext cx="6053007" cy="323165"/>
                <a:chOff x="2314759" y="2620288"/>
                <a:chExt cx="6053007" cy="323165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6854534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0 0 0 0 0 0 0 0</a:t>
                  </a:r>
                  <a:endParaRPr lang="ko-KR" altLang="en-US" sz="1500" dirty="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5341302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0 0 0 0 0 0 1 0</a:t>
                  </a:r>
                  <a:endParaRPr lang="ko-KR" altLang="en-US" sz="1500" dirty="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3828070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0 0 0 1 0 0 0 0</a:t>
                  </a:r>
                  <a:endParaRPr lang="ko-KR" altLang="en-US" sz="1500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314759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1 0 1 0 1 1 0 0</a:t>
                  </a:r>
                  <a:endParaRPr lang="ko-KR" altLang="en-US" sz="1500" dirty="0"/>
                </a:p>
              </p:txBody>
            </p:sp>
          </p:grpSp>
          <p:grpSp>
            <p:nvGrpSpPr>
              <p:cNvPr id="31" name="그룹 30"/>
              <p:cNvGrpSpPr/>
              <p:nvPr/>
            </p:nvGrpSpPr>
            <p:grpSpPr>
              <a:xfrm>
                <a:off x="2488414" y="4433285"/>
                <a:ext cx="6053007" cy="323165"/>
                <a:chOff x="2314759" y="2620288"/>
                <a:chExt cx="6053007" cy="323165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6854534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0 0 0 0 0 0 0 0</a:t>
                  </a:r>
                  <a:endParaRPr lang="ko-KR" altLang="en-US" sz="1500" dirty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341302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1 1 1 1 1 1 1 1</a:t>
                  </a:r>
                  <a:endParaRPr lang="ko-KR" altLang="en-US" sz="1500" dirty="0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3828070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1 1 1 1 1 1 1 1</a:t>
                  </a:r>
                  <a:endParaRPr lang="ko-KR" altLang="en-US" sz="1500" dirty="0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2314759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1 1 1 1 1 1 1 1</a:t>
                  </a:r>
                  <a:endParaRPr lang="ko-KR" altLang="en-US" sz="1500" dirty="0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2483768" y="3982418"/>
                <a:ext cx="6053007" cy="323165"/>
                <a:chOff x="2314759" y="2620288"/>
                <a:chExt cx="6053007" cy="323165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6854534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1 0 1 0 0 0 0 0</a:t>
                  </a:r>
                  <a:endParaRPr lang="ko-KR" altLang="en-US" sz="1500" dirty="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5341302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0 0 0 0 0 0 1 0</a:t>
                  </a:r>
                  <a:endParaRPr lang="ko-KR" altLang="en-US" sz="1500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3828070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0 0 0 1 0 0 0 0</a:t>
                  </a:r>
                  <a:endParaRPr lang="ko-KR" altLang="en-US" sz="1500" dirty="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2314759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1 0 1 0 1 1 0 0</a:t>
                  </a:r>
                  <a:endParaRPr lang="ko-KR" altLang="en-US" sz="1500" dirty="0"/>
                </a:p>
              </p:txBody>
            </p:sp>
          </p:grpSp>
        </p:grpSp>
        <p:sp>
          <p:nvSpPr>
            <p:cNvPr id="41" name="직사각형 40"/>
            <p:cNvSpPr/>
            <p:nvPr/>
          </p:nvSpPr>
          <p:spPr>
            <a:xfrm>
              <a:off x="600343" y="3982418"/>
              <a:ext cx="1592764" cy="323165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 smtClean="0"/>
                <a:t>172.16.2.160</a:t>
              </a:r>
              <a:endParaRPr lang="ko-KR" altLang="en-US" sz="15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616567" y="3423774"/>
              <a:ext cx="2825871" cy="323165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 smtClean="0"/>
                <a:t>Network</a:t>
              </a:r>
              <a:endParaRPr lang="ko-KR" altLang="en-US" sz="15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572202" y="3423773"/>
              <a:ext cx="1389450" cy="323165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 smtClean="0"/>
                <a:t>Subnet</a:t>
              </a:r>
              <a:endParaRPr lang="ko-KR" altLang="en-US" sz="15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2568" y="3423773"/>
              <a:ext cx="1389450" cy="323165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 smtClean="0"/>
                <a:t>Host</a:t>
              </a:r>
              <a:endParaRPr lang="ko-KR" altLang="en-US" sz="1500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426212" y="3861048"/>
              <a:ext cx="6048672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2426212" y="4941168"/>
              <a:ext cx="6048672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510311" y="3389169"/>
              <a:ext cx="0" cy="20882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7029525" y="3389169"/>
              <a:ext cx="0" cy="20882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351903" y="4306221"/>
            <a:ext cx="1449335" cy="3870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895481" y="4312035"/>
            <a:ext cx="1449335" cy="3870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423232" y="4308445"/>
            <a:ext cx="1449335" cy="3870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6934414" y="4299983"/>
            <a:ext cx="1449335" cy="3870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668344" y="6453336"/>
            <a:ext cx="1039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Subneting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>
                <a:latin typeface="+mn-ea"/>
              </a:rPr>
              <a:t>Subneting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908720"/>
            <a:ext cx="683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예</a:t>
            </a:r>
            <a:r>
              <a:rPr lang="en-US" altLang="ko-KR" sz="1400" b="1" dirty="0" smtClean="0">
                <a:latin typeface="+mn-ea"/>
              </a:rPr>
              <a:t>)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B class </a:t>
            </a:r>
            <a:r>
              <a:rPr lang="ko-KR" altLang="en-US" sz="1400" b="1" dirty="0">
                <a:latin typeface="+mn-ea"/>
              </a:rPr>
              <a:t>의 </a:t>
            </a:r>
            <a:r>
              <a:rPr lang="en-US" altLang="ko-KR" sz="1400" b="1" dirty="0">
                <a:latin typeface="+mn-ea"/>
              </a:rPr>
              <a:t>default subnet mask :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16bit</a:t>
            </a:r>
          </a:p>
          <a:p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</a:t>
            </a:r>
            <a:r>
              <a:rPr lang="ko-KR" altLang="en-US" sz="1400" b="1" dirty="0" smtClean="0">
                <a:latin typeface="+mn-ea"/>
              </a:rPr>
              <a:t>하지만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Subnet 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mask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를 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10bit </a:t>
            </a:r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증가</a:t>
            </a:r>
            <a:r>
              <a:rPr lang="ko-KR" altLang="en-US" sz="1400" b="1" dirty="0" smtClean="0">
                <a:latin typeface="+mn-ea"/>
              </a:rPr>
              <a:t>시켜 </a:t>
            </a:r>
            <a:r>
              <a:rPr lang="en-US" altLang="ko-KR" sz="1400" b="1" dirty="0" smtClean="0">
                <a:latin typeface="+mn-ea"/>
              </a:rPr>
              <a:t>subnet mask</a:t>
            </a:r>
            <a:r>
              <a:rPr lang="ko-KR" altLang="en-US" sz="1400" b="1" dirty="0">
                <a:latin typeface="+mn-ea"/>
              </a:rPr>
              <a:t>를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임의로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26bit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만듦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400" b="1" dirty="0" smtClean="0">
                <a:latin typeface="+mn-ea"/>
              </a:rPr>
              <a:t>  →</a:t>
            </a:r>
            <a:r>
              <a:rPr lang="en-US" altLang="ko-KR" sz="1400" b="1" dirty="0" smtClean="0">
                <a:latin typeface="+mn-ea"/>
              </a:rPr>
              <a:t> bit and </a:t>
            </a:r>
            <a:r>
              <a:rPr lang="ko-KR" altLang="en-US" sz="1400" b="1" dirty="0" smtClean="0">
                <a:latin typeface="+mn-ea"/>
              </a:rPr>
              <a:t>연산을 통해 </a:t>
            </a:r>
            <a:r>
              <a:rPr lang="en-US" altLang="ko-KR" sz="1400" b="1" dirty="0" smtClean="0">
                <a:latin typeface="+mn-ea"/>
              </a:rPr>
              <a:t>Network ID </a:t>
            </a:r>
            <a:r>
              <a:rPr lang="ko-KR" altLang="en-US" sz="1400" b="1" dirty="0" smtClean="0">
                <a:latin typeface="+mn-ea"/>
              </a:rPr>
              <a:t>계산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00343" y="2492896"/>
            <a:ext cx="7941078" cy="2710748"/>
            <a:chOff x="600343" y="3389169"/>
            <a:chExt cx="7941078" cy="2710748"/>
          </a:xfrm>
        </p:grpSpPr>
        <p:sp>
          <p:nvSpPr>
            <p:cNvPr id="14" name="직사각형 13"/>
            <p:cNvSpPr/>
            <p:nvPr/>
          </p:nvSpPr>
          <p:spPr>
            <a:xfrm>
              <a:off x="600343" y="5730585"/>
              <a:ext cx="1592764" cy="323165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b="1" dirty="0" smtClean="0"/>
                <a:t>Network ID</a:t>
              </a:r>
              <a:endParaRPr lang="ko-KR" altLang="en-US" sz="1500" b="1" dirty="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494741" y="5730585"/>
              <a:ext cx="6042033" cy="369332"/>
              <a:chOff x="2627784" y="2516417"/>
              <a:chExt cx="4608512" cy="36933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627784" y="2516417"/>
                <a:ext cx="1152128" cy="369332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 smtClean="0"/>
                  <a:t>172</a:t>
                </a:r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779912" y="2516417"/>
                <a:ext cx="1152128" cy="369332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 smtClean="0"/>
                  <a:t>16</a:t>
                </a:r>
                <a:endParaRPr lang="ko-KR" altLang="en-US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932040" y="2516417"/>
                <a:ext cx="1152128" cy="369332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084168" y="2516417"/>
                <a:ext cx="1152128" cy="369332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 smtClean="0"/>
                  <a:t>128</a:t>
                </a:r>
                <a:endParaRPr lang="ko-KR" altLang="en-US" dirty="0"/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600343" y="4463003"/>
              <a:ext cx="1592764" cy="323165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 smtClean="0"/>
                <a:t>255.255.255.192</a:t>
              </a:r>
              <a:endParaRPr lang="ko-KR" altLang="en-US" sz="1500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2483768" y="3982418"/>
              <a:ext cx="6057653" cy="1431145"/>
              <a:chOff x="2483768" y="3982418"/>
              <a:chExt cx="6057653" cy="1431145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2483768" y="5090398"/>
                <a:ext cx="6053007" cy="323165"/>
                <a:chOff x="2314759" y="2620288"/>
                <a:chExt cx="6053007" cy="323165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6854534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1 0 0 0 0 0 0 0</a:t>
                  </a:r>
                  <a:endParaRPr lang="ko-KR" altLang="en-US" sz="1500" dirty="0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5341302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0 0 0 0 0 0 1 0</a:t>
                  </a:r>
                  <a:endParaRPr lang="ko-KR" altLang="en-US" sz="1500" dirty="0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3828070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0 0 0 1 0 0 0 0</a:t>
                  </a:r>
                  <a:endParaRPr lang="ko-KR" altLang="en-US" sz="1500" dirty="0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2314759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1 0 1 0 1 1 0 0</a:t>
                  </a:r>
                  <a:endParaRPr lang="ko-KR" altLang="en-US" sz="1500" dirty="0"/>
                </a:p>
              </p:txBody>
            </p:sp>
          </p:grpSp>
          <p:grpSp>
            <p:nvGrpSpPr>
              <p:cNvPr id="30" name="그룹 29"/>
              <p:cNvGrpSpPr/>
              <p:nvPr/>
            </p:nvGrpSpPr>
            <p:grpSpPr>
              <a:xfrm>
                <a:off x="2488414" y="4433285"/>
                <a:ext cx="6053007" cy="323165"/>
                <a:chOff x="2314759" y="2620288"/>
                <a:chExt cx="6053007" cy="323165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6854534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1 1 0 0 0 0 0 0</a:t>
                  </a:r>
                  <a:endParaRPr lang="ko-KR" altLang="en-US" sz="1500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5341302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1 1 1 1 1 1 1 1</a:t>
                  </a:r>
                  <a:endParaRPr lang="ko-KR" altLang="en-US" sz="1500" dirty="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828070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1 1 1 1 1 1 1 1</a:t>
                  </a:r>
                  <a:endParaRPr lang="ko-KR" altLang="en-US" sz="1500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2314759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1 1 1 1 1 1 1 1</a:t>
                  </a:r>
                  <a:endParaRPr lang="ko-KR" altLang="en-US" sz="1500" dirty="0"/>
                </a:p>
              </p:txBody>
            </p:sp>
          </p:grpSp>
          <p:grpSp>
            <p:nvGrpSpPr>
              <p:cNvPr id="31" name="그룹 30"/>
              <p:cNvGrpSpPr/>
              <p:nvPr/>
            </p:nvGrpSpPr>
            <p:grpSpPr>
              <a:xfrm>
                <a:off x="2483768" y="3982418"/>
                <a:ext cx="6053007" cy="323165"/>
                <a:chOff x="2314759" y="2620288"/>
                <a:chExt cx="6053007" cy="323165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6854534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1 0 1 0 0 0 0 0</a:t>
                  </a:r>
                  <a:endParaRPr lang="ko-KR" altLang="en-US" sz="1500" dirty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341302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0 0 0 0 0 0 1 0</a:t>
                  </a:r>
                  <a:endParaRPr lang="ko-KR" altLang="en-US" sz="1500" dirty="0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3828070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0 0 0 1 0 0 0 0</a:t>
                  </a:r>
                  <a:endParaRPr lang="ko-KR" altLang="en-US" sz="1500" dirty="0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2314759" y="2620288"/>
                  <a:ext cx="1513232" cy="323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500" dirty="0" smtClean="0"/>
                    <a:t>1 0 1 0 1 1 0 0</a:t>
                  </a:r>
                  <a:endParaRPr lang="ko-KR" altLang="en-US" sz="1500" dirty="0"/>
                </a:p>
              </p:txBody>
            </p:sp>
          </p:grpSp>
        </p:grpSp>
        <p:sp>
          <p:nvSpPr>
            <p:cNvPr id="21" name="직사각형 20"/>
            <p:cNvSpPr/>
            <p:nvPr/>
          </p:nvSpPr>
          <p:spPr>
            <a:xfrm>
              <a:off x="600343" y="3982418"/>
              <a:ext cx="1592764" cy="323165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 smtClean="0"/>
                <a:t>172.16.2.160</a:t>
              </a:r>
              <a:endParaRPr lang="ko-KR" altLang="en-US" sz="15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627783" y="3423774"/>
              <a:ext cx="2810519" cy="323165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 smtClean="0"/>
                <a:t>Network</a:t>
              </a:r>
              <a:endParaRPr lang="ko-KR" altLang="en-US" sz="15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72201" y="3423773"/>
              <a:ext cx="1793227" cy="323165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 smtClean="0"/>
                <a:t>Subnet</a:t>
              </a:r>
              <a:endParaRPr lang="ko-KR" altLang="en-US" sz="15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09444" y="3423773"/>
              <a:ext cx="972574" cy="323165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 smtClean="0"/>
                <a:t>Host</a:t>
              </a:r>
              <a:endParaRPr lang="ko-KR" altLang="en-US" sz="150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426212" y="3861048"/>
              <a:ext cx="6048672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426212" y="4941168"/>
              <a:ext cx="6048672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510311" y="3389169"/>
              <a:ext cx="0" cy="20882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437436" y="3389169"/>
              <a:ext cx="0" cy="20882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7023543" y="3765731"/>
              <a:ext cx="0" cy="171167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7079274" y="4153743"/>
            <a:ext cx="1449335" cy="3870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562053" y="4162205"/>
            <a:ext cx="1449335" cy="3870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024971" y="4162205"/>
            <a:ext cx="1449335" cy="3870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494741" y="4147121"/>
            <a:ext cx="1449335" cy="3870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668344" y="6453336"/>
            <a:ext cx="1039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Subneting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 smtClean="0">
                <a:latin typeface="+mn-ea"/>
              </a:rPr>
              <a:t>Subneting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99973"/>
              </p:ext>
            </p:extLst>
          </p:nvPr>
        </p:nvGraphicFramePr>
        <p:xfrm>
          <a:off x="570545" y="1196752"/>
          <a:ext cx="5894928" cy="1152128"/>
        </p:xfrm>
        <a:graphic>
          <a:graphicData uri="http://schemas.openxmlformats.org/drawingml/2006/table">
            <a:tbl>
              <a:tblPr/>
              <a:tblGrid>
                <a:gridCol w="1286416"/>
                <a:gridCol w="1547304"/>
                <a:gridCol w="1116992"/>
                <a:gridCol w="1944216"/>
              </a:tblGrid>
              <a:tr h="43204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Address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Subnet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Mask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Class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Subnet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172.16.2.10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255.255.255.0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172.16.2.0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10.6.24.20</a:t>
                      </a:r>
                      <a:endParaRPr lang="ko-KR" altLang="en-US" sz="1200" b="1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255.255.240.0</a:t>
                      </a:r>
                      <a:endParaRPr lang="ko-KR" altLang="en-US" sz="1200" b="1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endParaRPr lang="ko-KR" altLang="en-US" sz="1200" b="1" i="0" u="none" strike="noStrik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10.6.16.0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616768" y="3140968"/>
            <a:ext cx="7941078" cy="2532102"/>
            <a:chOff x="702620" y="3513786"/>
            <a:chExt cx="7941078" cy="2532102"/>
          </a:xfrm>
        </p:grpSpPr>
        <p:grpSp>
          <p:nvGrpSpPr>
            <p:cNvPr id="3" name="그룹 2"/>
            <p:cNvGrpSpPr/>
            <p:nvPr/>
          </p:nvGrpSpPr>
          <p:grpSpPr>
            <a:xfrm>
              <a:off x="702620" y="3513786"/>
              <a:ext cx="7941078" cy="2124036"/>
              <a:chOff x="702620" y="3513786"/>
              <a:chExt cx="7941078" cy="212403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702620" y="4587620"/>
                <a:ext cx="1592764" cy="323165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500" dirty="0" smtClean="0"/>
                  <a:t>255.255.</a:t>
                </a:r>
                <a:r>
                  <a:rPr lang="en-US" altLang="ko-KR" sz="1500" b="1" dirty="0" smtClean="0">
                    <a:solidFill>
                      <a:srgbClr val="FF0000"/>
                    </a:solidFill>
                  </a:rPr>
                  <a:t>240.0</a:t>
                </a:r>
                <a:endParaRPr lang="ko-KR" altLang="en-US" sz="15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2586045" y="4107035"/>
                <a:ext cx="6057653" cy="1431145"/>
                <a:chOff x="2483768" y="3982418"/>
                <a:chExt cx="6057653" cy="1431145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2483768" y="5090398"/>
                  <a:ext cx="6053007" cy="323165"/>
                  <a:chOff x="2314759" y="2620288"/>
                  <a:chExt cx="6053007" cy="323165"/>
                </a:xfrm>
              </p:grpSpPr>
              <p:sp>
                <p:nvSpPr>
                  <p:cNvPr id="43" name="직사각형 42"/>
                  <p:cNvSpPr/>
                  <p:nvPr/>
                </p:nvSpPr>
                <p:spPr>
                  <a:xfrm>
                    <a:off x="6854534" y="2620288"/>
                    <a:ext cx="1513232" cy="32316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500" dirty="0" smtClean="0"/>
                      <a:t>0 0 0 0 0 0 0 0</a:t>
                    </a:r>
                    <a:endParaRPr lang="ko-KR" altLang="en-US" sz="1500" dirty="0"/>
                  </a:p>
                </p:txBody>
              </p:sp>
              <p:sp>
                <p:nvSpPr>
                  <p:cNvPr id="44" name="직사각형 43"/>
                  <p:cNvSpPr/>
                  <p:nvPr/>
                </p:nvSpPr>
                <p:spPr>
                  <a:xfrm>
                    <a:off x="5341302" y="2620288"/>
                    <a:ext cx="1513232" cy="32316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500" dirty="0" smtClean="0"/>
                      <a:t>0 0 0 1 0 0 0 0</a:t>
                    </a:r>
                    <a:endParaRPr lang="ko-KR" altLang="en-US" sz="1500" dirty="0"/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3828070" y="2620288"/>
                    <a:ext cx="1513232" cy="32316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500" dirty="0" smtClean="0"/>
                      <a:t>0 0 0 0 0 1 1 0</a:t>
                    </a:r>
                    <a:endParaRPr lang="ko-KR" altLang="en-US" sz="1500" dirty="0"/>
                  </a:p>
                </p:txBody>
              </p:sp>
              <p:sp>
                <p:nvSpPr>
                  <p:cNvPr id="46" name="직사각형 45"/>
                  <p:cNvSpPr/>
                  <p:nvPr/>
                </p:nvSpPr>
                <p:spPr>
                  <a:xfrm>
                    <a:off x="2314759" y="2620288"/>
                    <a:ext cx="1513232" cy="32316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500" dirty="0" smtClean="0"/>
                      <a:t>0 0 0 0 1 0 1 0</a:t>
                    </a:r>
                    <a:endParaRPr lang="ko-KR" altLang="en-US" sz="1500" dirty="0"/>
                  </a:p>
                </p:txBody>
              </p:sp>
            </p:grpSp>
            <p:grpSp>
              <p:nvGrpSpPr>
                <p:cNvPr id="32" name="그룹 31"/>
                <p:cNvGrpSpPr/>
                <p:nvPr/>
              </p:nvGrpSpPr>
              <p:grpSpPr>
                <a:xfrm>
                  <a:off x="2488414" y="4433285"/>
                  <a:ext cx="6053007" cy="323165"/>
                  <a:chOff x="2314759" y="2620288"/>
                  <a:chExt cx="6053007" cy="323165"/>
                </a:xfrm>
              </p:grpSpPr>
              <p:sp>
                <p:nvSpPr>
                  <p:cNvPr id="38" name="직사각형 37"/>
                  <p:cNvSpPr/>
                  <p:nvPr/>
                </p:nvSpPr>
                <p:spPr>
                  <a:xfrm>
                    <a:off x="6854534" y="2620288"/>
                    <a:ext cx="1513232" cy="32316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500" dirty="0" smtClean="0"/>
                      <a:t>0 0 0 0 0 0 0 0</a:t>
                    </a:r>
                    <a:endParaRPr lang="ko-KR" altLang="en-US" sz="1500" dirty="0"/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5341302" y="2620288"/>
                    <a:ext cx="1513232" cy="32316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500" dirty="0" smtClean="0"/>
                      <a:t>1 1 1 1 0 0 0 0</a:t>
                    </a:r>
                    <a:endParaRPr lang="ko-KR" altLang="en-US" sz="1500" dirty="0"/>
                  </a:p>
                </p:txBody>
              </p:sp>
              <p:sp>
                <p:nvSpPr>
                  <p:cNvPr id="40" name="직사각형 39"/>
                  <p:cNvSpPr/>
                  <p:nvPr/>
                </p:nvSpPr>
                <p:spPr>
                  <a:xfrm>
                    <a:off x="3828070" y="2620288"/>
                    <a:ext cx="1513232" cy="32316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500" dirty="0" smtClean="0"/>
                      <a:t>1 1 1 1 1 1 1 1</a:t>
                    </a:r>
                    <a:endParaRPr lang="ko-KR" altLang="en-US" sz="1500" dirty="0"/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2314759" y="2620288"/>
                    <a:ext cx="1513232" cy="32316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500" dirty="0" smtClean="0"/>
                      <a:t>1 1 1 1 1 1 1 1</a:t>
                    </a:r>
                    <a:endParaRPr lang="ko-KR" altLang="en-US" sz="1500" dirty="0"/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2483768" y="3982418"/>
                  <a:ext cx="6053007" cy="323165"/>
                  <a:chOff x="2314759" y="2620288"/>
                  <a:chExt cx="6053007" cy="323165"/>
                </a:xfrm>
              </p:grpSpPr>
              <p:sp>
                <p:nvSpPr>
                  <p:cNvPr id="34" name="직사각형 33"/>
                  <p:cNvSpPr/>
                  <p:nvPr/>
                </p:nvSpPr>
                <p:spPr>
                  <a:xfrm>
                    <a:off x="6854534" y="2620288"/>
                    <a:ext cx="1513232" cy="32316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500" dirty="0" smtClean="0"/>
                      <a:t>0 0 0 1 0 1 0 0</a:t>
                    </a:r>
                    <a:endParaRPr lang="ko-KR" altLang="en-US" sz="1500" dirty="0"/>
                  </a:p>
                </p:txBody>
              </p:sp>
              <p:sp>
                <p:nvSpPr>
                  <p:cNvPr id="35" name="직사각형 34"/>
                  <p:cNvSpPr/>
                  <p:nvPr/>
                </p:nvSpPr>
                <p:spPr>
                  <a:xfrm>
                    <a:off x="5341302" y="2620288"/>
                    <a:ext cx="1513232" cy="32316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500" dirty="0" smtClean="0"/>
                      <a:t>0 0 0 1 1 0 0 0</a:t>
                    </a:r>
                    <a:endParaRPr lang="ko-KR" altLang="en-US" sz="1500" dirty="0"/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3828070" y="2620288"/>
                    <a:ext cx="1513232" cy="32316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500" dirty="0" smtClean="0"/>
                      <a:t>0 0 0 0 0 1 1 0</a:t>
                    </a:r>
                    <a:endParaRPr lang="ko-KR" altLang="en-US" sz="1500" dirty="0"/>
                  </a:p>
                </p:txBody>
              </p:sp>
              <p:sp>
                <p:nvSpPr>
                  <p:cNvPr id="37" name="직사각형 36"/>
                  <p:cNvSpPr/>
                  <p:nvPr/>
                </p:nvSpPr>
                <p:spPr>
                  <a:xfrm>
                    <a:off x="2314759" y="2620288"/>
                    <a:ext cx="1513232" cy="32316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500" dirty="0" smtClean="0"/>
                      <a:t>0 0 0 0 1 0 1 0</a:t>
                    </a:r>
                    <a:endParaRPr lang="ko-KR" altLang="en-US" sz="1500" dirty="0"/>
                  </a:p>
                </p:txBody>
              </p:sp>
            </p:grpSp>
          </p:grpSp>
          <p:sp>
            <p:nvSpPr>
              <p:cNvPr id="23" name="직사각형 22"/>
              <p:cNvSpPr/>
              <p:nvPr/>
            </p:nvSpPr>
            <p:spPr>
              <a:xfrm>
                <a:off x="702620" y="4107035"/>
                <a:ext cx="1592764" cy="323165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500" dirty="0" smtClean="0"/>
                  <a:t>10.6.24.20</a:t>
                </a:r>
                <a:endParaRPr lang="ko-KR" altLang="en-US" sz="15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699792" y="3548392"/>
                <a:ext cx="2838522" cy="323165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500" dirty="0" smtClean="0"/>
                  <a:t>Network</a:t>
                </a:r>
                <a:endParaRPr lang="ko-KR" altLang="en-US" sz="1500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686863" y="3565949"/>
                <a:ext cx="642562" cy="252557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dirty="0" smtClean="0"/>
                  <a:t>Subnet</a:t>
                </a:r>
                <a:endParaRPr lang="ko-KR" altLang="en-US" sz="1000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444012" y="3548390"/>
                <a:ext cx="2140284" cy="323165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500" dirty="0" smtClean="0"/>
                  <a:t>Host</a:t>
                </a:r>
                <a:endParaRPr lang="ko-KR" altLang="en-US" sz="1500" dirty="0"/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2528489" y="3985665"/>
                <a:ext cx="6048672" cy="0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2528489" y="5065785"/>
                <a:ext cx="6048672" cy="0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5612588" y="3513786"/>
                <a:ext cx="0" cy="20882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6372200" y="3549590"/>
                <a:ext cx="0" cy="20882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/>
              <p:cNvSpPr/>
              <p:nvPr/>
            </p:nvSpPr>
            <p:spPr>
              <a:xfrm>
                <a:off x="710889" y="5215014"/>
                <a:ext cx="1592764" cy="323165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500" b="1" dirty="0" smtClean="0"/>
                  <a:t>10.6.16.0</a:t>
                </a:r>
                <a:endParaRPr lang="ko-KR" altLang="en-US" sz="1500" b="1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 rot="16200000">
              <a:off x="6203592" y="5085289"/>
              <a:ext cx="44387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128</a:t>
              </a:r>
            </a:p>
            <a:p>
              <a:r>
                <a:rPr lang="en-US" altLang="ko-KR" sz="1000" dirty="0" smtClean="0"/>
                <a:t>192</a:t>
              </a:r>
            </a:p>
            <a:p>
              <a:r>
                <a:rPr lang="en-US" altLang="ko-KR" sz="1000" dirty="0" smtClean="0"/>
                <a:t>224</a:t>
              </a:r>
            </a:p>
            <a:p>
              <a:r>
                <a:rPr lang="en-US" altLang="ko-KR" sz="1000" b="1" dirty="0" smtClean="0">
                  <a:solidFill>
                    <a:srgbClr val="FF0000"/>
                  </a:solidFill>
                </a:rPr>
                <a:t>240</a:t>
              </a:r>
            </a:p>
            <a:p>
              <a:endParaRPr lang="en-US" altLang="ko-KR" sz="1000" dirty="0" smtClean="0"/>
            </a:p>
            <a:p>
              <a:r>
                <a:rPr lang="en-US" altLang="ko-KR" sz="1000" dirty="0" smtClean="0"/>
                <a:t>248</a:t>
              </a:r>
            </a:p>
            <a:p>
              <a:r>
                <a:rPr lang="en-US" altLang="ko-KR" sz="1000" dirty="0" smtClean="0"/>
                <a:t>252</a:t>
              </a:r>
            </a:p>
            <a:p>
              <a:r>
                <a:rPr lang="en-US" altLang="ko-KR" sz="1000" dirty="0" smtClean="0"/>
                <a:t>254</a:t>
              </a:r>
            </a:p>
            <a:p>
              <a:r>
                <a:rPr lang="en-US" altLang="ko-KR" sz="1000" dirty="0" smtClean="0"/>
                <a:t>255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7650532" y="5158996"/>
              <a:ext cx="4438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128</a:t>
              </a:r>
            </a:p>
            <a:p>
              <a:r>
                <a:rPr lang="en-US" altLang="ko-KR" sz="1000" dirty="0" smtClean="0"/>
                <a:t>192</a:t>
              </a:r>
            </a:p>
            <a:p>
              <a:r>
                <a:rPr lang="en-US" altLang="ko-KR" sz="1000" dirty="0" smtClean="0"/>
                <a:t>224</a:t>
              </a:r>
            </a:p>
            <a:p>
              <a:r>
                <a:rPr lang="en-US" altLang="ko-KR" sz="1000" dirty="0" smtClean="0"/>
                <a:t>240</a:t>
              </a:r>
            </a:p>
            <a:p>
              <a:r>
                <a:rPr lang="en-US" altLang="ko-KR" sz="1000" dirty="0" smtClean="0"/>
                <a:t>248</a:t>
              </a:r>
            </a:p>
            <a:p>
              <a:r>
                <a:rPr lang="en-US" altLang="ko-KR" sz="1000" dirty="0" smtClean="0"/>
                <a:t>252</a:t>
              </a:r>
            </a:p>
            <a:p>
              <a:r>
                <a:rPr lang="en-US" altLang="ko-KR" sz="1000" dirty="0" smtClean="0"/>
                <a:t>254</a:t>
              </a:r>
            </a:p>
            <a:p>
              <a:r>
                <a:rPr lang="en-US" altLang="ko-KR" sz="1000" dirty="0" smtClean="0"/>
                <a:t>255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60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차등분할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09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739</Words>
  <Application>Microsoft Office PowerPoint</Application>
  <PresentationFormat>화면 슬라이드 쇼(4:3)</PresentationFormat>
  <Paragraphs>192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235</cp:revision>
  <dcterms:created xsi:type="dcterms:W3CDTF">2018-08-02T13:04:12Z</dcterms:created>
  <dcterms:modified xsi:type="dcterms:W3CDTF">2019-09-01T03:11:35Z</dcterms:modified>
</cp:coreProperties>
</file>