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0" r:id="rId2"/>
    <p:sldId id="332" r:id="rId3"/>
    <p:sldId id="348" r:id="rId4"/>
    <p:sldId id="334" r:id="rId5"/>
    <p:sldId id="345" r:id="rId6"/>
    <p:sldId id="347" r:id="rId7"/>
    <p:sldId id="335" r:id="rId8"/>
    <p:sldId id="333" r:id="rId9"/>
    <p:sldId id="331" r:id="rId10"/>
    <p:sldId id="337" r:id="rId11"/>
    <p:sldId id="338" r:id="rId12"/>
    <p:sldId id="340" r:id="rId13"/>
    <p:sldId id="341" r:id="rId14"/>
    <p:sldId id="342" r:id="rId15"/>
    <p:sldId id="343" r:id="rId16"/>
    <p:sldId id="34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파일 시스템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OS</a:t>
            </a:r>
            <a:r>
              <a:rPr lang="ko-KR" altLang="en-US" sz="2000" b="1" dirty="0" smtClean="0">
                <a:latin typeface="+mn-ea"/>
              </a:rPr>
              <a:t>별 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OS</a:t>
            </a:r>
            <a:r>
              <a:rPr lang="ko-KR" altLang="en-US" sz="800" b="1" dirty="0">
                <a:latin typeface="+mn-ea"/>
              </a:rPr>
              <a:t>별 파일 시스템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46934"/>
              </p:ext>
            </p:extLst>
          </p:nvPr>
        </p:nvGraphicFramePr>
        <p:xfrm>
          <a:off x="601627" y="1928007"/>
          <a:ext cx="7860088" cy="3295070"/>
        </p:xfrm>
        <a:graphic>
          <a:graphicData uri="http://schemas.openxmlformats.org/drawingml/2006/table">
            <a:tbl>
              <a:tblPr/>
              <a:tblGrid>
                <a:gridCol w="932437"/>
                <a:gridCol w="2232248"/>
                <a:gridCol w="4695403"/>
              </a:tblGrid>
              <a:tr h="33111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200" dirty="0" smtClean="0"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573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Windows</a:t>
                      </a:r>
                      <a:endParaRPr lang="ko-KR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NTFS(</a:t>
                      </a:r>
                      <a:r>
                        <a:rPr lang="en-US" altLang="ko-KR" sz="1100" b="1" dirty="0" smtClean="0"/>
                        <a:t>Technology File System)</a:t>
                      </a:r>
                      <a:endParaRPr lang="ko-KR" altLang="ko-KR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/>
                        <a:t>윈도우의 대표적인 </a:t>
                      </a:r>
                      <a:r>
                        <a:rPr lang="en-US" altLang="ko-KR" sz="1100" b="1" dirty="0" smtClean="0"/>
                        <a:t>File System</a:t>
                      </a:r>
                    </a:p>
                    <a:p>
                      <a:r>
                        <a:rPr lang="en-US" altLang="ko-KR" sz="1100" b="1" dirty="0" smtClean="0"/>
                        <a:t>FAT,FAT32,VFAT,REFS </a:t>
                      </a:r>
                      <a:r>
                        <a:rPr lang="ko-KR" altLang="en-US" sz="1100" b="1" dirty="0" smtClean="0"/>
                        <a:t>등이 있다 </a:t>
                      </a:r>
                    </a:p>
                    <a:p>
                      <a:r>
                        <a:rPr lang="ko-KR" altLang="en-US" sz="1100" b="1" dirty="0" err="1" smtClean="0"/>
                        <a:t>클러스트의</a:t>
                      </a:r>
                      <a:r>
                        <a:rPr lang="ko-KR" altLang="en-US" sz="1100" b="1" dirty="0" smtClean="0"/>
                        <a:t> 크기와 하드 크기 그리고 지원되는 </a:t>
                      </a:r>
                      <a:r>
                        <a:rPr lang="en-US" altLang="ko-KR" sz="1100" b="1" dirty="0" smtClean="0"/>
                        <a:t>OS</a:t>
                      </a:r>
                      <a:r>
                        <a:rPr lang="ko-KR" altLang="en-US" sz="1100" b="1" dirty="0" smtClean="0"/>
                        <a:t>에 따라 달리 구분한다</a:t>
                      </a:r>
                      <a:endParaRPr lang="ko-KR" altLang="ko-KR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27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Linux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EXT2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/>
                        <a:t>UFS</a:t>
                      </a:r>
                      <a:r>
                        <a:rPr lang="ko-KR" altLang="en-US" sz="1100" b="1" dirty="0" smtClean="0"/>
                        <a:t>에서 불필요한 구조들은 제거함</a:t>
                      </a:r>
                      <a:endParaRPr lang="en-US" altLang="ko-KR" sz="1100" b="1" dirty="0" smtClean="0"/>
                    </a:p>
                    <a:p>
                      <a:r>
                        <a:rPr lang="en-US" altLang="ko-KR" sz="1100" b="1" dirty="0" smtClean="0"/>
                        <a:t>UFS </a:t>
                      </a:r>
                      <a:r>
                        <a:rPr lang="ko-KR" altLang="en-US" sz="1100" b="1" dirty="0" smtClean="0"/>
                        <a:t>수준의 속도와 안정성을 가지고 있음</a:t>
                      </a:r>
                      <a:endParaRPr lang="en-US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027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EXT3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/>
                        <a:t>EXT2</a:t>
                      </a:r>
                      <a:r>
                        <a:rPr lang="ko-KR" altLang="en-US" sz="1100" b="1" dirty="0" smtClean="0"/>
                        <a:t>에 </a:t>
                      </a:r>
                      <a:r>
                        <a:rPr lang="ko-KR" altLang="en-US" sz="1100" b="1" dirty="0" err="1" smtClean="0">
                          <a:solidFill>
                            <a:srgbClr val="FF0000"/>
                          </a:solidFill>
                        </a:rPr>
                        <a:t>저널링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</a:rPr>
                        <a:t> 기능</a:t>
                      </a:r>
                      <a:r>
                        <a:rPr lang="ko-KR" altLang="en-US" sz="1100" b="1" dirty="0" smtClean="0"/>
                        <a:t> 추가한 </a:t>
                      </a:r>
                      <a:r>
                        <a:rPr lang="en-US" altLang="ko-KR" sz="1100" b="1" dirty="0" smtClean="0"/>
                        <a:t>File System</a:t>
                      </a:r>
                    </a:p>
                    <a:p>
                      <a:r>
                        <a:rPr lang="ko-KR" altLang="en-US" sz="1100" b="1" dirty="0" err="1" smtClean="0"/>
                        <a:t>리눅스</a:t>
                      </a:r>
                      <a:r>
                        <a:rPr lang="ko-KR" altLang="en-US" sz="1100" b="1" dirty="0" smtClean="0"/>
                        <a:t> 기본 </a:t>
                      </a:r>
                      <a:r>
                        <a:rPr lang="en-US" altLang="ko-KR" sz="1100" b="1" dirty="0" smtClean="0"/>
                        <a:t>File System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105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EXT4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속도 ↑ </a:t>
                      </a:r>
                      <a:r>
                        <a:rPr lang="en-US" altLang="ko-KR" sz="1100" b="1" dirty="0" smtClean="0"/>
                        <a:t>/ </a:t>
                      </a:r>
                      <a:r>
                        <a:rPr lang="ko-KR" altLang="en-US" sz="1100" b="1" dirty="0" err="1" smtClean="0"/>
                        <a:t>저널링</a:t>
                      </a:r>
                      <a:r>
                        <a:rPr lang="ko-KR" altLang="en-US" sz="1100" b="1" dirty="0" smtClean="0"/>
                        <a:t> ↑</a:t>
                      </a:r>
                      <a:endParaRPr lang="en-US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09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XFS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대용량 </a:t>
                      </a:r>
                      <a:r>
                        <a:rPr lang="en-US" altLang="ko-KR" sz="1100" b="1" dirty="0" smtClean="0"/>
                        <a:t>file</a:t>
                      </a:r>
                      <a:r>
                        <a:rPr lang="en-US" altLang="ko-KR" sz="1100" b="1" baseline="0" dirty="0" smtClean="0"/>
                        <a:t> system</a:t>
                      </a:r>
                      <a:r>
                        <a:rPr lang="ko-KR" altLang="en-US" sz="1100" b="1" dirty="0" smtClean="0"/>
                        <a:t> </a:t>
                      </a:r>
                      <a:endParaRPr lang="en-US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48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Unix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UFS (Unix File System)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/>
                        <a:t>유닉스의 대표적인 </a:t>
                      </a:r>
                      <a:r>
                        <a:rPr lang="en-US" altLang="ko-KR" sz="1100" b="1" dirty="0" smtClean="0"/>
                        <a:t>File System</a:t>
                      </a:r>
                    </a:p>
                    <a:p>
                      <a:r>
                        <a:rPr lang="ko-KR" altLang="en-US" sz="1100" b="1" dirty="0" smtClean="0"/>
                        <a:t>대부분의 유닉스들</a:t>
                      </a:r>
                      <a:r>
                        <a:rPr lang="en-US" altLang="ko-KR" sz="1100" b="1" dirty="0" smtClean="0"/>
                        <a:t>(BSD</a:t>
                      </a:r>
                      <a:r>
                        <a:rPr lang="ko-KR" altLang="en-US" sz="1100" b="1" dirty="0" smtClean="0"/>
                        <a:t>계열</a:t>
                      </a:r>
                      <a:r>
                        <a:rPr lang="en-US" altLang="ko-KR" sz="1100" b="1" dirty="0" smtClean="0"/>
                        <a:t>,HP-UX, Apple OS X, Sun Solaris)</a:t>
                      </a:r>
                      <a:r>
                        <a:rPr lang="ko-KR" altLang="en-US" sz="1100" b="1" dirty="0" smtClean="0"/>
                        <a:t>이 </a:t>
                      </a:r>
                      <a:endParaRPr lang="en-US" altLang="ko-KR" sz="1100" b="1" dirty="0" smtClean="0"/>
                    </a:p>
                    <a:p>
                      <a:r>
                        <a:rPr lang="en-US" altLang="ko-KR" sz="1100" b="1" dirty="0" smtClean="0"/>
                        <a:t>UFS</a:t>
                      </a:r>
                      <a:r>
                        <a:rPr lang="ko-KR" altLang="en-US" sz="1100" b="1" dirty="0" smtClean="0"/>
                        <a:t>를 각각의 </a:t>
                      </a:r>
                      <a:r>
                        <a:rPr lang="en-US" altLang="ko-KR" sz="1100" b="1" dirty="0" smtClean="0"/>
                        <a:t>OS</a:t>
                      </a:r>
                      <a:r>
                        <a:rPr lang="ko-KR" altLang="en-US" sz="1100" b="1" dirty="0" smtClean="0"/>
                        <a:t>에 맞게 변형해서 사용</a:t>
                      </a:r>
                      <a:endParaRPr lang="en-US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2620" y="860255"/>
            <a:ext cx="788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 err="1" smtClean="0"/>
              <a:t>ㆍ</a:t>
            </a:r>
            <a:r>
              <a:rPr lang="ko-KR" altLang="en-US" sz="1200" b="1" dirty="0" err="1" smtClean="0"/>
              <a:t>하드</a:t>
            </a:r>
            <a:r>
              <a:rPr lang="ko-KR" altLang="en-US" sz="1200" b="1" dirty="0" smtClean="0"/>
              <a:t> 유형</a:t>
            </a:r>
            <a:endParaRPr lang="en-US" altLang="ko-KR" sz="1200" b="1" dirty="0"/>
          </a:p>
          <a:p>
            <a:r>
              <a:rPr lang="en-US" altLang="ko-KR" sz="1200" b="1" dirty="0" smtClean="0"/>
              <a:t>     - IDE </a:t>
            </a:r>
            <a:r>
              <a:rPr lang="en-US" altLang="ko-KR" sz="1200" b="1" dirty="0"/>
              <a:t>:  /dev/</a:t>
            </a:r>
            <a:r>
              <a:rPr lang="en-US" altLang="ko-KR" sz="1200" b="1" dirty="0" err="1"/>
              <a:t>hdx</a:t>
            </a:r>
            <a:r>
              <a:rPr lang="en-US" altLang="ko-KR" sz="1200" b="1" dirty="0"/>
              <a:t> , </a:t>
            </a:r>
            <a:r>
              <a:rPr lang="en-US" altLang="ko-KR" sz="1200" b="1" dirty="0" err="1"/>
              <a:t>cpu</a:t>
            </a:r>
            <a:r>
              <a:rPr lang="ko-KR" altLang="en-US" sz="1200" b="1" dirty="0"/>
              <a:t>에서 하드 관리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부팅 후 장착 불가</a:t>
            </a:r>
            <a:endParaRPr lang="en-US" altLang="ko-KR" sz="1200" b="1" dirty="0"/>
          </a:p>
          <a:p>
            <a:r>
              <a:rPr lang="en-US" altLang="ko-KR" sz="1200" b="1" dirty="0" smtClean="0"/>
              <a:t>     - SCSI </a:t>
            </a:r>
            <a:r>
              <a:rPr lang="en-US" altLang="ko-KR" sz="1200" b="1" dirty="0"/>
              <a:t>: /dev/</a:t>
            </a:r>
            <a:r>
              <a:rPr lang="en-US" altLang="ko-KR" sz="1200" b="1" dirty="0" err="1"/>
              <a:t>sdx</a:t>
            </a:r>
            <a:r>
              <a:rPr lang="en-US" altLang="ko-KR" sz="1200" b="1" dirty="0"/>
              <a:t> , </a:t>
            </a:r>
            <a:r>
              <a:rPr lang="ko-KR" altLang="en-US" sz="1200" b="1" dirty="0"/>
              <a:t>내부의 </a:t>
            </a:r>
            <a:r>
              <a:rPr lang="en-US" altLang="ko-KR" sz="1200" b="1" dirty="0"/>
              <a:t>SCSI </a:t>
            </a:r>
            <a:r>
              <a:rPr lang="ko-KR" altLang="en-US" sz="1200" b="1" dirty="0"/>
              <a:t>칩이 직접 관리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기업에서 많이 사용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부팅 후 장착 </a:t>
            </a:r>
            <a:r>
              <a:rPr lang="ko-KR" altLang="en-US" sz="1200" b="1" dirty="0" smtClean="0"/>
              <a:t>가능</a:t>
            </a:r>
            <a:endParaRPr lang="en-US" altLang="ko-KR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4950" y="1590344"/>
            <a:ext cx="788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파일시스템 </a:t>
            </a:r>
            <a:r>
              <a:rPr lang="ko-KR" altLang="en-US" sz="1200" b="1" dirty="0" smtClean="0"/>
              <a:t>종류 </a:t>
            </a:r>
            <a:r>
              <a:rPr lang="en-US" altLang="ko-KR" sz="1200" b="1" dirty="0"/>
              <a:t>(OS</a:t>
            </a:r>
            <a:r>
              <a:rPr lang="ko-KR" altLang="en-US" sz="1200" b="1" dirty="0"/>
              <a:t>마다 </a:t>
            </a:r>
            <a:r>
              <a:rPr lang="en-US" altLang="ko-KR" sz="1200" b="1" dirty="0" err="1"/>
              <a:t>Filesystem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이 </a:t>
            </a:r>
            <a:r>
              <a:rPr lang="ko-KR" altLang="en-US" sz="1200" b="1" dirty="0" smtClean="0"/>
              <a:t>다르다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702" y="5318505"/>
            <a:ext cx="80320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※ </a:t>
            </a:r>
            <a:r>
              <a:rPr lang="ko-KR" altLang="en-US" sz="1100" b="1" dirty="0" err="1" smtClean="0">
                <a:latin typeface="+mn-ea"/>
              </a:rPr>
              <a:t>저널링</a:t>
            </a:r>
            <a:r>
              <a:rPr lang="ko-KR" altLang="en-US" sz="1100" b="1" dirty="0" smtClean="0">
                <a:latin typeface="+mn-ea"/>
              </a:rPr>
              <a:t> 기능 </a:t>
            </a:r>
            <a:r>
              <a:rPr lang="en-US" altLang="ko-KR" sz="1100" b="1" dirty="0" smtClean="0">
                <a:latin typeface="+mn-ea"/>
              </a:rPr>
              <a:t>(ext3 </a:t>
            </a:r>
            <a:r>
              <a:rPr lang="ko-KR" altLang="en-US" sz="1100" b="1" dirty="0" smtClean="0">
                <a:latin typeface="+mn-ea"/>
              </a:rPr>
              <a:t>파일 시스템에 새롭게 적용된 기능</a:t>
            </a:r>
            <a:r>
              <a:rPr lang="en-US" altLang="ko-KR" sz="1100" b="1" dirty="0" smtClean="0">
                <a:latin typeface="+mn-ea"/>
              </a:rPr>
              <a:t>)</a:t>
            </a:r>
            <a:r>
              <a:rPr lang="ko-KR" altLang="en-US" sz="1100" b="1" dirty="0" smtClean="0">
                <a:latin typeface="+mn-ea"/>
              </a:rPr>
              <a:t> </a:t>
            </a:r>
            <a:endParaRPr lang="en-US" altLang="ko-KR" sz="1100" b="1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latin typeface="+mn-ea"/>
              </a:rPr>
              <a:t>ext2</a:t>
            </a:r>
            <a:r>
              <a:rPr lang="ko-KR" altLang="en-US" sz="1100" b="1" dirty="0" smtClean="0">
                <a:latin typeface="+mn-ea"/>
              </a:rPr>
              <a:t>에서 파일 시스템 복구 </a:t>
            </a:r>
            <a:r>
              <a:rPr lang="en-US" altLang="ko-KR" sz="1100" b="1" dirty="0" smtClean="0">
                <a:latin typeface="+mn-ea"/>
              </a:rPr>
              <a:t>: </a:t>
            </a:r>
            <a:r>
              <a:rPr lang="ko-KR" altLang="en-US" sz="1100" b="1" dirty="0" smtClean="0">
                <a:latin typeface="+mn-ea"/>
              </a:rPr>
              <a:t>시스템 </a:t>
            </a:r>
            <a:r>
              <a:rPr lang="ko-KR" altLang="en-US" sz="1100" b="1" dirty="0" err="1" smtClean="0">
                <a:latin typeface="+mn-ea"/>
              </a:rPr>
              <a:t>크래쉬가</a:t>
            </a:r>
            <a:r>
              <a:rPr lang="ko-KR" altLang="en-US" sz="1100" b="1" dirty="0" smtClean="0">
                <a:latin typeface="+mn-ea"/>
              </a:rPr>
              <a:t> 발생 할 경우 파일 시스템 검사 프로그램인 </a:t>
            </a:r>
            <a:r>
              <a:rPr lang="en-US" altLang="ko-KR" sz="1100" b="1" dirty="0" err="1" smtClean="0">
                <a:solidFill>
                  <a:srgbClr val="FF0000"/>
                </a:solidFill>
                <a:latin typeface="+mn-ea"/>
              </a:rPr>
              <a:t>fsck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가</a:t>
            </a:r>
            <a:r>
              <a:rPr lang="ko-KR" altLang="en-US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실행되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어</a:t>
            </a:r>
            <a:r>
              <a:rPr lang="ko-KR" altLang="en-US" sz="1100" b="1" dirty="0" smtClean="0">
                <a:latin typeface="+mn-ea"/>
              </a:rPr>
              <a:t> 파일 시스템을 검사하여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파일을 복구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시간이 많이 걸린다</a:t>
            </a:r>
            <a:r>
              <a:rPr lang="en-US" altLang="ko-KR" sz="1100" b="1" dirty="0" smtClean="0"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b="1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smtClean="0">
                <a:latin typeface="+mn-ea"/>
              </a:rPr>
              <a:t>ext3</a:t>
            </a:r>
            <a:r>
              <a:rPr lang="ko-KR" altLang="en-US" sz="1100" b="1" dirty="0" smtClean="0">
                <a:latin typeface="+mn-ea"/>
              </a:rPr>
              <a:t>에서 파일 시스템 복구 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err="1" smtClean="0">
                <a:latin typeface="+mn-ea"/>
              </a:rPr>
              <a:t>저널링</a:t>
            </a:r>
            <a:r>
              <a:rPr lang="ko-KR" altLang="en-US" sz="1100" b="1" dirty="0" smtClean="0">
                <a:latin typeface="+mn-ea"/>
              </a:rPr>
              <a:t> 기능을 추가</a:t>
            </a:r>
            <a:r>
              <a:rPr lang="en-US" altLang="ko-KR" sz="1100" b="1" dirty="0" smtClean="0">
                <a:latin typeface="+mn-ea"/>
              </a:rPr>
              <a:t>) :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하드디스크에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데이터를 기록하기 전</a:t>
            </a:r>
            <a:r>
              <a:rPr lang="ko-KR" altLang="en-US" sz="1100" b="1" dirty="0" smtClean="0">
                <a:latin typeface="+mn-ea"/>
              </a:rPr>
              <a:t> 관련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데이터를 로그에 기록</a:t>
            </a:r>
            <a:r>
              <a:rPr lang="ko-KR" altLang="en-US" sz="1100" b="1" dirty="0" smtClean="0">
                <a:latin typeface="+mn-ea"/>
              </a:rPr>
              <a:t>하여 만약</a:t>
            </a:r>
            <a:r>
              <a:rPr lang="en-US" altLang="ko-KR" sz="1100" b="1" dirty="0" smtClean="0">
                <a:latin typeface="+mn-ea"/>
              </a:rPr>
              <a:t>, </a:t>
            </a:r>
            <a:r>
              <a:rPr lang="ko-KR" altLang="en-US" sz="1100" b="1" dirty="0" smtClean="0">
                <a:latin typeface="+mn-ea"/>
              </a:rPr>
              <a:t>시스템 </a:t>
            </a:r>
            <a:r>
              <a:rPr lang="ko-KR" altLang="en-US" sz="1100" b="1" dirty="0" err="1">
                <a:latin typeface="+mn-ea"/>
              </a:rPr>
              <a:t>크래쉬가</a:t>
            </a:r>
            <a:r>
              <a:rPr lang="ko-KR" altLang="en-US" sz="1100" b="1" dirty="0">
                <a:latin typeface="+mn-ea"/>
              </a:rPr>
              <a:t> 발생 할 </a:t>
            </a:r>
            <a:r>
              <a:rPr lang="ko-KR" altLang="en-US" sz="1100" b="1" dirty="0" smtClean="0">
                <a:latin typeface="+mn-ea"/>
              </a:rPr>
              <a:t>경우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기록된 데이터 로그를 기반으로 파일</a:t>
            </a:r>
            <a:r>
              <a:rPr lang="ko-KR" altLang="en-US" sz="1100" b="1" dirty="0" smtClean="0">
                <a:latin typeface="+mn-ea"/>
              </a:rPr>
              <a:t>을 빠르게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복구</a:t>
            </a:r>
            <a:endParaRPr lang="en-US" altLang="ko-KR" sz="11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6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OS</a:t>
            </a:r>
            <a:r>
              <a:rPr lang="ko-KR" altLang="en-US" sz="2000" b="1" dirty="0" smtClean="0">
                <a:latin typeface="+mn-ea"/>
              </a:rPr>
              <a:t>별 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88" y="1008571"/>
            <a:ext cx="788002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파티션 구성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: physical(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최대 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  <a:latin typeface="+mn-ea"/>
              </a:rPr>
              <a:t>개</a:t>
            </a:r>
            <a:r>
              <a:rPr lang="en-US" altLang="ko-KR" b="1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b="1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	- primary : </a:t>
            </a:r>
            <a:r>
              <a:rPr lang="ko-KR" altLang="en-US" sz="1200" b="1" dirty="0" smtClean="0">
                <a:latin typeface="+mn-ea"/>
              </a:rPr>
              <a:t>주 영역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최대 </a:t>
            </a:r>
            <a:r>
              <a:rPr lang="en-US" altLang="ko-KR" sz="1200" b="1" dirty="0" smtClean="0">
                <a:latin typeface="+mn-ea"/>
              </a:rPr>
              <a:t>3~4</a:t>
            </a:r>
            <a:r>
              <a:rPr lang="ko-KR" altLang="en-US" sz="1200" b="1" dirty="0" smtClean="0">
                <a:latin typeface="+mn-ea"/>
              </a:rPr>
              <a:t>개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	</a:t>
            </a:r>
            <a:r>
              <a:rPr lang="en-US" altLang="ko-KR" sz="1200" b="1" dirty="0" smtClean="0">
                <a:latin typeface="+mn-ea"/>
              </a:rPr>
              <a:t>- extended : </a:t>
            </a:r>
            <a:r>
              <a:rPr lang="ko-KR" altLang="en-US" sz="1200" b="1" dirty="0" smtClean="0">
                <a:latin typeface="+mn-ea"/>
              </a:rPr>
              <a:t>확장영역</a:t>
            </a:r>
            <a:r>
              <a:rPr lang="en-US" altLang="ko-KR" sz="1200" b="1" dirty="0" smtClean="0">
                <a:latin typeface="+mn-ea"/>
              </a:rPr>
              <a:t>, logical </a:t>
            </a:r>
            <a:r>
              <a:rPr lang="ko-KR" altLang="en-US" sz="1200" b="1" dirty="0" smtClean="0">
                <a:latin typeface="+mn-ea"/>
              </a:rPr>
              <a:t>영역을 만들기 위한 확장 공간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최대 </a:t>
            </a:r>
            <a:r>
              <a:rPr lang="en-US" altLang="ko-KR" sz="1200" b="1" dirty="0" smtClean="0">
                <a:latin typeface="+mn-ea"/>
              </a:rPr>
              <a:t>1</a:t>
            </a:r>
            <a:r>
              <a:rPr lang="ko-KR" altLang="en-US" sz="1200" b="1" dirty="0" smtClean="0">
                <a:latin typeface="+mn-ea"/>
              </a:rPr>
              <a:t>개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	</a:t>
            </a:r>
            <a:r>
              <a:rPr lang="en-US" altLang="ko-KR" sz="1200" b="1" dirty="0" smtClean="0">
                <a:latin typeface="+mn-ea"/>
              </a:rPr>
              <a:t>	- logical : </a:t>
            </a:r>
            <a:r>
              <a:rPr lang="ko-KR" altLang="en-US" sz="1200" b="1" dirty="0" smtClean="0">
                <a:latin typeface="+mn-ea"/>
              </a:rPr>
              <a:t>논리 영역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en-US" altLang="ko-KR" sz="1200" b="1" dirty="0" err="1" smtClean="0">
                <a:latin typeface="+mn-ea"/>
              </a:rPr>
              <a:t>extened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안에서만 존재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개수 제한 없음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sz="1200" b="1" dirty="0" smtClean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ko-KR" altLang="ko-KR" sz="1200" b="1" dirty="0" err="1"/>
              <a:t>ㆍ</a:t>
            </a:r>
            <a:r>
              <a:rPr lang="ko-KR" altLang="en-US" sz="1200" b="1" dirty="0" err="1" smtClean="0">
                <a:latin typeface="+mn-ea"/>
              </a:rPr>
              <a:t>명령어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: </a:t>
            </a:r>
          </a:p>
          <a:p>
            <a:r>
              <a:rPr lang="en-US" altLang="ko-KR" sz="1200" b="1" dirty="0" smtClean="0">
                <a:latin typeface="+mn-ea"/>
              </a:rPr>
              <a:t>	# </a:t>
            </a:r>
            <a:r>
              <a:rPr lang="en-US" altLang="ko-KR" sz="1200" b="1" dirty="0" err="1" smtClean="0">
                <a:latin typeface="+mn-ea"/>
              </a:rPr>
              <a:t>fdisk</a:t>
            </a:r>
            <a:r>
              <a:rPr lang="en-US" altLang="ko-KR" sz="1200" b="1" dirty="0" smtClean="0">
                <a:latin typeface="+mn-ea"/>
              </a:rPr>
              <a:t> –l </a:t>
            </a:r>
            <a:r>
              <a:rPr lang="ko-KR" altLang="en-US" sz="1200" b="1" dirty="0" smtClean="0">
                <a:latin typeface="+mn-ea"/>
              </a:rPr>
              <a:t>전체 </a:t>
            </a:r>
            <a:r>
              <a:rPr lang="en-US" altLang="ko-KR" sz="1200" b="1" dirty="0" smtClean="0">
                <a:latin typeface="+mn-ea"/>
              </a:rPr>
              <a:t>HDD </a:t>
            </a:r>
            <a:r>
              <a:rPr lang="ko-KR" altLang="en-US" sz="1200" b="1" dirty="0" smtClean="0">
                <a:latin typeface="+mn-ea"/>
              </a:rPr>
              <a:t>리스트 확인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	# </a:t>
            </a:r>
            <a:r>
              <a:rPr lang="en-US" altLang="ko-KR" sz="1200" b="1" dirty="0" err="1" smtClean="0">
                <a:latin typeface="+mn-ea"/>
              </a:rPr>
              <a:t>fdisk</a:t>
            </a:r>
            <a:r>
              <a:rPr lang="en-US" altLang="ko-KR" sz="1200" b="1" dirty="0" smtClean="0">
                <a:latin typeface="+mn-ea"/>
              </a:rPr>
              <a:t> [</a:t>
            </a:r>
            <a:r>
              <a:rPr lang="ko-KR" altLang="en-US" sz="1200" b="1" dirty="0" err="1" smtClean="0">
                <a:latin typeface="+mn-ea"/>
              </a:rPr>
              <a:t>장치명</a:t>
            </a:r>
            <a:r>
              <a:rPr lang="en-US" altLang="ko-KR" sz="1200" b="1" dirty="0" smtClean="0">
                <a:latin typeface="+mn-ea"/>
              </a:rPr>
              <a:t>] : </a:t>
            </a:r>
            <a:r>
              <a:rPr lang="ko-KR" altLang="en-US" sz="1200" b="1" dirty="0" smtClean="0">
                <a:latin typeface="+mn-ea"/>
              </a:rPr>
              <a:t>대상 장치에 대한 파티션 구성 시작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02022"/>
              </p:ext>
            </p:extLst>
          </p:nvPr>
        </p:nvGraphicFramePr>
        <p:xfrm>
          <a:off x="395536" y="4263269"/>
          <a:ext cx="3740749" cy="1101432"/>
        </p:xfrm>
        <a:graphic>
          <a:graphicData uri="http://schemas.openxmlformats.org/drawingml/2006/table">
            <a:tbl>
              <a:tblPr/>
              <a:tblGrid>
                <a:gridCol w="1672063"/>
                <a:gridCol w="2068686"/>
              </a:tblGrid>
              <a:tr h="2160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558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1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fdisk</a:t>
                      </a: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–l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/>
                        <a:t>하드 전체 리스트보기</a:t>
                      </a:r>
                      <a:endParaRPr lang="ko-KR" altLang="ko-KR" sz="1100" b="1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45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fdisk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–l  /</a:t>
                      </a:r>
                      <a:r>
                        <a:rPr lang="en-US" altLang="ko-KR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dev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sdb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특정 하드 리스트보기</a:t>
                      </a: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1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fdisk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 /</a:t>
                      </a:r>
                      <a:r>
                        <a:rPr lang="en-US" altLang="ko-KR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dev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장치명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하드 파티션 구성하기</a:t>
                      </a:r>
                      <a:endParaRPr lang="en-US" altLang="ko-KR" sz="1100" b="1" dirty="0" smtClean="0"/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예</a:t>
                      </a:r>
                      <a:r>
                        <a:rPr lang="en-US" altLang="ko-KR" sz="1100" b="1" dirty="0" smtClean="0"/>
                        <a:t>) </a:t>
                      </a:r>
                      <a:r>
                        <a:rPr lang="en-US" altLang="ko-KR" sz="1100" b="1" dirty="0" err="1" smtClean="0"/>
                        <a:t>fdisk</a:t>
                      </a:r>
                      <a:r>
                        <a:rPr lang="en-US" altLang="ko-KR" sz="1100" b="1" dirty="0" smtClean="0"/>
                        <a:t>  /</a:t>
                      </a:r>
                      <a:r>
                        <a:rPr lang="en-US" altLang="ko-KR" sz="1100" b="1" dirty="0" err="1" smtClean="0"/>
                        <a:t>dev</a:t>
                      </a:r>
                      <a:r>
                        <a:rPr lang="en-US" altLang="ko-KR" sz="1100" b="1" dirty="0" smtClean="0"/>
                        <a:t>/</a:t>
                      </a:r>
                      <a:r>
                        <a:rPr lang="en-US" altLang="ko-KR" sz="1100" b="1" dirty="0" err="1" smtClean="0"/>
                        <a:t>sdb</a:t>
                      </a: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08572"/>
              </p:ext>
            </p:extLst>
          </p:nvPr>
        </p:nvGraphicFramePr>
        <p:xfrm>
          <a:off x="4318493" y="4301415"/>
          <a:ext cx="4316813" cy="2072315"/>
        </p:xfrm>
        <a:graphic>
          <a:graphicData uri="http://schemas.openxmlformats.org/drawingml/2006/table">
            <a:tbl>
              <a:tblPr/>
              <a:tblGrid>
                <a:gridCol w="1108498"/>
                <a:gridCol w="3208315"/>
              </a:tblGrid>
              <a:tr h="24390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678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/>
                        <a:t>파티션 생성</a:t>
                      </a:r>
                      <a:endParaRPr lang="ko-KR" altLang="ko-KR" sz="1100" b="1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파티션 삭제</a:t>
                      </a: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p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파티션 상태보기</a:t>
                      </a: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m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메뉴얼</a:t>
                      </a: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보기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q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파티션 저장하지 않고 종료</a:t>
                      </a: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w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파티션 저장 후 종료</a:t>
                      </a: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ko-KR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/>
                        <a:t>파티션 속성변경</a:t>
                      </a: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26794" y="3933927"/>
            <a:ext cx="11464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- </a:t>
            </a:r>
            <a:r>
              <a:rPr lang="en-US" altLang="ko-KR" sz="1100" b="1" dirty="0" err="1" smtClean="0">
                <a:latin typeface="+mn-ea"/>
              </a:rPr>
              <a:t>fdisk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명령어</a:t>
            </a:r>
            <a:r>
              <a:rPr lang="en-US" altLang="ko-KR" sz="1100" b="1" dirty="0" smtClean="0">
                <a:latin typeface="+mn-ea"/>
              </a:rPr>
              <a:t>-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45223" y="3990556"/>
            <a:ext cx="1478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latin typeface="+mn-ea"/>
              </a:rPr>
              <a:t>- </a:t>
            </a:r>
            <a:r>
              <a:rPr lang="en-US" altLang="ko-KR" sz="1100" b="1" dirty="0" err="1">
                <a:latin typeface="+mn-ea"/>
              </a:rPr>
              <a:t>fdisk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내부 명령어</a:t>
            </a:r>
            <a:r>
              <a:rPr lang="en-US" altLang="ko-KR" sz="1100" b="1" dirty="0">
                <a:latin typeface="+mn-ea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OS</a:t>
            </a:r>
            <a:r>
              <a:rPr lang="ko-KR" altLang="en-US" sz="800" b="1" dirty="0">
                <a:latin typeface="+mn-ea"/>
              </a:rPr>
              <a:t>별 파일 시스템</a:t>
            </a:r>
          </a:p>
        </p:txBody>
      </p:sp>
    </p:spTree>
    <p:extLst>
      <p:ext uri="{BB962C8B-B14F-4D97-AF65-F5344CB8AC3E}">
        <p14:creationId xmlns:p14="http://schemas.microsoft.com/office/powerpoint/2010/main" val="33816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OS</a:t>
            </a:r>
            <a:r>
              <a:rPr lang="ko-KR" altLang="en-US" sz="2000" b="1" dirty="0" smtClean="0">
                <a:latin typeface="+mn-ea"/>
              </a:rPr>
              <a:t>별 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836712"/>
            <a:ext cx="78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포맷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파일 시스템을 생성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설치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r>
              <a:rPr lang="en-US" altLang="ko-KR" sz="1200" b="1" dirty="0" smtClean="0"/>
              <a:t>(file system : </a:t>
            </a:r>
            <a:r>
              <a:rPr lang="ko-KR" altLang="en-US" sz="1200" b="1" dirty="0" smtClean="0"/>
              <a:t>파일을 관리하는 시스템</a:t>
            </a:r>
            <a:r>
              <a:rPr lang="en-US" altLang="ko-KR" sz="1200" b="1" dirty="0" smtClean="0"/>
              <a:t>)</a:t>
            </a:r>
            <a:endParaRPr lang="en-US" altLang="ko-KR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3297" y="1347713"/>
            <a:ext cx="71580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100" b="1" dirty="0" err="1">
                <a:latin typeface="+mn-ea"/>
              </a:rPr>
              <a:t>ㆍ</a:t>
            </a:r>
            <a:r>
              <a:rPr lang="en-US" altLang="ko-KR" sz="1100" b="1" dirty="0" err="1" smtClean="0">
                <a:latin typeface="+mn-ea"/>
              </a:rPr>
              <a:t>mkfs</a:t>
            </a:r>
            <a:r>
              <a:rPr lang="en-US" altLang="ko-KR" sz="1100" b="1" dirty="0" smtClean="0">
                <a:latin typeface="+mn-ea"/>
              </a:rPr>
              <a:t>(make file system) : </a:t>
            </a:r>
            <a:r>
              <a:rPr lang="ko-KR" altLang="en-US" sz="1100" b="1" dirty="0" smtClean="0">
                <a:latin typeface="+mn-ea"/>
              </a:rPr>
              <a:t>파일 시스템 생성 명령어</a:t>
            </a:r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>
                <a:latin typeface="+mn-ea"/>
              </a:rPr>
              <a:t>	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mkfs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  –t  [fs]  [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+mn-ea"/>
              </a:rPr>
              <a:t>파티션명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ko-KR" sz="1100" b="1" dirty="0" smtClean="0">
                <a:latin typeface="+mn-ea"/>
              </a:rPr>
              <a:t> : </a:t>
            </a:r>
            <a:r>
              <a:rPr lang="ko-KR" altLang="en-US" sz="1100" b="1" dirty="0">
                <a:latin typeface="+mn-ea"/>
              </a:rPr>
              <a:t>지정한 </a:t>
            </a:r>
            <a:r>
              <a:rPr lang="ko-KR" altLang="en-US" sz="1100" b="1" dirty="0" err="1">
                <a:latin typeface="+mn-ea"/>
              </a:rPr>
              <a:t>파티션명</a:t>
            </a:r>
            <a:r>
              <a:rPr lang="en-US" altLang="ko-KR" sz="1100" b="1" dirty="0">
                <a:latin typeface="+mn-ea"/>
              </a:rPr>
              <a:t>(ext4)</a:t>
            </a:r>
            <a:r>
              <a:rPr lang="ko-KR" altLang="en-US" sz="1100" b="1" dirty="0">
                <a:latin typeface="+mn-ea"/>
              </a:rPr>
              <a:t>으로 파일시스템 </a:t>
            </a:r>
            <a:r>
              <a:rPr lang="ko-KR" altLang="en-US" sz="1100" b="1" dirty="0" err="1" smtClean="0">
                <a:latin typeface="+mn-ea"/>
              </a:rPr>
              <a:t>포멧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			    (done/done/done </a:t>
            </a:r>
            <a:r>
              <a:rPr lang="en-US" altLang="ko-KR" sz="1100" b="1" dirty="0">
                <a:latin typeface="+mn-ea"/>
              </a:rPr>
              <a:t>3</a:t>
            </a:r>
            <a:r>
              <a:rPr lang="ko-KR" altLang="en-US" sz="1100" b="1" dirty="0">
                <a:latin typeface="+mn-ea"/>
              </a:rPr>
              <a:t>가지 </a:t>
            </a:r>
            <a:r>
              <a:rPr lang="ko-KR" altLang="en-US" sz="1100" b="1" dirty="0" smtClean="0">
                <a:latin typeface="+mn-ea"/>
              </a:rPr>
              <a:t>떠야 함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7001"/>
              </p:ext>
            </p:extLst>
          </p:nvPr>
        </p:nvGraphicFramePr>
        <p:xfrm>
          <a:off x="755576" y="2492896"/>
          <a:ext cx="5589585" cy="1605163"/>
        </p:xfrm>
        <a:graphic>
          <a:graphicData uri="http://schemas.openxmlformats.org/drawingml/2006/table">
            <a:tbl>
              <a:tblPr/>
              <a:tblGrid>
                <a:gridCol w="2498468"/>
                <a:gridCol w="3091117"/>
              </a:tblGrid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64657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# </a:t>
                      </a:r>
                      <a:r>
                        <a:rPr lang="en-US" altLang="ko-KR" sz="11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mkfs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–t ext4 [</a:t>
                      </a:r>
                      <a:r>
                        <a:rPr lang="ko-KR" altLang="en-US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장치명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1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(= # mkfs.ext4 [</a:t>
                      </a:r>
                      <a:r>
                        <a:rPr lang="ko-KR" altLang="en-US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장치명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] 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/>
                        <a:t>장치 </a:t>
                      </a:r>
                      <a:r>
                        <a:rPr lang="ko-KR" altLang="en-US" sz="1100" b="1" dirty="0" err="1" smtClean="0"/>
                        <a:t>포멧</a:t>
                      </a:r>
                      <a:r>
                        <a:rPr lang="ko-KR" altLang="en-US" sz="1100" b="1" dirty="0" smtClean="0"/>
                        <a:t> </a:t>
                      </a:r>
                      <a:r>
                        <a:rPr lang="en-US" altLang="ko-KR" sz="1100" b="1" dirty="0" smtClean="0"/>
                        <a:t>( -t </a:t>
                      </a:r>
                      <a:r>
                        <a:rPr lang="ko-KR" altLang="en-US" sz="1100" b="1" dirty="0" smtClean="0"/>
                        <a:t>옵션 생략 가능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altLang="ko-KR" sz="1100" b="1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8450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mkfs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–t ext4  /dev/</a:t>
                      </a:r>
                      <a:r>
                        <a:rPr lang="en-US" altLang="ko-KR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sdb</a:t>
                      </a:r>
                      <a:endParaRPr lang="en-US" altLang="ko-KR" sz="11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endParaRPr lang="en-US" altLang="ko-KR" sz="11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mkfs.ext4 /dev/</a:t>
                      </a:r>
                      <a:r>
                        <a:rPr lang="en-US" altLang="ko-KR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sdb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 smtClean="0"/>
                        <a:t>sdb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장치를 </a:t>
                      </a:r>
                      <a:r>
                        <a:rPr lang="en-US" altLang="ko-KR" sz="1100" b="1" dirty="0" smtClean="0"/>
                        <a:t>ext4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baseline="0" dirty="0" smtClean="0"/>
                        <a:t>파일 시스템으로 </a:t>
                      </a:r>
                      <a:r>
                        <a:rPr lang="ko-KR" altLang="en-US" sz="1100" b="1" baseline="0" dirty="0" err="1" smtClean="0"/>
                        <a:t>포멧</a:t>
                      </a: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740191" y="2203363"/>
            <a:ext cx="1149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- </a:t>
            </a:r>
            <a:r>
              <a:rPr lang="en-US" altLang="ko-KR" sz="1100" b="1" dirty="0" err="1" smtClean="0">
                <a:latin typeface="+mn-ea"/>
              </a:rPr>
              <a:t>mkfs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명령어</a:t>
            </a:r>
            <a:r>
              <a:rPr lang="en-US" altLang="ko-KR" sz="1100" b="1" dirty="0" smtClean="0">
                <a:latin typeface="+mn-ea"/>
              </a:rPr>
              <a:t>-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6534" y="4509120"/>
            <a:ext cx="7158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※ </a:t>
            </a:r>
            <a:r>
              <a:rPr lang="ko-KR" altLang="en-US" sz="1100" b="1" dirty="0" smtClean="0">
                <a:latin typeface="+mn-ea"/>
              </a:rPr>
              <a:t>포맷할 때 </a:t>
            </a:r>
            <a:r>
              <a:rPr lang="en-US" altLang="ko-KR" sz="1100" b="1" dirty="0">
                <a:latin typeface="+mn-ea"/>
              </a:rPr>
              <a:t>extend</a:t>
            </a:r>
            <a:r>
              <a:rPr lang="ko-KR" altLang="en-US" sz="1100" b="1" dirty="0">
                <a:latin typeface="+mn-ea"/>
              </a:rPr>
              <a:t>는 포맷 </a:t>
            </a:r>
            <a:r>
              <a:rPr lang="en-US" altLang="ko-KR" sz="1100" b="1" dirty="0">
                <a:latin typeface="+mn-ea"/>
              </a:rPr>
              <a:t>X</a:t>
            </a:r>
          </a:p>
          <a:p>
            <a:r>
              <a:rPr lang="en-US" altLang="ko-KR" sz="1100" b="1" dirty="0">
                <a:latin typeface="+mn-ea"/>
              </a:rPr>
              <a:t>  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이유 </a:t>
            </a:r>
            <a:r>
              <a:rPr lang="en-US" altLang="ko-KR" sz="1100" b="1" dirty="0" smtClean="0">
                <a:latin typeface="+mn-ea"/>
              </a:rPr>
              <a:t>:  </a:t>
            </a:r>
            <a:r>
              <a:rPr lang="en-US" altLang="ko-KR" sz="1100" b="1" dirty="0">
                <a:latin typeface="+mn-ea"/>
              </a:rPr>
              <a:t>extend </a:t>
            </a:r>
            <a:r>
              <a:rPr lang="ko-KR" altLang="en-US" sz="1100" b="1" dirty="0">
                <a:latin typeface="+mn-ea"/>
              </a:rPr>
              <a:t>는 그냥 </a:t>
            </a:r>
            <a:r>
              <a:rPr lang="en-US" altLang="ko-KR" sz="1100" b="1" dirty="0">
                <a:latin typeface="+mn-ea"/>
              </a:rPr>
              <a:t>logical </a:t>
            </a:r>
            <a:r>
              <a:rPr lang="ko-KR" altLang="en-US" sz="1100" b="1" dirty="0">
                <a:latin typeface="+mn-ea"/>
              </a:rPr>
              <a:t>을 만들기 위한 그릇에 불과할 </a:t>
            </a:r>
            <a:r>
              <a:rPr lang="ko-KR" altLang="en-US" sz="1100" b="1" dirty="0" smtClean="0">
                <a:latin typeface="+mn-ea"/>
              </a:rPr>
              <a:t>뿐</a:t>
            </a:r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            (extend </a:t>
            </a:r>
            <a:r>
              <a:rPr lang="ko-KR" altLang="en-US" sz="1100" b="1" dirty="0">
                <a:latin typeface="+mn-ea"/>
              </a:rPr>
              <a:t>는 가지고 있는 값도 없고 아무것도 없기 때문에 삭제 </a:t>
            </a:r>
            <a:r>
              <a:rPr lang="en-US" altLang="ko-KR" sz="1100" b="1" dirty="0" smtClean="0">
                <a:latin typeface="+mn-ea"/>
              </a:rPr>
              <a:t>X)</a:t>
            </a: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예</a:t>
            </a:r>
            <a:r>
              <a:rPr lang="en-US" altLang="ko-KR" sz="1100" b="1" dirty="0" smtClean="0">
                <a:latin typeface="+mn-ea"/>
              </a:rPr>
              <a:t>) </a:t>
            </a:r>
            <a:r>
              <a:rPr lang="ko-KR" altLang="en-US" sz="1100" b="1" dirty="0" smtClean="0">
                <a:latin typeface="+mn-ea"/>
              </a:rPr>
              <a:t>포맷 </a:t>
            </a:r>
            <a:r>
              <a:rPr lang="en-US" altLang="ko-KR" sz="1100" b="1" dirty="0" smtClean="0">
                <a:latin typeface="+mn-ea"/>
              </a:rPr>
              <a:t>(</a:t>
            </a:r>
            <a:r>
              <a:rPr lang="ko-KR" altLang="en-US" sz="1100" b="1" dirty="0" smtClean="0">
                <a:latin typeface="+mn-ea"/>
              </a:rPr>
              <a:t>파일시스템 생성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	# </a:t>
            </a:r>
            <a:r>
              <a:rPr lang="en-US" altLang="ko-KR" sz="1100" b="1" dirty="0" err="1" smtClean="0">
                <a:latin typeface="+mn-ea"/>
              </a:rPr>
              <a:t>mkfs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-t ext4 /dev/sdb1</a:t>
            </a:r>
          </a:p>
          <a:p>
            <a:r>
              <a:rPr lang="en-US" altLang="ko-KR" sz="1100" b="1" dirty="0" smtClean="0">
                <a:latin typeface="+mn-ea"/>
              </a:rPr>
              <a:t>	# </a:t>
            </a:r>
            <a:r>
              <a:rPr lang="en-US" altLang="ko-KR" sz="1100" b="1" dirty="0" err="1" smtClean="0">
                <a:latin typeface="+mn-ea"/>
              </a:rPr>
              <a:t>mkfs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-t ext4 /dev/sdb2</a:t>
            </a:r>
          </a:p>
          <a:p>
            <a:r>
              <a:rPr lang="en-US" altLang="ko-KR" sz="1100" b="1" dirty="0" smtClean="0">
                <a:latin typeface="+mn-ea"/>
              </a:rPr>
              <a:t>	# </a:t>
            </a:r>
            <a:r>
              <a:rPr lang="en-US" altLang="ko-KR" sz="1100" b="1" dirty="0" err="1" smtClean="0">
                <a:latin typeface="+mn-ea"/>
              </a:rPr>
              <a:t>mkfs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-t ext4 /dev/sdb3</a:t>
            </a:r>
          </a:p>
          <a:p>
            <a:r>
              <a:rPr lang="en-US" altLang="ko-KR" sz="1100" b="1" dirty="0" smtClean="0">
                <a:latin typeface="+mn-ea"/>
              </a:rPr>
              <a:t>	# </a:t>
            </a:r>
            <a:r>
              <a:rPr lang="en-US" altLang="ko-KR" sz="1100" b="1" dirty="0" err="1" smtClean="0">
                <a:latin typeface="+mn-ea"/>
              </a:rPr>
              <a:t>mkfs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-t ext4 /dev/sdb4  </a:t>
            </a:r>
            <a:r>
              <a:rPr lang="ko-KR" altLang="en-US" sz="1100" b="1" dirty="0" smtClean="0">
                <a:latin typeface="+mn-ea"/>
              </a:rPr>
              <a:t>→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되나요</a:t>
            </a:r>
            <a:r>
              <a:rPr lang="en-US" altLang="ko-KR" sz="1100" b="1" dirty="0">
                <a:latin typeface="+mn-ea"/>
              </a:rPr>
              <a:t>?</a:t>
            </a:r>
          </a:p>
          <a:p>
            <a:r>
              <a:rPr lang="en-US" altLang="ko-KR" sz="1100" b="1" dirty="0" smtClean="0">
                <a:latin typeface="+mn-ea"/>
              </a:rPr>
              <a:t>	# </a:t>
            </a:r>
            <a:r>
              <a:rPr lang="en-US" altLang="ko-KR" sz="1100" b="1" dirty="0" err="1" smtClean="0">
                <a:latin typeface="+mn-ea"/>
              </a:rPr>
              <a:t>mkfs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-t ext4 /dev/sdb5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OS</a:t>
            </a:r>
            <a:r>
              <a:rPr lang="ko-KR" altLang="en-US" sz="800" b="1" dirty="0">
                <a:latin typeface="+mn-ea"/>
              </a:rPr>
              <a:t>별 파일 시스템</a:t>
            </a:r>
          </a:p>
        </p:txBody>
      </p:sp>
    </p:spTree>
    <p:extLst>
      <p:ext uri="{BB962C8B-B14F-4D97-AF65-F5344CB8AC3E}">
        <p14:creationId xmlns:p14="http://schemas.microsoft.com/office/powerpoint/2010/main" val="4988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1" y="6453336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OS</a:t>
            </a:r>
            <a:r>
              <a:rPr lang="ko-KR" altLang="en-US" sz="2000" b="1" dirty="0" smtClean="0">
                <a:latin typeface="+mn-ea"/>
              </a:rPr>
              <a:t>별 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8005" y="932405"/>
            <a:ext cx="724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3.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마운트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포맷이 완료된 장치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파티션을 사용할 수 있도록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디렉토리에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붙이는 것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0514" y="1340768"/>
            <a:ext cx="715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 err="1" smtClean="0"/>
              <a:t>ㆍ</a:t>
            </a:r>
            <a:r>
              <a:rPr lang="en-US" altLang="ko-KR" sz="1200" b="1" dirty="0"/>
              <a:t>mount 3</a:t>
            </a:r>
            <a:r>
              <a:rPr lang="ko-KR" altLang="en-US" sz="1200" b="1" dirty="0"/>
              <a:t>대 조건</a:t>
            </a:r>
          </a:p>
          <a:p>
            <a:r>
              <a:rPr lang="en-US" altLang="ko-KR" sz="1200" b="1" dirty="0" smtClean="0"/>
              <a:t>	1</a:t>
            </a:r>
            <a:r>
              <a:rPr lang="en-US" altLang="ko-KR" sz="1200" b="1" dirty="0"/>
              <a:t>. </a:t>
            </a:r>
            <a:r>
              <a:rPr lang="ko-KR" altLang="en-US" sz="1200" b="1" dirty="0" smtClean="0"/>
              <a:t>파티션 </a:t>
            </a:r>
            <a:r>
              <a:rPr lang="ko-KR" altLang="en-US" sz="1200" b="1" dirty="0"/>
              <a:t>생성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fdisk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쪼개기 </a:t>
            </a:r>
          </a:p>
          <a:p>
            <a:r>
              <a:rPr lang="en-US" altLang="ko-KR" sz="1200" b="1" dirty="0" smtClean="0"/>
              <a:t>	2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장치를 포맷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mkfs</a:t>
            </a:r>
            <a:endParaRPr lang="en-US" altLang="ko-KR" sz="1200" b="1" dirty="0"/>
          </a:p>
          <a:p>
            <a:r>
              <a:rPr lang="en-US" altLang="ko-KR" sz="1200" b="1" dirty="0" smtClean="0"/>
              <a:t>	3</a:t>
            </a:r>
            <a:r>
              <a:rPr lang="en-US" altLang="ko-KR" sz="1200" b="1" dirty="0"/>
              <a:t>. </a:t>
            </a:r>
            <a:r>
              <a:rPr lang="ko-KR" altLang="en-US" sz="1200" b="1" dirty="0" err="1"/>
              <a:t>디렉토리</a:t>
            </a:r>
            <a:r>
              <a:rPr lang="ko-KR" altLang="en-US" sz="1200" b="1" dirty="0"/>
              <a:t> 생성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mkdir</a:t>
            </a:r>
            <a:r>
              <a:rPr lang="en-US" altLang="ko-KR" sz="1200" b="1" dirty="0"/>
              <a:t> = Mount Point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49486"/>
              </p:ext>
            </p:extLst>
          </p:nvPr>
        </p:nvGraphicFramePr>
        <p:xfrm>
          <a:off x="790514" y="2645822"/>
          <a:ext cx="7669918" cy="3041315"/>
        </p:xfrm>
        <a:graphic>
          <a:graphicData uri="http://schemas.openxmlformats.org/drawingml/2006/table">
            <a:tbl>
              <a:tblPr/>
              <a:tblGrid>
                <a:gridCol w="1542978"/>
                <a:gridCol w="2588806"/>
                <a:gridCol w="3538134"/>
              </a:tblGrid>
              <a:tr h="28803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2882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마운트</a:t>
                      </a:r>
                      <a:endParaRPr lang="en-US" altLang="ko-KR" sz="11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mount [</a:t>
                      </a:r>
                      <a:r>
                        <a:rPr lang="ko-KR" altLang="en-US" sz="1100" b="1" baseline="0" dirty="0" err="1" smtClean="0">
                          <a:latin typeface="+mn-ea"/>
                          <a:ea typeface="+mn-ea"/>
                        </a:rPr>
                        <a:t>장치명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] [</a:t>
                      </a:r>
                      <a:r>
                        <a:rPr lang="ko-KR" altLang="en-US" sz="1100" b="1" baseline="0" dirty="0" err="1" smtClean="0">
                          <a:latin typeface="+mn-ea"/>
                          <a:ea typeface="+mn-ea"/>
                        </a:rPr>
                        <a:t>마운트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 포인트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ko-KR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# mount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/dev/sr0  /</a:t>
                      </a:r>
                      <a:r>
                        <a:rPr lang="en-US" altLang="ko-KR" sz="1100" b="1" baseline="0" dirty="0" err="1" smtClean="0">
                          <a:latin typeface="+mn-ea"/>
                          <a:ea typeface="+mn-ea"/>
                        </a:rPr>
                        <a:t>cdrom</a:t>
                      </a:r>
                      <a:endParaRPr lang="ko-KR" altLang="ko-KR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32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마운트</a:t>
                      </a:r>
                      <a:r>
                        <a:rPr lang="ko-KR" altLang="en-US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확인</a:t>
                      </a:r>
                      <a:endParaRPr lang="en-US" altLang="ko-KR" sz="1100" b="1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100" b="1" baseline="0" dirty="0" err="1" smtClean="0">
                          <a:latin typeface="+mn-ea"/>
                          <a:ea typeface="+mn-ea"/>
                        </a:rPr>
                        <a:t>df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100" b="1" baseline="0" dirty="0" err="1" smtClean="0">
                          <a:latin typeface="+mn-ea"/>
                          <a:ea typeface="+mn-ea"/>
                        </a:rPr>
                        <a:t>Th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cat /</a:t>
                      </a:r>
                      <a:r>
                        <a:rPr lang="en-US" altLang="ko-KR" sz="1100" b="1" baseline="0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b="1" baseline="0" dirty="0" err="1" smtClean="0">
                          <a:latin typeface="+mn-ea"/>
                          <a:ea typeface="+mn-ea"/>
                        </a:rPr>
                        <a:t>mtab</a:t>
                      </a:r>
                      <a:endParaRPr lang="en-US" altLang="ko-KR" sz="1100" b="1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# vi /</a:t>
                      </a:r>
                      <a:r>
                        <a:rPr lang="en-US" altLang="ko-KR" sz="1100" b="1" baseline="0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b="1" baseline="0" dirty="0" err="1" smtClean="0">
                          <a:latin typeface="+mn-ea"/>
                          <a:ea typeface="+mn-ea"/>
                        </a:rPr>
                        <a:t>fstab</a:t>
                      </a:r>
                      <a:endParaRPr lang="en-US" altLang="ko-KR" sz="1100" b="1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100" b="1" dirty="0" err="1" smtClean="0">
                          <a:latin typeface="+mn-ea"/>
                          <a:ea typeface="+mn-ea"/>
                        </a:rPr>
                        <a:t>ㆍ</a:t>
                      </a:r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mtab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부팅 상태에서만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mount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→현 상태에서만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            (</a:t>
                      </a:r>
                      <a:r>
                        <a:rPr lang="ko-KR" altLang="en-US" sz="1100" b="1" baseline="0" dirty="0" err="1" smtClean="0">
                          <a:latin typeface="+mn-ea"/>
                          <a:ea typeface="+mn-ea"/>
                        </a:rPr>
                        <a:t>재부팅시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x 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휘발성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O)</a:t>
                      </a:r>
                    </a:p>
                    <a:p>
                      <a:endParaRPr lang="en-US" altLang="ko-KR" sz="1100" b="1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ko-KR" sz="1100" b="1" dirty="0" err="1" smtClean="0">
                          <a:latin typeface="+mn-ea"/>
                          <a:ea typeface="+mn-ea"/>
                        </a:rPr>
                        <a:t>ㆍ</a:t>
                      </a:r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fstab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부팅시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 자동으로 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mount 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되도록 설정</a:t>
                      </a:r>
                      <a:endParaRPr lang="en-US" altLang="ko-KR" sz="1100" b="1" baseline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설정 후 항상 </a:t>
                      </a:r>
                      <a:r>
                        <a:rPr lang="en-US" altLang="ko-KR" sz="11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#mount –a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해줘야 한다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ko-KR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58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마운트</a:t>
                      </a: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 해제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#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baseline="0" dirty="0" err="1" smtClean="0">
                          <a:latin typeface="+mn-ea"/>
                          <a:ea typeface="+mn-ea"/>
                        </a:rPr>
                        <a:t>umount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100" b="1" baseline="0" dirty="0" err="1" smtClean="0">
                          <a:latin typeface="+mn-ea"/>
                          <a:ea typeface="+mn-ea"/>
                        </a:rPr>
                        <a:t>장치명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100" b="1" baseline="0" dirty="0" err="1" smtClean="0">
                          <a:latin typeface="+mn-ea"/>
                          <a:ea typeface="+mn-ea"/>
                        </a:rPr>
                        <a:t>umount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[</a:t>
                      </a:r>
                      <a:r>
                        <a:rPr lang="ko-KR" altLang="en-US" sz="1100" b="1" baseline="0" dirty="0" err="1" smtClean="0">
                          <a:latin typeface="+mn-ea"/>
                          <a:ea typeface="+mn-ea"/>
                        </a:rPr>
                        <a:t>마운트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 포인트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]</a:t>
                      </a:r>
                      <a:endParaRPr lang="ko-KR" altLang="ko-KR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9547">
                <a:tc gridSpan="3"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 ★</a:t>
                      </a:r>
                      <a:r>
                        <a:rPr lang="ko-KR" altLang="en-US" sz="1100" b="1" kern="1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마운트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할 때 주의할 점</a:t>
                      </a:r>
                      <a:endParaRPr lang="en-US" altLang="ko-KR" sz="1100" b="1" kern="1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      - 1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개의 </a:t>
                      </a:r>
                      <a:r>
                        <a:rPr lang="en-US" altLang="ko-KR" sz="1100" b="1" kern="1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m.p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에는 </a:t>
                      </a:r>
                      <a:r>
                        <a:rPr lang="en-US" altLang="ko-KR" sz="11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개의 장치만 </a:t>
                      </a:r>
                      <a:r>
                        <a:rPr lang="ko-KR" altLang="en-US" sz="1100" b="1" kern="1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마운트</a:t>
                      </a:r>
                      <a:r>
                        <a:rPr lang="ko-KR" altLang="en-US" sz="11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한다</a:t>
                      </a:r>
                      <a:r>
                        <a:rPr lang="en-US" altLang="ko-KR" sz="11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en-US" altLang="ko-KR" sz="11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1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혼돈이 올 수 있기 때문</a:t>
                      </a:r>
                      <a:r>
                        <a:rPr lang="en-US" altLang="ko-KR" sz="11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      - mount </a:t>
                      </a:r>
                      <a:r>
                        <a:rPr lang="ko-KR" altLang="en-US" sz="11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또는 </a:t>
                      </a:r>
                      <a:r>
                        <a:rPr lang="en-US" altLang="ko-KR" sz="1100" b="1" kern="1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umount</a:t>
                      </a:r>
                      <a:r>
                        <a:rPr lang="ko-KR" altLang="en-US" sz="11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시에는 반드시 </a:t>
                      </a:r>
                      <a:r>
                        <a:rPr lang="en-US" altLang="ko-KR" sz="1100" b="1" kern="10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m.p</a:t>
                      </a:r>
                      <a:r>
                        <a:rPr lang="en-US" altLang="ko-KR" sz="11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밖에서 작업한다</a:t>
                      </a:r>
                      <a:r>
                        <a:rPr lang="en-US" altLang="ko-KR" sz="11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1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805899" y="2285781"/>
            <a:ext cx="12682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- mount </a:t>
            </a:r>
            <a:r>
              <a:rPr lang="ko-KR" altLang="en-US" sz="1100" b="1" dirty="0" smtClean="0">
                <a:latin typeface="+mn-ea"/>
              </a:rPr>
              <a:t>명령어</a:t>
            </a:r>
            <a:r>
              <a:rPr lang="en-US" altLang="ko-KR" sz="1100" b="1" dirty="0" smtClean="0">
                <a:latin typeface="+mn-ea"/>
              </a:rPr>
              <a:t>-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OS</a:t>
            </a:r>
            <a:r>
              <a:rPr lang="ko-KR" altLang="en-US" sz="800" b="1" dirty="0">
                <a:latin typeface="+mn-ea"/>
              </a:rPr>
              <a:t>별 파일 시스템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79712" y="5807005"/>
            <a:ext cx="5336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7030A0"/>
                </a:solidFill>
              </a:rPr>
              <a:t>#mount </a:t>
            </a:r>
            <a:r>
              <a:rPr lang="en-US" altLang="ko-KR" b="1" dirty="0">
                <a:solidFill>
                  <a:srgbClr val="7030A0"/>
                </a:solidFill>
              </a:rPr>
              <a:t>-t </a:t>
            </a:r>
            <a:r>
              <a:rPr lang="en-US" altLang="ko-KR" b="1" dirty="0" smtClean="0">
                <a:solidFill>
                  <a:srgbClr val="7030A0"/>
                </a:solidFill>
              </a:rPr>
              <a:t>ext4  </a:t>
            </a:r>
            <a:r>
              <a:rPr lang="en-US" altLang="ko-KR" b="1" dirty="0">
                <a:solidFill>
                  <a:srgbClr val="7030A0"/>
                </a:solidFill>
              </a:rPr>
              <a:t>/dev/sdb1 </a:t>
            </a:r>
            <a:r>
              <a:rPr lang="en-US" altLang="ko-KR" b="1" dirty="0" smtClean="0">
                <a:solidFill>
                  <a:srgbClr val="7030A0"/>
                </a:solidFill>
              </a:rPr>
              <a:t> /</a:t>
            </a:r>
            <a:r>
              <a:rPr lang="en-US" altLang="ko-KR" b="1" dirty="0" err="1">
                <a:solidFill>
                  <a:srgbClr val="7030A0"/>
                </a:solidFill>
              </a:rPr>
              <a:t>m.p</a:t>
            </a:r>
            <a:endParaRPr lang="en-US" altLang="ko-KR" b="1" dirty="0">
              <a:solidFill>
                <a:srgbClr val="7030A0"/>
              </a:solidFill>
            </a:endParaRPr>
          </a:p>
          <a:p>
            <a:r>
              <a:rPr lang="en-US" altLang="ko-KR" b="1" dirty="0">
                <a:solidFill>
                  <a:srgbClr val="7030A0"/>
                </a:solidFill>
              </a:rPr>
              <a:t>	</a:t>
            </a:r>
            <a:r>
              <a:rPr lang="en-US" altLang="ko-KR" b="1" dirty="0" smtClean="0">
                <a:solidFill>
                  <a:srgbClr val="7030A0"/>
                </a:solidFill>
              </a:rPr>
              <a:t> 	  </a:t>
            </a:r>
            <a:r>
              <a:rPr lang="en-US" altLang="ko-KR" b="1" dirty="0">
                <a:solidFill>
                  <a:srgbClr val="7030A0"/>
                </a:solidFill>
              </a:rPr>
              <a:t>└ </a:t>
            </a:r>
            <a:r>
              <a:rPr lang="ko-KR" altLang="en-US" b="1" dirty="0">
                <a:solidFill>
                  <a:srgbClr val="7030A0"/>
                </a:solidFill>
              </a:rPr>
              <a:t>장치   </a:t>
            </a:r>
            <a:r>
              <a:rPr lang="en-US" altLang="ko-KR" b="1" dirty="0" smtClean="0">
                <a:solidFill>
                  <a:srgbClr val="7030A0"/>
                </a:solidFill>
              </a:rPr>
              <a:t>   </a:t>
            </a:r>
            <a:r>
              <a:rPr lang="ko-KR" altLang="en-US" b="1" dirty="0" smtClean="0">
                <a:solidFill>
                  <a:srgbClr val="7030A0"/>
                </a:solidFill>
              </a:rPr>
              <a:t>└ </a:t>
            </a:r>
            <a:r>
              <a:rPr lang="ko-KR" altLang="en-US" b="1" dirty="0" err="1">
                <a:solidFill>
                  <a:srgbClr val="7030A0"/>
                </a:solidFill>
              </a:rPr>
              <a:t>디렉토리</a:t>
            </a:r>
            <a:r>
              <a:rPr lang="ko-KR" altLang="en-US" b="1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8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OS</a:t>
            </a:r>
            <a:r>
              <a:rPr lang="ko-KR" altLang="en-US" sz="2000" b="1" dirty="0" smtClean="0">
                <a:latin typeface="+mn-ea"/>
              </a:rPr>
              <a:t>별 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235" y="794657"/>
            <a:ext cx="7245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3.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마운트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포맷이 완료된 장치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파티션을 사용할 수 있도록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디렉토리에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붙이는 것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0514" y="1105450"/>
            <a:ext cx="71580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 err="1" smtClean="0"/>
              <a:t>ㆍ</a:t>
            </a:r>
            <a:r>
              <a:rPr lang="en-US" altLang="ko-KR" sz="1200" b="1" dirty="0"/>
              <a:t>mount </a:t>
            </a:r>
            <a:r>
              <a:rPr lang="ko-KR" altLang="en-US" sz="1200" b="1" dirty="0" smtClean="0"/>
              <a:t>명령어 및 옵션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	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mount [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옵션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] [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장치명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마운트</a:t>
            </a:r>
            <a:r>
              <a:rPr lang="ko-KR" altLang="en-US" sz="1400" b="1" dirty="0" smtClean="0">
                <a:solidFill>
                  <a:srgbClr val="FF0000"/>
                </a:solidFill>
                <a:latin typeface="+mn-ea"/>
              </a:rPr>
              <a:t> 포인트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]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29318"/>
              </p:ext>
            </p:extLst>
          </p:nvPr>
        </p:nvGraphicFramePr>
        <p:xfrm>
          <a:off x="790514" y="2064957"/>
          <a:ext cx="6805822" cy="2228139"/>
        </p:xfrm>
        <a:graphic>
          <a:graphicData uri="http://schemas.openxmlformats.org/drawingml/2006/table">
            <a:tbl>
              <a:tblPr/>
              <a:tblGrid>
                <a:gridCol w="685142"/>
                <a:gridCol w="6120680"/>
              </a:tblGrid>
              <a:tr h="2365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86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-a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fstab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에 기술되어 있는 모든 파일시스템을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마운트</a:t>
                      </a:r>
                      <a:endParaRPr lang="ko-KR" altLang="ko-KR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-t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파일시스템의 형식을 지정한다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생략가능</a:t>
                      </a:r>
                      <a:endParaRPr lang="en-US" altLang="ko-KR" sz="1100" b="1" baseline="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-n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etc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mtab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파일에 정보를 남기지 않고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마운트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68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-o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-o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뒤에 콜론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(",")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으로 다음 옵션을 사용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defaults	</a:t>
                      </a:r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rw,suid,dev,exec,auto,nouser,async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를 기본 옵션으로 사용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	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remount	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이미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마운트된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 파일시스템을 </a:t>
                      </a:r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재마운트</a:t>
                      </a:r>
                      <a:endParaRPr lang="ko-KR" altLang="en-US" sz="11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		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여유 공간을 확인하는 명령어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790514" y="1803347"/>
            <a:ext cx="1127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- mount </a:t>
            </a:r>
            <a:r>
              <a:rPr lang="ko-KR" altLang="en-US" sz="1100" b="1" dirty="0" smtClean="0">
                <a:latin typeface="+mn-ea"/>
              </a:rPr>
              <a:t>옵션</a:t>
            </a:r>
            <a:r>
              <a:rPr lang="en-US" altLang="ko-KR" sz="1100" b="1" dirty="0" smtClean="0">
                <a:latin typeface="+mn-ea"/>
              </a:rPr>
              <a:t>-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OS</a:t>
            </a:r>
            <a:r>
              <a:rPr lang="ko-KR" altLang="en-US" sz="800" b="1" dirty="0">
                <a:latin typeface="+mn-ea"/>
              </a:rPr>
              <a:t>별 파일 시스템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4437112"/>
            <a:ext cx="68370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 err="1" smtClean="0"/>
              <a:t>ㆍ</a:t>
            </a:r>
            <a:r>
              <a:rPr lang="en-US" altLang="ko-KR" sz="1200" b="1" dirty="0" err="1" smtClean="0"/>
              <a:t>umount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명령어 및 옵션</a:t>
            </a:r>
            <a:endParaRPr lang="en-US" altLang="ko-KR" sz="1200" b="1" dirty="0" smtClean="0"/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	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#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</a:rPr>
              <a:t>umount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 [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n-ea"/>
              </a:rPr>
              <a:t>장치명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]</a:t>
            </a:r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12070"/>
              </p:ext>
            </p:extLst>
          </p:nvPr>
        </p:nvGraphicFramePr>
        <p:xfrm>
          <a:off x="741894" y="5457738"/>
          <a:ext cx="7718538" cy="909424"/>
        </p:xfrm>
        <a:graphic>
          <a:graphicData uri="http://schemas.openxmlformats.org/drawingml/2006/table">
            <a:tbl>
              <a:tblPr/>
              <a:tblGrid>
                <a:gridCol w="777025"/>
                <a:gridCol w="6941513"/>
              </a:tblGrid>
              <a:tr h="2365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옵션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명령어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86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-a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b="1" dirty="0" smtClean="0"/>
                        <a:t>/</a:t>
                      </a:r>
                      <a:r>
                        <a:rPr lang="en-US" altLang="ko-KR" sz="1100" b="1" dirty="0" err="1" smtClean="0"/>
                        <a:t>etc</a:t>
                      </a:r>
                      <a:r>
                        <a:rPr lang="en-US" altLang="ko-KR" sz="1100" b="1" dirty="0" smtClean="0"/>
                        <a:t>/</a:t>
                      </a:r>
                      <a:r>
                        <a:rPr lang="en-US" altLang="ko-KR" sz="1100" b="1" dirty="0" err="1" smtClean="0"/>
                        <a:t>fstab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ko-KR" altLang="en-US" sz="1100" b="1" dirty="0" smtClean="0"/>
                        <a:t>에 기술되어있는 모든 파일시스템의 </a:t>
                      </a:r>
                      <a:r>
                        <a:rPr lang="ko-KR" altLang="en-US" sz="1100" b="1" dirty="0" err="1" smtClean="0"/>
                        <a:t>마운트를</a:t>
                      </a:r>
                      <a:r>
                        <a:rPr lang="ko-KR" altLang="en-US" sz="1100" b="1" dirty="0" smtClean="0"/>
                        <a:t> 해제</a:t>
                      </a:r>
                      <a:r>
                        <a:rPr lang="en-US" altLang="ko-KR" sz="1100" b="1" dirty="0" smtClean="0"/>
                        <a:t>,</a:t>
                      </a:r>
                      <a:r>
                        <a:rPr lang="ko-KR" altLang="en-US" sz="1100" b="1" dirty="0" smtClean="0"/>
                        <a:t> 정상적인 상황에서 실행해서는 안 된다</a:t>
                      </a:r>
                      <a:endParaRPr lang="ko-KR" altLang="en-US" sz="1100" b="1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23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-f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1" dirty="0" smtClean="0"/>
                        <a:t>강제로 연결해제 할 때 사용</a:t>
                      </a:r>
                      <a:r>
                        <a:rPr lang="en-US" altLang="ko-KR" sz="1100" b="1" dirty="0" smtClean="0"/>
                        <a:t>, NFS </a:t>
                      </a:r>
                      <a:r>
                        <a:rPr lang="ko-KR" altLang="en-US" sz="1100" b="1" dirty="0" smtClean="0"/>
                        <a:t>서비스에 연결되어있는 파일시스템을 연결 해제 할 때 이용할 수 있다</a:t>
                      </a:r>
                      <a:endParaRPr lang="ko-KR" altLang="en-US" sz="1100" b="1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10591" y="5157192"/>
            <a:ext cx="1213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- </a:t>
            </a:r>
            <a:r>
              <a:rPr lang="en-US" altLang="ko-KR" sz="1100" b="1" dirty="0" err="1" smtClean="0">
                <a:latin typeface="+mn-ea"/>
              </a:rPr>
              <a:t>umount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ko-KR" altLang="en-US" sz="1100" b="1" dirty="0" smtClean="0">
                <a:latin typeface="+mn-ea"/>
              </a:rPr>
              <a:t>옵션</a:t>
            </a:r>
            <a:r>
              <a:rPr lang="en-US" altLang="ko-KR" sz="1100" b="1" dirty="0" smtClean="0">
                <a:latin typeface="+mn-ea"/>
              </a:rPr>
              <a:t>-</a:t>
            </a:r>
            <a:endParaRPr lang="en-US" altLang="ko-KR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2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OS</a:t>
            </a:r>
            <a:r>
              <a:rPr lang="ko-KR" altLang="en-US" sz="2000" b="1" dirty="0" smtClean="0">
                <a:latin typeface="+mn-ea"/>
              </a:rPr>
              <a:t>별 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376" y="980728"/>
            <a:ext cx="78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4. 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etc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en-US" altLang="ko-KR" b="1" dirty="0" err="1">
                <a:solidFill>
                  <a:srgbClr val="FF0000"/>
                </a:solidFill>
              </a:rPr>
              <a:t>fstab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필드 </a:t>
            </a:r>
            <a:r>
              <a:rPr lang="ko-KR" altLang="en-US" b="1" dirty="0" smtClean="0">
                <a:solidFill>
                  <a:srgbClr val="FF0000"/>
                </a:solidFill>
              </a:rPr>
              <a:t>설정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부팅시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자동으로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mount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되게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하기위해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설정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343" y="1612733"/>
            <a:ext cx="715809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#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vi /</a:t>
            </a:r>
            <a:r>
              <a:rPr lang="en-US" altLang="ko-KR" sz="1100" b="1" dirty="0" err="1" smtClean="0">
                <a:latin typeface="+mn-ea"/>
              </a:rPr>
              <a:t>etc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en-US" altLang="ko-KR" sz="1100" b="1" dirty="0" err="1" smtClean="0">
                <a:latin typeface="+mn-ea"/>
              </a:rPr>
              <a:t>fstab</a:t>
            </a:r>
            <a:endParaRPr lang="en-US" altLang="ko-KR" sz="1100" b="1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/dev/sdb1        /mp1        ext4    	defaults       		1 2</a:t>
            </a:r>
          </a:p>
          <a:p>
            <a:r>
              <a:rPr lang="en-US" altLang="ko-KR" sz="1400" b="1" dirty="0">
                <a:latin typeface="+mn-ea"/>
              </a:rPr>
              <a:t>   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└ </a:t>
            </a:r>
            <a:r>
              <a:rPr lang="ko-KR" altLang="en-US" sz="1400" b="1" dirty="0">
                <a:solidFill>
                  <a:srgbClr val="7030A0"/>
                </a:solidFill>
                <a:latin typeface="+mn-ea"/>
              </a:rPr>
              <a:t>장치	 </a:t>
            </a:r>
            <a:r>
              <a:rPr lang="ko-KR" altLang="en-US" sz="1400" b="1" dirty="0" smtClean="0">
                <a:solidFill>
                  <a:srgbClr val="7030A0"/>
                </a:solidFill>
                <a:latin typeface="+mn-ea"/>
              </a:rPr>
              <a:t>     </a:t>
            </a:r>
            <a:r>
              <a:rPr lang="ko-KR" altLang="en-US" sz="1400" b="1" dirty="0">
                <a:solidFill>
                  <a:srgbClr val="7030A0"/>
                </a:solidFill>
                <a:latin typeface="+mn-ea"/>
              </a:rPr>
              <a:t>└ 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M.P       └ F.S </a:t>
            </a:r>
            <a:r>
              <a:rPr lang="en-US" altLang="ko-KR" sz="1400" b="1" dirty="0">
                <a:solidFill>
                  <a:srgbClr val="7030A0"/>
                </a:solidFill>
                <a:latin typeface="+mn-ea"/>
              </a:rPr>
              <a:t>	 └ </a:t>
            </a:r>
            <a:r>
              <a:rPr lang="ko-KR" altLang="en-US" sz="1400" b="1" dirty="0" err="1">
                <a:solidFill>
                  <a:srgbClr val="7030A0"/>
                </a:solidFill>
                <a:latin typeface="+mn-ea"/>
              </a:rPr>
              <a:t>자동마운트</a:t>
            </a:r>
            <a:r>
              <a:rPr lang="ko-KR" altLang="en-US" sz="1400" b="1" dirty="0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7030A0"/>
                </a:solidFill>
                <a:latin typeface="+mn-ea"/>
              </a:rPr>
              <a:t>옵션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	</a:t>
            </a:r>
            <a:r>
              <a:rPr lang="ko-KR" altLang="en-US" sz="1400" b="1" dirty="0">
                <a:solidFill>
                  <a:srgbClr val="7030A0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rgbClr val="7030A0"/>
                </a:solidFill>
                <a:latin typeface="+mn-ea"/>
              </a:rPr>
              <a:t>A B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A: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dump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기록여부 </a:t>
            </a:r>
            <a:r>
              <a:rPr lang="en-US" altLang="ko-KR" sz="1100" b="1" dirty="0">
                <a:latin typeface="+mn-ea"/>
              </a:rPr>
              <a:t>		</a:t>
            </a:r>
            <a:r>
              <a:rPr lang="en-US" altLang="ko-KR" sz="1100" b="1" dirty="0" smtClean="0">
                <a:latin typeface="+mn-ea"/>
              </a:rPr>
              <a:t>( </a:t>
            </a:r>
            <a:r>
              <a:rPr lang="en-US" altLang="ko-KR" sz="1100" b="1" dirty="0">
                <a:latin typeface="+mn-ea"/>
              </a:rPr>
              <a:t>0=</a:t>
            </a:r>
            <a:r>
              <a:rPr lang="ko-KR" altLang="en-US" sz="1100" b="1" dirty="0">
                <a:latin typeface="+mn-ea"/>
              </a:rPr>
              <a:t>기록</a:t>
            </a:r>
            <a:r>
              <a:rPr lang="en-US" altLang="ko-KR" sz="1100" b="1" dirty="0">
                <a:latin typeface="+mn-ea"/>
              </a:rPr>
              <a:t>X, 1</a:t>
            </a:r>
            <a:r>
              <a:rPr lang="en-US" altLang="ko-KR" sz="1100" b="1" dirty="0" smtClean="0">
                <a:latin typeface="+mn-ea"/>
              </a:rPr>
              <a:t>=</a:t>
            </a:r>
            <a:r>
              <a:rPr lang="ko-KR" altLang="en-US" sz="1100" b="1" dirty="0" smtClean="0">
                <a:latin typeface="+mn-ea"/>
              </a:rPr>
              <a:t>기록 </a:t>
            </a:r>
            <a:r>
              <a:rPr lang="en-US" altLang="ko-KR" sz="1100" b="1" dirty="0" smtClean="0">
                <a:latin typeface="+mn-ea"/>
              </a:rPr>
              <a:t>O )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B: 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fsck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=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파일 시스템 체크 </a:t>
            </a:r>
            <a:r>
              <a:rPr lang="en-US" altLang="ko-KR" sz="1100" b="1" dirty="0">
                <a:latin typeface="+mn-ea"/>
              </a:rPr>
              <a:t>	</a:t>
            </a:r>
            <a:r>
              <a:rPr lang="en-US" altLang="ko-KR" sz="1100" b="1" dirty="0" smtClean="0">
                <a:latin typeface="+mn-ea"/>
              </a:rPr>
              <a:t>	( 0</a:t>
            </a:r>
            <a:r>
              <a:rPr lang="en-US" altLang="ko-KR" sz="1100" b="1" dirty="0">
                <a:latin typeface="+mn-ea"/>
              </a:rPr>
              <a:t>=</a:t>
            </a:r>
            <a:r>
              <a:rPr lang="ko-KR" altLang="en-US" sz="1100" b="1" dirty="0">
                <a:latin typeface="+mn-ea"/>
              </a:rPr>
              <a:t>체크</a:t>
            </a:r>
            <a:r>
              <a:rPr lang="en-US" altLang="ko-KR" sz="1100" b="1" dirty="0">
                <a:latin typeface="+mn-ea"/>
              </a:rPr>
              <a:t>X , 1=</a:t>
            </a:r>
            <a:r>
              <a:rPr lang="ko-KR" altLang="en-US" sz="1100" b="1" dirty="0">
                <a:latin typeface="+mn-ea"/>
              </a:rPr>
              <a:t>우선 체크</a:t>
            </a:r>
            <a:r>
              <a:rPr lang="en-US" altLang="ko-KR" sz="1100" b="1" dirty="0">
                <a:latin typeface="+mn-ea"/>
              </a:rPr>
              <a:t>, 2=</a:t>
            </a:r>
            <a:r>
              <a:rPr lang="ko-KR" altLang="en-US" sz="1100" b="1" dirty="0">
                <a:latin typeface="+mn-ea"/>
              </a:rPr>
              <a:t>차선 </a:t>
            </a:r>
            <a:r>
              <a:rPr lang="ko-KR" altLang="en-US" sz="1100" b="1" dirty="0" smtClean="0">
                <a:latin typeface="+mn-ea"/>
              </a:rPr>
              <a:t>체크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 smtClean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/</a:t>
            </a:r>
            <a:r>
              <a:rPr lang="en-US" altLang="ko-KR" sz="1100" b="1" dirty="0" err="1">
                <a:latin typeface="+mn-ea"/>
              </a:rPr>
              <a:t>etc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en-US" altLang="ko-KR" sz="1100" b="1" dirty="0" err="1">
                <a:latin typeface="+mn-ea"/>
              </a:rPr>
              <a:t>fstab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에서 </a:t>
            </a:r>
            <a:r>
              <a:rPr lang="ko-KR" altLang="en-US" sz="1100" b="1" dirty="0" err="1">
                <a:latin typeface="+mn-ea"/>
              </a:rPr>
              <a:t>마운트</a:t>
            </a:r>
            <a:r>
              <a:rPr lang="ko-KR" altLang="en-US" sz="1100" b="1" dirty="0">
                <a:latin typeface="+mn-ea"/>
              </a:rPr>
              <a:t> 실수 </a:t>
            </a:r>
            <a:r>
              <a:rPr lang="en-US" altLang="ko-KR" sz="1100" b="1" dirty="0">
                <a:latin typeface="+mn-ea"/>
              </a:rPr>
              <a:t>/ </a:t>
            </a:r>
            <a:r>
              <a:rPr lang="ko-KR" altLang="en-US" sz="1100" b="1" dirty="0">
                <a:latin typeface="+mn-ea"/>
              </a:rPr>
              <a:t>오타 가 일어 </a:t>
            </a:r>
            <a:r>
              <a:rPr lang="ko-KR" altLang="en-US" sz="1100" b="1" dirty="0" smtClean="0">
                <a:latin typeface="+mn-ea"/>
              </a:rPr>
              <a:t>났을 때</a:t>
            </a:r>
            <a:r>
              <a:rPr lang="en-US" altLang="ko-KR" sz="1100" b="1" dirty="0" smtClean="0">
                <a:latin typeface="+mn-ea"/>
              </a:rPr>
              <a:t>, mount </a:t>
            </a:r>
            <a:r>
              <a:rPr lang="en-US" altLang="ko-KR" sz="1100" b="1" dirty="0">
                <a:latin typeface="+mn-ea"/>
              </a:rPr>
              <a:t>-a  </a:t>
            </a:r>
            <a:r>
              <a:rPr lang="ko-KR" altLang="en-US" sz="1100" b="1" dirty="0">
                <a:latin typeface="+mn-ea"/>
              </a:rPr>
              <a:t>라는 명령어로 오류가 밝혀진다 </a:t>
            </a:r>
            <a:endParaRPr lang="en-US" altLang="ko-KR" sz="1100" b="1" dirty="0" smtClean="0">
              <a:latin typeface="+mn-ea"/>
            </a:endParaRPr>
          </a:p>
          <a:p>
            <a:endParaRPr lang="ko-KR" altLang="en-US" sz="1100" b="1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그럼에도 </a:t>
            </a:r>
            <a:r>
              <a:rPr lang="ko-KR" altLang="en-US" sz="1100" b="1" dirty="0">
                <a:latin typeface="+mn-ea"/>
              </a:rPr>
              <a:t>불구하고 부팅이 </a:t>
            </a:r>
            <a:r>
              <a:rPr lang="ko-KR" altLang="en-US" sz="1100" b="1" dirty="0" err="1" smtClean="0">
                <a:latin typeface="+mn-ea"/>
              </a:rPr>
              <a:t>안될때</a:t>
            </a:r>
            <a:r>
              <a:rPr lang="en-US" altLang="ko-KR" sz="1100" b="1" dirty="0" smtClean="0">
                <a:latin typeface="+mn-ea"/>
              </a:rPr>
              <a:t>,</a:t>
            </a:r>
          </a:p>
          <a:p>
            <a:endParaRPr lang="ko-KR" altLang="en-US" sz="1100" b="1" dirty="0">
              <a:latin typeface="+mn-ea"/>
            </a:endParaRPr>
          </a:p>
          <a:p>
            <a:r>
              <a:rPr lang="en-US" altLang="ko-KR" sz="1100" b="1" dirty="0" smtClean="0">
                <a:latin typeface="+mn-ea"/>
              </a:rPr>
              <a:t>mount </a:t>
            </a:r>
            <a:r>
              <a:rPr lang="en-US" altLang="ko-KR" sz="1100" b="1" dirty="0">
                <a:latin typeface="+mn-ea"/>
              </a:rPr>
              <a:t>-o </a:t>
            </a:r>
            <a:r>
              <a:rPr lang="en-US" altLang="ko-KR" sz="1100" b="1" dirty="0" err="1">
                <a:latin typeface="+mn-ea"/>
              </a:rPr>
              <a:t>remount,rw</a:t>
            </a:r>
            <a:r>
              <a:rPr lang="en-US" altLang="ko-KR" sz="1100" b="1" dirty="0">
                <a:latin typeface="+mn-ea"/>
              </a:rPr>
              <a:t> /   </a:t>
            </a:r>
            <a:r>
              <a:rPr lang="ko-KR" altLang="en-US" sz="1100" b="1" dirty="0">
                <a:latin typeface="+mn-ea"/>
              </a:rPr>
              <a:t>명령어를 입력 해야만 </a:t>
            </a:r>
            <a:r>
              <a:rPr lang="en-US" altLang="ko-KR" sz="1100" b="1" dirty="0">
                <a:latin typeface="+mn-ea"/>
              </a:rPr>
              <a:t>vi /</a:t>
            </a:r>
            <a:r>
              <a:rPr lang="en-US" altLang="ko-KR" sz="1100" b="1" dirty="0" err="1">
                <a:latin typeface="+mn-ea"/>
              </a:rPr>
              <a:t>etc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en-US" altLang="ko-KR" sz="1100" b="1" dirty="0" err="1">
                <a:latin typeface="+mn-ea"/>
              </a:rPr>
              <a:t>fstab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내용수정이 이루어 진다 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OS</a:t>
            </a:r>
            <a:r>
              <a:rPr lang="ko-KR" altLang="en-US" sz="800" b="1" dirty="0">
                <a:latin typeface="+mn-ea"/>
              </a:rPr>
              <a:t>별 파일 시스템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4528" y="6123201"/>
            <a:ext cx="44871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latin typeface="+mn-ea"/>
              </a:rPr>
              <a:t>※</a:t>
            </a:r>
            <a:r>
              <a:rPr lang="en-US" altLang="ko-KR" sz="1100" b="1" dirty="0" smtClean="0">
                <a:latin typeface="+mn-ea"/>
              </a:rPr>
              <a:t> </a:t>
            </a:r>
            <a:r>
              <a:rPr lang="en-US" altLang="ko-KR" sz="1100" b="1" dirty="0" err="1" smtClean="0">
                <a:latin typeface="+mn-ea"/>
              </a:rPr>
              <a:t>lost+found</a:t>
            </a:r>
            <a:r>
              <a:rPr lang="en-US" altLang="ko-KR" sz="1100" b="1" dirty="0" smtClean="0">
                <a:latin typeface="+mn-ea"/>
              </a:rPr>
              <a:t> : </a:t>
            </a:r>
            <a:r>
              <a:rPr lang="ko-KR" altLang="en-US" sz="1100" b="1" dirty="0" smtClean="0">
                <a:latin typeface="+mn-ea"/>
              </a:rPr>
              <a:t>모든 파티션에 존재하면서 복원을 위해 존재한다</a:t>
            </a:r>
            <a:r>
              <a:rPr lang="en-US" altLang="ko-KR" sz="1100" b="1" dirty="0" smtClean="0">
                <a:latin typeface="+mn-ea"/>
              </a:rPr>
              <a:t>.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941168"/>
            <a:ext cx="788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n-ea"/>
              </a:rPr>
              <a:t>5. 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>
                <a:latin typeface="+mn-ea"/>
              </a:rPr>
              <a:t>etc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en-US" altLang="ko-KR" sz="1200" b="1" dirty="0" err="1">
                <a:latin typeface="+mn-ea"/>
              </a:rPr>
              <a:t>fstab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필드 </a:t>
            </a:r>
            <a:r>
              <a:rPr lang="ko-KR" altLang="en-US" sz="1200" b="1" dirty="0" smtClean="0">
                <a:latin typeface="+mn-ea"/>
              </a:rPr>
              <a:t>설정 후 반드시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# mount –a  </a:t>
            </a:r>
            <a:r>
              <a:rPr lang="ko-KR" altLang="en-US" sz="1200" b="1" dirty="0" smtClean="0">
                <a:latin typeface="+mn-ea"/>
              </a:rPr>
              <a:t>로 확인 </a:t>
            </a:r>
            <a:r>
              <a:rPr lang="ko-KR" altLang="en-US" sz="1200" b="1" dirty="0" err="1" smtClean="0">
                <a:latin typeface="+mn-ea"/>
              </a:rPr>
              <a:t>할것</a:t>
            </a:r>
            <a:r>
              <a:rPr lang="ko-KR" altLang="en-US" sz="1200" b="1" dirty="0" smtClean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(mount all)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2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OS</a:t>
            </a:r>
            <a:r>
              <a:rPr lang="ko-KR" altLang="en-US" sz="2000" b="1" dirty="0" smtClean="0">
                <a:latin typeface="+mn-ea"/>
              </a:rPr>
              <a:t>별 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908720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4. 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etc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fstab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필드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설명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5576" y="1268760"/>
            <a:ext cx="715809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n-ea"/>
              </a:rPr>
              <a:t>#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 smtClean="0">
                <a:latin typeface="+mn-ea"/>
              </a:rPr>
              <a:t>vi /</a:t>
            </a:r>
            <a:r>
              <a:rPr lang="en-US" altLang="ko-KR" sz="1100" b="1" dirty="0" err="1" smtClean="0">
                <a:latin typeface="+mn-ea"/>
              </a:rPr>
              <a:t>etc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en-US" altLang="ko-KR" sz="1100" b="1" dirty="0" err="1" smtClean="0">
                <a:latin typeface="+mn-ea"/>
              </a:rPr>
              <a:t>fstab</a:t>
            </a:r>
            <a:endParaRPr lang="en-US" altLang="ko-KR" sz="1100" b="1" dirty="0">
              <a:latin typeface="+mn-ea"/>
            </a:endParaRPr>
          </a:p>
          <a:p>
            <a:r>
              <a:rPr lang="ko-KR" altLang="en-US" sz="1100" b="1" dirty="0" smtClean="0">
                <a:latin typeface="+mn-ea"/>
              </a:rPr>
              <a:t> </a:t>
            </a:r>
            <a:endParaRPr lang="ko-KR" altLang="en-US" sz="11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/dev/sdb1        /mp1        ext4    	defaults       		1 2</a:t>
            </a:r>
          </a:p>
          <a:p>
            <a:r>
              <a:rPr lang="en-US" altLang="ko-KR" sz="1400" b="1" dirty="0">
                <a:latin typeface="+mn-ea"/>
              </a:rPr>
              <a:t>   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└ </a:t>
            </a:r>
            <a:r>
              <a:rPr lang="ko-KR" altLang="en-US" sz="1400" b="1" dirty="0">
                <a:solidFill>
                  <a:srgbClr val="7030A0"/>
                </a:solidFill>
                <a:latin typeface="+mn-ea"/>
              </a:rPr>
              <a:t>장치	 </a:t>
            </a:r>
            <a:r>
              <a:rPr lang="ko-KR" altLang="en-US" sz="1400" b="1" dirty="0" smtClean="0">
                <a:solidFill>
                  <a:srgbClr val="7030A0"/>
                </a:solidFill>
                <a:latin typeface="+mn-ea"/>
              </a:rPr>
              <a:t>     </a:t>
            </a:r>
            <a:r>
              <a:rPr lang="ko-KR" altLang="en-US" sz="1400" b="1" dirty="0">
                <a:solidFill>
                  <a:srgbClr val="7030A0"/>
                </a:solidFill>
                <a:latin typeface="+mn-ea"/>
              </a:rPr>
              <a:t>└ 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M.P       └ F.S </a:t>
            </a:r>
            <a:r>
              <a:rPr lang="en-US" altLang="ko-KR" sz="1400" b="1" dirty="0">
                <a:solidFill>
                  <a:srgbClr val="7030A0"/>
                </a:solidFill>
                <a:latin typeface="+mn-ea"/>
              </a:rPr>
              <a:t>	 └ </a:t>
            </a:r>
            <a:r>
              <a:rPr lang="ko-KR" altLang="en-US" sz="1400" b="1" dirty="0" err="1">
                <a:solidFill>
                  <a:srgbClr val="7030A0"/>
                </a:solidFill>
                <a:latin typeface="+mn-ea"/>
              </a:rPr>
              <a:t>자동마운트</a:t>
            </a:r>
            <a:r>
              <a:rPr lang="ko-KR" altLang="en-US" sz="1400" b="1" dirty="0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7030A0"/>
                </a:solidFill>
                <a:latin typeface="+mn-ea"/>
              </a:rPr>
              <a:t>옵션</a:t>
            </a:r>
            <a:r>
              <a:rPr lang="en-US" altLang="ko-KR" sz="1400" b="1" dirty="0" smtClean="0">
                <a:solidFill>
                  <a:srgbClr val="7030A0"/>
                </a:solidFill>
                <a:latin typeface="+mn-ea"/>
              </a:rPr>
              <a:t>	</a:t>
            </a:r>
            <a:r>
              <a:rPr lang="ko-KR" altLang="en-US" sz="1400" b="1" dirty="0">
                <a:solidFill>
                  <a:srgbClr val="7030A0"/>
                </a:solidFill>
                <a:latin typeface="+mn-ea"/>
              </a:rPr>
              <a:t>	</a:t>
            </a:r>
            <a:r>
              <a:rPr lang="en-US" altLang="ko-KR" sz="1400" b="1" dirty="0">
                <a:solidFill>
                  <a:srgbClr val="7030A0"/>
                </a:solidFill>
                <a:latin typeface="+mn-ea"/>
              </a:rPr>
              <a:t>A B</a:t>
            </a:r>
          </a:p>
          <a:p>
            <a:endParaRPr lang="en-US" altLang="ko-KR" sz="1100" b="1" dirty="0" smtClean="0">
              <a:latin typeface="+mn-ea"/>
            </a:endParaRPr>
          </a:p>
          <a:p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A: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dump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기록여부 </a:t>
            </a:r>
            <a:r>
              <a:rPr lang="en-US" altLang="ko-KR" sz="1100" b="1" dirty="0">
                <a:latin typeface="+mn-ea"/>
              </a:rPr>
              <a:t>		</a:t>
            </a:r>
            <a:r>
              <a:rPr lang="en-US" altLang="ko-KR" sz="1100" b="1" dirty="0" smtClean="0">
                <a:latin typeface="+mn-ea"/>
              </a:rPr>
              <a:t>( </a:t>
            </a:r>
            <a:r>
              <a:rPr lang="en-US" altLang="ko-KR" sz="1100" b="1" dirty="0">
                <a:latin typeface="+mn-ea"/>
              </a:rPr>
              <a:t>0=</a:t>
            </a:r>
            <a:r>
              <a:rPr lang="ko-KR" altLang="en-US" sz="1100" b="1" dirty="0">
                <a:latin typeface="+mn-ea"/>
              </a:rPr>
              <a:t>기록</a:t>
            </a:r>
            <a:r>
              <a:rPr lang="en-US" altLang="ko-KR" sz="1100" b="1" dirty="0">
                <a:latin typeface="+mn-ea"/>
              </a:rPr>
              <a:t>X, </a:t>
            </a:r>
            <a:r>
              <a:rPr lang="en-US" altLang="ko-KR" sz="1100" b="1" dirty="0" smtClean="0">
                <a:latin typeface="+mn-ea"/>
              </a:rPr>
              <a:t>  1=</a:t>
            </a:r>
            <a:r>
              <a:rPr lang="ko-KR" altLang="en-US" sz="1100" b="1" dirty="0" smtClean="0">
                <a:latin typeface="+mn-ea"/>
              </a:rPr>
              <a:t>기록 </a:t>
            </a:r>
            <a:r>
              <a:rPr lang="en-US" altLang="ko-KR" sz="1100" b="1" dirty="0" smtClean="0">
                <a:latin typeface="+mn-ea"/>
              </a:rPr>
              <a:t>O )</a:t>
            </a:r>
            <a:endParaRPr lang="en-US" altLang="ko-KR" sz="1100" b="1" dirty="0">
              <a:latin typeface="+mn-ea"/>
            </a:endParaRPr>
          </a:p>
          <a:p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B: 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</a:rPr>
              <a:t>fsck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파일 시스템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+mn-ea"/>
              </a:rPr>
              <a:t>무결성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체크</a:t>
            </a:r>
            <a:r>
              <a:rPr lang="en-US" altLang="ko-KR" sz="1100" b="1" dirty="0" smtClean="0">
                <a:latin typeface="+mn-ea"/>
              </a:rPr>
              <a:t>	( 0</a:t>
            </a:r>
            <a:r>
              <a:rPr lang="en-US" altLang="ko-KR" sz="1100" b="1" dirty="0">
                <a:latin typeface="+mn-ea"/>
              </a:rPr>
              <a:t>=</a:t>
            </a:r>
            <a:r>
              <a:rPr lang="ko-KR" altLang="en-US" sz="1100" b="1" dirty="0">
                <a:latin typeface="+mn-ea"/>
              </a:rPr>
              <a:t>체크</a:t>
            </a:r>
            <a:r>
              <a:rPr lang="en-US" altLang="ko-KR" sz="1100" b="1" dirty="0">
                <a:latin typeface="+mn-ea"/>
              </a:rPr>
              <a:t>X , </a:t>
            </a:r>
            <a:r>
              <a:rPr lang="en-US" altLang="ko-KR" sz="1100" b="1" dirty="0" smtClean="0">
                <a:latin typeface="+mn-ea"/>
              </a:rPr>
              <a:t> 1</a:t>
            </a:r>
            <a:r>
              <a:rPr lang="en-US" altLang="ko-KR" sz="1100" b="1" dirty="0">
                <a:latin typeface="+mn-ea"/>
              </a:rPr>
              <a:t>=</a:t>
            </a:r>
            <a:r>
              <a:rPr lang="ko-KR" altLang="en-US" sz="1100" b="1" dirty="0">
                <a:latin typeface="+mn-ea"/>
              </a:rPr>
              <a:t>우선 체크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en-US" altLang="ko-KR" sz="1100" b="1" dirty="0" smtClean="0">
                <a:latin typeface="+mn-ea"/>
              </a:rPr>
              <a:t> 2</a:t>
            </a:r>
            <a:r>
              <a:rPr lang="en-US" altLang="ko-KR" sz="1100" b="1" dirty="0">
                <a:latin typeface="+mn-ea"/>
              </a:rPr>
              <a:t>=</a:t>
            </a:r>
            <a:r>
              <a:rPr lang="ko-KR" altLang="en-US" sz="1100" b="1" dirty="0">
                <a:latin typeface="+mn-ea"/>
              </a:rPr>
              <a:t>차선 </a:t>
            </a:r>
            <a:r>
              <a:rPr lang="ko-KR" altLang="en-US" sz="1100" b="1" dirty="0" smtClean="0">
                <a:latin typeface="+mn-ea"/>
              </a:rPr>
              <a:t>체크</a:t>
            </a:r>
            <a:r>
              <a:rPr lang="en-US" altLang="ko-KR" sz="1100" b="1" dirty="0" smtClean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524328" y="6453336"/>
            <a:ext cx="1183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OS</a:t>
            </a:r>
            <a:r>
              <a:rPr lang="ko-KR" altLang="en-US" sz="800" b="1" dirty="0">
                <a:latin typeface="+mn-ea"/>
              </a:rPr>
              <a:t>별 파일 시스템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4944"/>
            <a:ext cx="7859266" cy="338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823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파일 시스템</a:t>
            </a:r>
            <a:endParaRPr lang="ko-KR" altLang="en-US" sz="800" b="1" dirty="0">
              <a:latin typeface="+mn-ea"/>
            </a:endParaRPr>
          </a:p>
        </p:txBody>
      </p:sp>
      <p:pic>
        <p:nvPicPr>
          <p:cNvPr id="11" name="그림 10" descr="C:\Users\Administrator\Desktop\vkdlftltmxp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81142"/>
            <a:ext cx="61150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3863599" y="2116249"/>
            <a:ext cx="2076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1" dirty="0" err="1" smtClean="0">
                <a:solidFill>
                  <a:srgbClr val="FF0000"/>
                </a:solidFill>
              </a:rPr>
              <a:t>ㆍ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파일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시스템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구조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6702" y="863051"/>
            <a:ext cx="8424936" cy="121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File System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저장장치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ko-KR" altLang="ko-KR" sz="1300" b="1" dirty="0">
                <a:solidFill>
                  <a:schemeClr val="tx1"/>
                </a:solidFill>
              </a:rPr>
              <a:t>하드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디스크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등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)</a:t>
            </a:r>
            <a:r>
              <a:rPr lang="ko-KR" altLang="ko-KR" sz="1300" b="1" dirty="0">
                <a:solidFill>
                  <a:schemeClr val="tx1"/>
                </a:solidFill>
              </a:rPr>
              <a:t>에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파일</a:t>
            </a:r>
            <a:r>
              <a:rPr lang="en-US" altLang="ko-KR" sz="13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등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을 저장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하고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관리하기 </a:t>
            </a:r>
            <a:r>
              <a:rPr lang="ko-KR" altLang="ko-KR" sz="1300" b="1" dirty="0">
                <a:solidFill>
                  <a:schemeClr val="tx1"/>
                </a:solidFill>
              </a:rPr>
              <a:t>위한 논리적 </a:t>
            </a:r>
            <a:r>
              <a:rPr lang="ko-KR" altLang="ko-KR" sz="1300" b="1" dirty="0" smtClean="0">
                <a:solidFill>
                  <a:schemeClr val="tx1"/>
                </a:solidFill>
              </a:rPr>
              <a:t>자료구조</a:t>
            </a:r>
            <a:r>
              <a:rPr lang="ko-KR" altLang="en-US" sz="1300" b="1" dirty="0" smtClean="0">
                <a:solidFill>
                  <a:schemeClr val="tx1"/>
                </a:solidFill>
              </a:rPr>
              <a:t>로써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저장된 파일을 쉽게 찾을 수 있도록 유지 관리해 주는 시스템을 의미한다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3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File System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HD, CD-ROM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과 같은 물리적 저장 공간을 저장 장치로 사용할 수 있고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, NFS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와 같은 네트워크 기반의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File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System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도 있다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26693"/>
              </p:ext>
            </p:extLst>
          </p:nvPr>
        </p:nvGraphicFramePr>
        <p:xfrm>
          <a:off x="473134" y="4240011"/>
          <a:ext cx="8312072" cy="1667622"/>
        </p:xfrm>
        <a:graphic>
          <a:graphicData uri="http://schemas.openxmlformats.org/drawingml/2006/table">
            <a:tbl>
              <a:tblPr/>
              <a:tblGrid>
                <a:gridCol w="1656184"/>
                <a:gridCol w="6655888"/>
              </a:tblGrid>
              <a:tr h="30409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block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39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boot block 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eaLnBrk="1" latinLnBrk="1" hangingPunct="1">
                        <a:defRPr/>
                      </a:pPr>
                      <a:r>
                        <a:rPr lang="ko-KR" altLang="ko-KR" sz="1200" b="1" dirty="0" smtClean="0"/>
                        <a:t>부팅하거나 초기화를 위한</a:t>
                      </a:r>
                      <a:r>
                        <a:rPr lang="en-US" altLang="ko-KR" sz="1200" b="1" dirty="0" smtClean="0"/>
                        <a:t> bootstrap </a:t>
                      </a:r>
                      <a:r>
                        <a:rPr lang="ko-KR" altLang="ko-KR" sz="1200" b="1" dirty="0" smtClean="0"/>
                        <a:t>코드를 담고 있는</a:t>
                      </a:r>
                      <a:r>
                        <a:rPr lang="en-US" altLang="ko-KR" sz="1200" b="1" dirty="0" smtClean="0"/>
                        <a:t> block</a:t>
                      </a:r>
                      <a:endParaRPr lang="ko-KR" altLang="en-US" sz="1200" b="1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super block</a:t>
                      </a:r>
                      <a:endParaRPr lang="ko-KR" altLang="ko-KR" sz="12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dirty="0" smtClean="0">
                          <a:solidFill>
                            <a:srgbClr val="FF0000"/>
                          </a:solidFill>
                        </a:rPr>
                        <a:t>파일시스템</a:t>
                      </a:r>
                      <a:r>
                        <a:rPr lang="ko-KR" altLang="ko-KR" sz="1200" b="1" dirty="0" smtClean="0"/>
                        <a:t> 관리를 위한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전체</a:t>
                      </a:r>
                      <a:r>
                        <a:rPr lang="ko-KR" altLang="en-US" sz="1200" b="1" dirty="0" smtClean="0"/>
                        <a:t>적인 </a:t>
                      </a:r>
                      <a:r>
                        <a:rPr lang="ko-KR" altLang="ko-KR" sz="1200" b="1" dirty="0" smtClean="0">
                          <a:solidFill>
                            <a:srgbClr val="FF0000"/>
                          </a:solidFill>
                        </a:rPr>
                        <a:t>정보</a:t>
                      </a:r>
                      <a:r>
                        <a:rPr lang="ko-KR" altLang="ko-KR" sz="1200" b="1" dirty="0" smtClean="0"/>
                        <a:t>를 담고 있는</a:t>
                      </a:r>
                      <a:r>
                        <a:rPr lang="en-US" altLang="ko-KR" sz="1200" b="1" dirty="0" smtClean="0"/>
                        <a:t> block</a:t>
                      </a:r>
                      <a:endParaRPr lang="ko-KR" altLang="ko-KR" sz="12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-node table </a:t>
                      </a:r>
                      <a:endParaRPr lang="ko-KR" altLang="ko-KR" sz="12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dirty="0" smtClean="0">
                          <a:solidFill>
                            <a:srgbClr val="FF0000"/>
                          </a:solidFill>
                        </a:rPr>
                        <a:t>파일에 대한 속성 정보</a:t>
                      </a:r>
                      <a:r>
                        <a:rPr lang="ko-KR" altLang="ko-KR" sz="1200" b="1" dirty="0" smtClean="0"/>
                        <a:t>를 관리하기 위한</a:t>
                      </a:r>
                      <a:r>
                        <a:rPr lang="en-US" altLang="ko-KR" sz="1200" b="1" dirty="0" smtClean="0"/>
                        <a:t> block</a:t>
                      </a:r>
                      <a:endParaRPr lang="ko-KR" altLang="ko-KR" sz="12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data block 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dirty="0" smtClean="0"/>
                        <a:t>실제 파일의 내용</a:t>
                      </a:r>
                      <a:r>
                        <a:rPr lang="en-US" altLang="ko-KR" sz="1200" b="1" dirty="0" smtClean="0"/>
                        <a:t>(data)</a:t>
                      </a:r>
                      <a:r>
                        <a:rPr lang="ko-KR" altLang="ko-KR" sz="1200" b="1" dirty="0" smtClean="0"/>
                        <a:t>이 저장되는</a:t>
                      </a:r>
                      <a:r>
                        <a:rPr lang="en-US" altLang="ko-KR" sz="1200" b="1" dirty="0" smtClean="0"/>
                        <a:t> block</a:t>
                      </a:r>
                      <a:endParaRPr lang="ko-KR" altLang="ko-KR" sz="1200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45172" y="5959101"/>
            <a:ext cx="836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※ block </a:t>
            </a:r>
            <a:r>
              <a:rPr lang="en-US" altLang="ko-KR" sz="1200" b="1" dirty="0"/>
              <a:t>: </a:t>
            </a:r>
            <a:r>
              <a:rPr lang="ko-KR" altLang="ko-KR" sz="1200" b="1" dirty="0"/>
              <a:t>파일시스템에서 데이터를 저장하는 단위이며</a:t>
            </a:r>
            <a:r>
              <a:rPr lang="en-US" altLang="ko-KR" sz="1200" b="1" dirty="0"/>
              <a:t>, </a:t>
            </a:r>
            <a:r>
              <a:rPr lang="ko-KR" altLang="ko-KR" sz="1200" b="1" dirty="0"/>
              <a:t>메모리에서</a:t>
            </a:r>
            <a:r>
              <a:rPr lang="en-US" altLang="ko-KR" sz="1200" b="1" dirty="0"/>
              <a:t> I/O</a:t>
            </a:r>
            <a:r>
              <a:rPr lang="ko-KR" altLang="ko-KR" sz="1200" b="1" dirty="0"/>
              <a:t>작업을 한 번 거칠 때 읽거나 쓰는 단위가 된다</a:t>
            </a:r>
            <a:r>
              <a:rPr lang="en-US" altLang="ko-KR" sz="1200" b="1" dirty="0"/>
              <a:t>.</a:t>
            </a:r>
          </a:p>
          <a:p>
            <a:r>
              <a:rPr lang="en-US" altLang="ko-KR" sz="1200" b="1" dirty="0" smtClean="0"/>
              <a:t>         </a:t>
            </a:r>
            <a:r>
              <a:rPr lang="ko-KR" altLang="ko-KR" sz="1200" b="1" dirty="0" smtClean="0"/>
              <a:t>생성시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block </a:t>
            </a:r>
            <a:r>
              <a:rPr lang="ko-KR" altLang="ko-KR" sz="1200" b="1" dirty="0"/>
              <a:t>크기를 지정할 수 있다</a:t>
            </a:r>
            <a:r>
              <a:rPr lang="en-US" altLang="ko-K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0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812360" y="6453336"/>
            <a:ext cx="89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파일 시스템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>
                <a:latin typeface="+mn-ea"/>
              </a:rPr>
              <a:t>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371" y="908720"/>
            <a:ext cx="75940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500" b="1" dirty="0" smtClean="0"/>
              <a:t>※ </a:t>
            </a:r>
            <a:r>
              <a:rPr lang="ko-KR" altLang="en-US" sz="1500" b="1" dirty="0" err="1" smtClean="0"/>
              <a:t>슈퍼블럭</a:t>
            </a:r>
            <a:r>
              <a:rPr lang="ko-KR" altLang="en-US" sz="1500" b="1" dirty="0" smtClean="0"/>
              <a:t> </a:t>
            </a:r>
            <a:r>
              <a:rPr lang="en-US" altLang="ko-KR" sz="1500" b="1" dirty="0" smtClean="0"/>
              <a:t>(Super Block)</a:t>
            </a:r>
            <a:endParaRPr lang="ko-KR" altLang="ko-KR" sz="15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38912"/>
              </p:ext>
            </p:extLst>
          </p:nvPr>
        </p:nvGraphicFramePr>
        <p:xfrm>
          <a:off x="687235" y="1268760"/>
          <a:ext cx="7860089" cy="1945888"/>
        </p:xfrm>
        <a:graphic>
          <a:graphicData uri="http://schemas.openxmlformats.org/drawingml/2006/table">
            <a:tbl>
              <a:tblPr/>
              <a:tblGrid>
                <a:gridCol w="3761618"/>
                <a:gridCol w="4098471"/>
              </a:tblGrid>
              <a:tr h="296823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구 성</a:t>
                      </a:r>
                      <a:endParaRPr lang="ko-KR" alt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5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파일 시스템의 크기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I-node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리스트 크기</a:t>
                      </a:r>
                      <a:endParaRPr lang="ko-KR" altLang="ko-KR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3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파일 </a:t>
                      </a:r>
                      <a:r>
                        <a:rPr lang="ko-KR" altLang="en-US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시스템내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 빈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Block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수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파일 시스템 중의 빈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I-node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리스트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3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파일 시스템 내 사용 가능한 빈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Block List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파일 </a:t>
                      </a:r>
                      <a:r>
                        <a:rPr lang="ko-KR" altLang="en-US" sz="1200" b="1" dirty="0" err="1" smtClean="0">
                          <a:latin typeface="+mn-ea"/>
                          <a:ea typeface="+mn-ea"/>
                        </a:rPr>
                        <a:t>시스템내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 사용 가능한 빈 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I-node </a:t>
                      </a: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수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3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빈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Block List 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중에서 다음 빈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Block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의 지표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(Index)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빈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I-node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리스트 중에서 다음 빈 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I-node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지표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(Index)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00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슈퍼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Block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이  변경 되었음을 나타내는 플래그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(flag)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빈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Block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과 빈 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I-node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의 리스트를 위한 </a:t>
                      </a:r>
                      <a:r>
                        <a:rPr lang="ko-KR" altLang="en-US" sz="1200" b="1" kern="100" baseline="0" dirty="0" err="1" smtClean="0">
                          <a:latin typeface="+mn-ea"/>
                          <a:ea typeface="+mn-ea"/>
                          <a:cs typeface="Times New Roman"/>
                        </a:rPr>
                        <a:t>락</a:t>
                      </a:r>
                      <a:r>
                        <a:rPr lang="en-US" altLang="ko-KR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(lock) </a:t>
                      </a:r>
                      <a:r>
                        <a:rPr lang="ko-KR" altLang="en-US" sz="12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필드</a:t>
                      </a:r>
                      <a:endParaRPr lang="ko-KR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1414" y="3489698"/>
            <a:ext cx="75940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500" b="1" dirty="0" smtClean="0"/>
              <a:t>※ </a:t>
            </a:r>
            <a:r>
              <a:rPr lang="en-US" altLang="ko-KR" sz="1500" b="1" dirty="0" smtClean="0"/>
              <a:t>I-node</a:t>
            </a:r>
            <a:endParaRPr lang="ko-KR" altLang="ko-KR" sz="1500" dirty="0"/>
          </a:p>
        </p:txBody>
      </p:sp>
      <p:sp>
        <p:nvSpPr>
          <p:cNvPr id="16" name="직사각형 15"/>
          <p:cNvSpPr/>
          <p:nvPr/>
        </p:nvSpPr>
        <p:spPr>
          <a:xfrm>
            <a:off x="492646" y="3887138"/>
            <a:ext cx="8424936" cy="1216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I-node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는 파일에 대한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디스크 상의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데이터 구조로서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파일의 데이터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block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 디스크 상의 어느 주소에 위치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하는지와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같은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파일에 대한 중요 속성 정보를 기록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하기 위해 사용된다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I-node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는 각 파티션마다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부터 시작하는 정수 형태를 가지며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파티션의 크기에 따라 각기 다른 개수의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I-node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가 존재한다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이에 서로 다른 파티션에선 같은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I-node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를 가질 수도 있다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2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파일 시스템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371" y="836712"/>
            <a:ext cx="217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b="1" dirty="0" smtClean="0">
                <a:latin typeface="+mn-ea"/>
              </a:rPr>
              <a:t>※ </a:t>
            </a:r>
            <a:r>
              <a:rPr lang="en-US" altLang="ko-KR" sz="1400" b="1" dirty="0" err="1" smtClean="0">
                <a:latin typeface="+mn-ea"/>
              </a:rPr>
              <a:t>i</a:t>
            </a:r>
            <a:r>
              <a:rPr lang="en-US" altLang="ko-KR" sz="1400" b="1" dirty="0" smtClean="0">
                <a:latin typeface="+mn-ea"/>
              </a:rPr>
              <a:t>-node table</a:t>
            </a:r>
            <a:endParaRPr lang="ko-KR" altLang="ko-KR" sz="1400" dirty="0">
              <a:latin typeface="+mn-ea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14207"/>
              </p:ext>
            </p:extLst>
          </p:nvPr>
        </p:nvGraphicFramePr>
        <p:xfrm>
          <a:off x="573677" y="1218497"/>
          <a:ext cx="8064896" cy="3900765"/>
        </p:xfrm>
        <a:graphic>
          <a:graphicData uri="http://schemas.openxmlformats.org/drawingml/2006/table">
            <a:tbl>
              <a:tblPr/>
              <a:tblGrid>
                <a:gridCol w="1309684"/>
                <a:gridCol w="6755212"/>
              </a:tblGrid>
              <a:tr h="2700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구성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965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/>
                        <a:t>i</a:t>
                      </a:r>
                      <a:r>
                        <a:rPr lang="en-US" altLang="ko-KR" sz="1100" b="1" dirty="0" smtClean="0"/>
                        <a:t>-node number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100" b="1" dirty="0" smtClean="0"/>
                        <a:t>해당 파일시스템 내 파일을 식별하기 위한 고유한 </a:t>
                      </a:r>
                      <a:r>
                        <a:rPr lang="ko-KR" altLang="ko-KR" sz="1100" b="1" dirty="0" err="1" smtClean="0"/>
                        <a:t>식별자</a:t>
                      </a:r>
                      <a:endParaRPr lang="ko-KR" altLang="ko-KR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file type</a:t>
                      </a:r>
                      <a:endParaRPr lang="en-US" altLang="ko-KR" sz="11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file, directory, </a:t>
                      </a:r>
                      <a:r>
                        <a:rPr lang="ko-KR" altLang="ko-KR" sz="1100" b="1" dirty="0" smtClean="0"/>
                        <a:t>장치파일 등 파일 유형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dirty="0" smtClean="0"/>
                        <a:t>접근권한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100" b="1" dirty="0" smtClean="0"/>
                        <a:t>파일에 대한 접근권한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link count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100" b="1" dirty="0" smtClean="0"/>
                        <a:t>해당</a:t>
                      </a:r>
                      <a:r>
                        <a:rPr lang="en-US" altLang="ko-KR" sz="1100" b="1" dirty="0" smtClean="0"/>
                        <a:t> </a:t>
                      </a:r>
                      <a:r>
                        <a:rPr lang="en-US" altLang="ko-KR" sz="1100" b="1" dirty="0" err="1" smtClean="0"/>
                        <a:t>i</a:t>
                      </a:r>
                      <a:r>
                        <a:rPr lang="en-US" altLang="ko-KR" sz="1100" b="1" dirty="0" smtClean="0"/>
                        <a:t>-node</a:t>
                      </a:r>
                      <a:r>
                        <a:rPr lang="ko-KR" altLang="ko-KR" sz="1100" b="1" dirty="0" smtClean="0"/>
                        <a:t>를 참조하는</a:t>
                      </a:r>
                      <a:r>
                        <a:rPr lang="en-US" altLang="ko-KR" sz="1100" b="1" dirty="0" smtClean="0"/>
                        <a:t> link </a:t>
                      </a:r>
                      <a:r>
                        <a:rPr lang="ko-KR" altLang="ko-KR" sz="1100" b="1" dirty="0" smtClean="0"/>
                        <a:t>개수</a:t>
                      </a:r>
                      <a:r>
                        <a:rPr lang="en-US" altLang="ko-KR" sz="1100" b="1" dirty="0" smtClean="0"/>
                        <a:t> (=</a:t>
                      </a:r>
                      <a:r>
                        <a:rPr lang="ko-KR" altLang="ko-KR" sz="1100" b="1" dirty="0" smtClean="0"/>
                        <a:t>하드링크 카운트</a:t>
                      </a:r>
                      <a:r>
                        <a:rPr lang="en-US" altLang="ko-KR" sz="1100" b="1" dirty="0" smtClean="0"/>
                        <a:t>)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dirty="0" smtClean="0"/>
                        <a:t>소유주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UID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ko-KR" sz="1100" b="1" dirty="0" smtClean="0"/>
                        <a:t>소유그룹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GID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1" dirty="0" smtClean="0"/>
                        <a:t>파일크기</a:t>
                      </a:r>
                      <a:endParaRPr lang="ko-KR" altLang="ko-KR" sz="1100" b="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100" b="1" dirty="0" smtClean="0"/>
                        <a:t>파일크기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70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MACDB Time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latin typeface="+mn-ea"/>
                          <a:ea typeface="+mn-ea"/>
                          <a:cs typeface="Times New Roman"/>
                        </a:rPr>
                        <a:t>(Time</a:t>
                      </a:r>
                      <a:r>
                        <a:rPr lang="en-US" altLang="ko-KR" sz="1100" b="1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Stamp)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ko-KR" sz="1200" b="1" dirty="0" smtClean="0">
                          <a:latin typeface="+mn-ea"/>
                          <a:ea typeface="+mn-ea"/>
                        </a:rPr>
                        <a:t>파일에 대한 </a:t>
                      </a:r>
                      <a:r>
                        <a:rPr lang="ko-KR" altLang="ko-KR" sz="1200" b="1" dirty="0" err="1" smtClean="0">
                          <a:latin typeface="+mn-ea"/>
                          <a:ea typeface="+mn-ea"/>
                        </a:rPr>
                        <a:t>무결성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ko-KR" sz="1200" b="1" dirty="0" smtClean="0">
                          <a:latin typeface="+mn-ea"/>
                          <a:ea typeface="+mn-ea"/>
                        </a:rPr>
                        <a:t>변조여부</a:t>
                      </a: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ko-KR" sz="1200" b="1" dirty="0" smtClean="0">
                          <a:latin typeface="+mn-ea"/>
                          <a:ea typeface="+mn-ea"/>
                        </a:rPr>
                        <a:t>검증에 필요</a:t>
                      </a:r>
                      <a:endParaRPr lang="ko-KR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100" b="1" dirty="0" smtClean="0"/>
                        <a:t>    a</a:t>
                      </a:r>
                      <a:r>
                        <a:rPr lang="en-US" altLang="ko-KR" sz="1100" b="1" dirty="0" smtClean="0"/>
                        <a:t>) last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ko-KR" sz="1100" b="1" dirty="0" smtClean="0"/>
                        <a:t>odify time : </a:t>
                      </a:r>
                      <a:r>
                        <a:rPr lang="ko-KR" altLang="ko-KR" sz="1100" b="1" dirty="0" smtClean="0"/>
                        <a:t>파일 내용 마지막 수정시간</a:t>
                      </a:r>
                      <a:endParaRPr lang="ko-KR" altLang="ko-KR" sz="1100" dirty="0" smtClean="0"/>
                    </a:p>
                    <a:p>
                      <a:r>
                        <a:rPr lang="en-US" altLang="ko-KR" sz="1100" b="1" dirty="0" smtClean="0"/>
                        <a:t>    b</a:t>
                      </a:r>
                      <a:r>
                        <a:rPr lang="en-US" altLang="ko-KR" sz="1100" b="1" dirty="0" smtClean="0"/>
                        <a:t>) last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ko-KR" sz="1100" b="1" dirty="0" smtClean="0"/>
                        <a:t>ccess time : </a:t>
                      </a:r>
                      <a:r>
                        <a:rPr lang="ko-KR" altLang="ko-KR" sz="1100" b="1" dirty="0" smtClean="0"/>
                        <a:t>파일에 마지막 접근시간</a:t>
                      </a:r>
                      <a:endParaRPr lang="ko-KR" altLang="ko-KR" sz="1100" dirty="0" smtClean="0"/>
                    </a:p>
                    <a:p>
                      <a:r>
                        <a:rPr lang="en-US" altLang="ko-KR" sz="1100" b="1" dirty="0" smtClean="0"/>
                        <a:t>   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) last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100" b="1" dirty="0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hange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time : </a:t>
                      </a:r>
                      <a:r>
                        <a:rPr lang="ko-KR" altLang="ko-KR" sz="1100" b="1" dirty="0" smtClean="0">
                          <a:latin typeface="+mn-ea"/>
                          <a:ea typeface="+mn-ea"/>
                        </a:rPr>
                        <a:t>파일 속성 </a:t>
                      </a:r>
                      <a:r>
                        <a:rPr lang="ko-KR" altLang="ko-KR" sz="1100" b="1" dirty="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ko-KR" sz="1100" b="1" dirty="0" smtClean="0"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즉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I-node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 자료구조에 변경이 일어 났을 때의 시간정보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   d)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eletion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 time : 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파일이 삭제된 시간 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윈도우에는 없는 시간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   e) 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irth </a:t>
                      </a:r>
                      <a:r>
                        <a:rPr lang="en-US" altLang="ko-KR" sz="1100" b="1" dirty="0" err="1" smtClean="0">
                          <a:latin typeface="+mn-ea"/>
                          <a:ea typeface="+mn-ea"/>
                        </a:rPr>
                        <a:t>timd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파일 생성시간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(ext4</a:t>
                      </a:r>
                      <a:r>
                        <a:rPr lang="ko-KR" altLang="en-US" sz="1100" b="1" baseline="0" dirty="0" smtClean="0">
                          <a:latin typeface="+mn-ea"/>
                          <a:ea typeface="+mn-ea"/>
                        </a:rPr>
                        <a:t>에 추가된 기능</a:t>
                      </a:r>
                      <a:r>
                        <a:rPr lang="en-US" altLang="ko-KR" sz="1100" b="1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ko-KR" sz="11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0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Block Index</a:t>
                      </a:r>
                      <a:endParaRPr lang="ko-KR" sz="11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100" b="1" dirty="0" smtClean="0"/>
                        <a:t>Data block</a:t>
                      </a:r>
                      <a:r>
                        <a:rPr lang="ko-KR" altLang="ko-KR" sz="1100" b="1" dirty="0" smtClean="0"/>
                        <a:t>에 저장되어 있는 파일 내용에 대한 색인정보</a:t>
                      </a:r>
                      <a:endParaRPr lang="ko-KR" sz="11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5371" y="5146625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&lt;</a:t>
            </a:r>
            <a:r>
              <a:rPr lang="ko-KR" altLang="ko-KR" sz="1200" b="1" dirty="0"/>
              <a:t>실습</a:t>
            </a:r>
            <a:r>
              <a:rPr lang="en-US" altLang="ko-KR" sz="1200" b="1" dirty="0" smtClean="0"/>
              <a:t>&gt; </a:t>
            </a:r>
            <a:r>
              <a:rPr lang="ko-KR" altLang="ko-KR" sz="1200" b="1" dirty="0" smtClean="0"/>
              <a:t>특정파일의 </a:t>
            </a:r>
            <a:r>
              <a:rPr lang="en-US" altLang="ko-KR" sz="1200" b="1" dirty="0" err="1">
                <a:solidFill>
                  <a:srgbClr val="FF0000"/>
                </a:solidFill>
              </a:rPr>
              <a:t>i</a:t>
            </a:r>
            <a:r>
              <a:rPr lang="en-US" altLang="ko-KR" sz="1200" b="1" dirty="0">
                <a:solidFill>
                  <a:srgbClr val="FF0000"/>
                </a:solidFill>
              </a:rPr>
              <a:t>-node</a:t>
            </a:r>
            <a:r>
              <a:rPr lang="ko-KR" altLang="ko-KR" sz="1200" b="1" dirty="0">
                <a:solidFill>
                  <a:srgbClr val="FF0000"/>
                </a:solidFill>
              </a:rPr>
              <a:t>에 대한 </a:t>
            </a:r>
            <a:r>
              <a:rPr lang="ko-KR" altLang="ko-KR" sz="1200" b="1" dirty="0" smtClean="0">
                <a:solidFill>
                  <a:srgbClr val="FF0000"/>
                </a:solidFill>
              </a:rPr>
              <a:t>속성정보</a:t>
            </a:r>
            <a:r>
              <a:rPr lang="ko-KR" altLang="ko-KR" sz="1200" b="1" dirty="0" smtClean="0"/>
              <a:t>는 </a:t>
            </a:r>
            <a:r>
              <a:rPr lang="en-US" altLang="ko-KR" sz="1200" b="1" dirty="0">
                <a:solidFill>
                  <a:srgbClr val="FF0000"/>
                </a:solidFill>
              </a:rPr>
              <a:t>stat </a:t>
            </a:r>
            <a:r>
              <a:rPr lang="ko-KR" altLang="ko-KR" sz="1200" b="1" dirty="0">
                <a:solidFill>
                  <a:srgbClr val="FF0000"/>
                </a:solidFill>
              </a:rPr>
              <a:t>명령</a:t>
            </a:r>
            <a:r>
              <a:rPr lang="en-US" altLang="ko-KR" sz="1200" b="1" dirty="0"/>
              <a:t>(Linux)</a:t>
            </a:r>
            <a:r>
              <a:rPr lang="ko-KR" altLang="ko-KR" sz="1200" b="1" dirty="0"/>
              <a:t>을 통해 확인</a:t>
            </a:r>
            <a:endParaRPr lang="en-US" altLang="ko-KR" sz="1200" b="1" dirty="0" smtClean="0"/>
          </a:p>
          <a:p>
            <a:endParaRPr lang="ko-KR" altLang="ko-KR" sz="1200" dirty="0"/>
          </a:p>
          <a:p>
            <a:r>
              <a:rPr lang="en-US" altLang="ko-KR" sz="1200" b="1" dirty="0" smtClean="0"/>
              <a:t># stat data1</a:t>
            </a:r>
            <a:endParaRPr lang="ko-KR" altLang="ko-KR" sz="1200" dirty="0"/>
          </a:p>
          <a:p>
            <a:r>
              <a:rPr lang="en-US" altLang="ko-KR" sz="1200" b="1" dirty="0" smtClean="0"/>
              <a:t>#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cat</a:t>
            </a:r>
            <a:r>
              <a:rPr lang="en-US" altLang="ko-KR" sz="1200" b="1" dirty="0" smtClean="0"/>
              <a:t> data1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</a:t>
            </a:r>
            <a:r>
              <a:rPr lang="ko-KR" altLang="en-US" sz="1200" b="1" dirty="0" smtClean="0"/>
              <a:t>→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stat </a:t>
            </a:r>
            <a:r>
              <a:rPr lang="en-US" altLang="ko-KR" sz="1200" b="1" dirty="0" smtClean="0"/>
              <a:t>data1 </a:t>
            </a:r>
            <a:r>
              <a:rPr lang="en-US" altLang="ko-KR" sz="1200" b="1" dirty="0">
                <a:solidFill>
                  <a:srgbClr val="FF0000"/>
                </a:solidFill>
              </a:rPr>
              <a:t>(Access time </a:t>
            </a:r>
            <a:r>
              <a:rPr lang="ko-KR" altLang="ko-KR" sz="1200" b="1" dirty="0">
                <a:solidFill>
                  <a:srgbClr val="FF0000"/>
                </a:solidFill>
              </a:rPr>
              <a:t>변경확인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chmod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777 </a:t>
            </a:r>
            <a:r>
              <a:rPr lang="en-US" altLang="ko-KR" sz="1200" b="1" dirty="0" smtClean="0"/>
              <a:t>data1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ko-KR" sz="1200" b="1" dirty="0">
                <a:solidFill>
                  <a:srgbClr val="FF0000"/>
                </a:solidFill>
              </a:rPr>
              <a:t>속성정보 변경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en-US" altLang="ko-KR" sz="1200" b="1" dirty="0"/>
              <a:t>	</a:t>
            </a:r>
            <a:r>
              <a:rPr lang="ko-KR" altLang="en-US" sz="1200" b="1" dirty="0" smtClean="0"/>
              <a:t>→ </a:t>
            </a:r>
            <a:r>
              <a:rPr lang="en-US" altLang="ko-KR" sz="1200" b="1" dirty="0" smtClean="0"/>
              <a:t>stat data1 </a:t>
            </a:r>
            <a:r>
              <a:rPr lang="en-US" altLang="ko-KR" sz="1200" b="1" dirty="0">
                <a:solidFill>
                  <a:srgbClr val="FF0000"/>
                </a:solidFill>
              </a:rPr>
              <a:t>(Change time </a:t>
            </a:r>
            <a:r>
              <a:rPr lang="ko-KR" altLang="ko-KR" sz="1200" b="1" dirty="0">
                <a:solidFill>
                  <a:srgbClr val="FF0000"/>
                </a:solidFill>
              </a:rPr>
              <a:t>변경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#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vi</a:t>
            </a:r>
            <a:r>
              <a:rPr lang="en-US" altLang="ko-KR" sz="1200" b="1" dirty="0" smtClean="0"/>
              <a:t> data1</a:t>
            </a:r>
            <a:r>
              <a:rPr lang="en-US" altLang="ko-KR" sz="1200" b="1" dirty="0"/>
              <a:t>	</a:t>
            </a:r>
            <a:r>
              <a:rPr lang="ko-KR" altLang="en-US" sz="1200" b="1" dirty="0"/>
              <a:t> </a:t>
            </a:r>
            <a:r>
              <a:rPr lang="en-US" altLang="ko-KR" sz="1200" b="1" dirty="0" smtClean="0"/>
              <a:t>		</a:t>
            </a:r>
            <a:r>
              <a:rPr lang="ko-KR" altLang="en-US" sz="1200" b="1" dirty="0" smtClean="0"/>
              <a:t>→ </a:t>
            </a:r>
            <a:r>
              <a:rPr lang="en-US" altLang="ko-KR" sz="1200" b="1" dirty="0" smtClean="0"/>
              <a:t>stat data1 </a:t>
            </a:r>
            <a:r>
              <a:rPr lang="en-US" altLang="ko-KR" sz="1200" b="1" dirty="0">
                <a:solidFill>
                  <a:srgbClr val="FF0000"/>
                </a:solidFill>
              </a:rPr>
              <a:t>(Modify time </a:t>
            </a:r>
            <a:r>
              <a:rPr lang="ko-KR" altLang="ko-KR" sz="1200" b="1" dirty="0">
                <a:solidFill>
                  <a:srgbClr val="FF0000"/>
                </a:solidFill>
              </a:rPr>
              <a:t>변경 및</a:t>
            </a:r>
            <a:r>
              <a:rPr lang="en-US" altLang="ko-KR" sz="1200" b="1" dirty="0">
                <a:solidFill>
                  <a:srgbClr val="FF0000"/>
                </a:solidFill>
              </a:rPr>
              <a:t> Access time, Change time </a:t>
            </a:r>
            <a:r>
              <a:rPr lang="ko-KR" altLang="ko-KR" sz="1200" b="1" dirty="0">
                <a:solidFill>
                  <a:srgbClr val="FF0000"/>
                </a:solidFill>
              </a:rPr>
              <a:t>모두 변경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파일 시스템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889675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stat </a:t>
            </a:r>
            <a:r>
              <a:rPr lang="en-US" altLang="ko-KR" sz="1200" b="1" dirty="0" smtClean="0"/>
              <a:t>data1		</a:t>
            </a:r>
            <a:r>
              <a:rPr lang="ko-KR" altLang="en-US" sz="1200" b="1" dirty="0"/>
              <a:t> </a:t>
            </a:r>
            <a:r>
              <a:rPr lang="ko-KR" altLang="en-US" sz="1200" b="1" dirty="0" smtClean="0"/>
              <a:t>→</a:t>
            </a:r>
            <a:r>
              <a:rPr lang="en-US" altLang="ko-KR" sz="1200" b="1" dirty="0" smtClean="0"/>
              <a:t> data1 </a:t>
            </a:r>
            <a:r>
              <a:rPr lang="ko-KR" altLang="en-US" sz="1200" b="1" dirty="0" smtClean="0"/>
              <a:t>파일 속성 </a:t>
            </a:r>
            <a:r>
              <a:rPr lang="ko-KR" altLang="en-US" sz="1200" b="1" dirty="0" smtClean="0"/>
              <a:t>정보 </a:t>
            </a:r>
            <a:r>
              <a:rPr lang="ko-KR" altLang="ko-KR" sz="1200" b="1" dirty="0" smtClean="0"/>
              <a:t>확인</a:t>
            </a:r>
            <a:endParaRPr lang="ko-KR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28490"/>
            <a:ext cx="8168056" cy="22172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71" y="4009837"/>
            <a:ext cx="8123818" cy="22615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9552" y="3719420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cat </a:t>
            </a:r>
            <a:r>
              <a:rPr lang="en-US" altLang="ko-KR" sz="1200" b="1" dirty="0" smtClean="0"/>
              <a:t>data1</a:t>
            </a:r>
            <a:r>
              <a:rPr lang="en-US" altLang="ko-KR" sz="1200" b="1" dirty="0"/>
              <a:t>		</a:t>
            </a:r>
            <a:r>
              <a:rPr lang="ko-KR" altLang="en-US" sz="1200" b="1" dirty="0" smtClean="0"/>
              <a:t>→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stat </a:t>
            </a:r>
            <a:r>
              <a:rPr lang="en-US" altLang="ko-KR" sz="1200" b="1" dirty="0" smtClean="0"/>
              <a:t>data1 </a:t>
            </a:r>
            <a:r>
              <a:rPr lang="en-US" altLang="ko-KR" sz="1200" b="1" dirty="0">
                <a:solidFill>
                  <a:srgbClr val="FF0000"/>
                </a:solidFill>
              </a:rPr>
              <a:t>(Access time </a:t>
            </a:r>
            <a:r>
              <a:rPr lang="ko-KR" altLang="ko-KR" sz="1200" b="1" dirty="0">
                <a:solidFill>
                  <a:srgbClr val="FF0000"/>
                </a:solidFill>
              </a:rPr>
              <a:t>변경확인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파일 시스템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889675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</a:t>
            </a:r>
            <a:r>
              <a:rPr lang="en-US" altLang="ko-KR" sz="1200" b="1" dirty="0" err="1"/>
              <a:t>chmod</a:t>
            </a:r>
            <a:r>
              <a:rPr lang="en-US" altLang="ko-KR" sz="1200" b="1" dirty="0"/>
              <a:t> 777 data1 (</a:t>
            </a:r>
            <a:r>
              <a:rPr lang="ko-KR" altLang="ko-KR" sz="1200" b="1" dirty="0"/>
              <a:t>속성정보 변경</a:t>
            </a:r>
            <a:r>
              <a:rPr lang="en-US" altLang="ko-KR" sz="1200" b="1" dirty="0"/>
              <a:t>) </a:t>
            </a:r>
            <a:r>
              <a:rPr lang="en-US" altLang="ko-KR" sz="1200" b="1" dirty="0" smtClean="0"/>
              <a:t>		</a:t>
            </a:r>
            <a:r>
              <a:rPr lang="ko-KR" altLang="en-US" sz="1200" b="1" dirty="0"/>
              <a:t> →</a:t>
            </a:r>
            <a:r>
              <a:rPr lang="en-US" altLang="ko-KR" sz="1200" b="1" dirty="0"/>
              <a:t> stat </a:t>
            </a:r>
            <a:r>
              <a:rPr lang="en-US" altLang="ko-KR" sz="1200" b="1" dirty="0" smtClean="0"/>
              <a:t>data1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(Change </a:t>
            </a:r>
            <a:r>
              <a:rPr lang="en-US" altLang="ko-KR" sz="1200" b="1" dirty="0">
                <a:solidFill>
                  <a:srgbClr val="FF0000"/>
                </a:solidFill>
              </a:rPr>
              <a:t>time </a:t>
            </a:r>
            <a:r>
              <a:rPr lang="ko-KR" altLang="ko-KR" sz="1200" b="1" dirty="0">
                <a:solidFill>
                  <a:srgbClr val="FF0000"/>
                </a:solidFill>
              </a:rPr>
              <a:t>변경확인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719420"/>
            <a:ext cx="78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# vi data1 		</a:t>
            </a:r>
            <a:r>
              <a:rPr lang="ko-KR" altLang="en-US" sz="1200" b="1" dirty="0" smtClean="0"/>
              <a:t>→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stat </a:t>
            </a:r>
            <a:r>
              <a:rPr lang="en-US" altLang="ko-KR" sz="1200" b="1" dirty="0" smtClean="0"/>
              <a:t>data1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Modify time </a:t>
            </a:r>
            <a:r>
              <a:rPr lang="ko-KR" altLang="ko-KR" sz="1200" b="1" dirty="0">
                <a:solidFill>
                  <a:srgbClr val="FF0000"/>
                </a:solidFill>
              </a:rPr>
              <a:t>변경 및</a:t>
            </a:r>
            <a:r>
              <a:rPr lang="en-US" altLang="ko-KR" sz="1200" b="1" dirty="0">
                <a:solidFill>
                  <a:srgbClr val="FF0000"/>
                </a:solidFill>
              </a:rPr>
              <a:t> Access time, Change time </a:t>
            </a:r>
            <a:r>
              <a:rPr lang="ko-KR" altLang="ko-KR" sz="1200" b="1" dirty="0">
                <a:solidFill>
                  <a:srgbClr val="FF0000"/>
                </a:solidFill>
              </a:rPr>
              <a:t>모두 변경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ko-KR" sz="12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21692"/>
            <a:ext cx="8021948" cy="21926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112766"/>
            <a:ext cx="7955634" cy="22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ko-KR" altLang="en-US" sz="2000" b="1" dirty="0" smtClean="0">
                <a:latin typeface="+mn-ea"/>
              </a:rPr>
              <a:t>파일 시스템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884368" y="6453336"/>
            <a:ext cx="823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파일 시스템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282" y="388803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▶</a:t>
            </a:r>
            <a:r>
              <a:rPr lang="ko-KR" altLang="ko-KR" sz="1200" b="1" dirty="0"/>
              <a:t>침해사고 발생시 피해 시스템 파일에 대한 </a:t>
            </a:r>
            <a:r>
              <a:rPr lang="ko-KR" altLang="ko-KR" sz="1200" b="1" dirty="0" err="1"/>
              <a:t>무결성</a:t>
            </a:r>
            <a:r>
              <a:rPr lang="ko-KR" altLang="ko-KR" sz="1200" b="1" dirty="0"/>
              <a:t> 확인을 위한 타임라인 분석을 실행</a:t>
            </a: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</a:t>
            </a:r>
            <a:r>
              <a:rPr lang="ko-KR" altLang="en-US" sz="1200" b="1" dirty="0" smtClean="0"/>
              <a:t>→</a:t>
            </a:r>
            <a:r>
              <a:rPr lang="en-US" altLang="ko-KR" sz="1200" b="1" dirty="0" smtClean="0"/>
              <a:t> </a:t>
            </a:r>
            <a:r>
              <a:rPr lang="ko-KR" altLang="ko-KR" sz="1200" b="1" dirty="0"/>
              <a:t>파일 시스템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-node </a:t>
            </a:r>
            <a:r>
              <a:rPr lang="ko-KR" altLang="ko-KR" sz="1200" b="1" dirty="0"/>
              <a:t>구조체의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MACDB </a:t>
            </a:r>
            <a:r>
              <a:rPr lang="en-US" altLang="ko-KR" sz="1200" b="1" dirty="0"/>
              <a:t>Time</a:t>
            </a:r>
            <a:r>
              <a:rPr lang="ko-KR" altLang="ko-KR" sz="1200" b="1" dirty="0"/>
              <a:t>을 </a:t>
            </a:r>
            <a:r>
              <a:rPr lang="ko-KR" altLang="ko-KR" sz="1200" b="1" dirty="0" smtClean="0"/>
              <a:t>점검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endParaRPr lang="ko-KR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▶</a:t>
            </a:r>
            <a:r>
              <a:rPr lang="ko-KR" altLang="ko-KR" sz="1200" b="1" dirty="0"/>
              <a:t>특정파일의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-node</a:t>
            </a:r>
            <a:r>
              <a:rPr lang="ko-KR" altLang="ko-KR" sz="1200" b="1" dirty="0"/>
              <a:t>에 대한 속성 정보는 </a:t>
            </a:r>
            <a:r>
              <a:rPr lang="en-US" altLang="ko-KR" sz="1200" b="1" dirty="0"/>
              <a:t>stat </a:t>
            </a:r>
            <a:r>
              <a:rPr lang="ko-KR" altLang="ko-KR" sz="1200" b="1" dirty="0"/>
              <a:t>명령</a:t>
            </a:r>
            <a:r>
              <a:rPr lang="en-US" altLang="ko-KR" sz="1200" b="1" dirty="0"/>
              <a:t>(Linux)</a:t>
            </a:r>
            <a:r>
              <a:rPr lang="ko-KR" altLang="ko-KR" sz="1200" b="1" dirty="0"/>
              <a:t>을 통해 확인 가능</a:t>
            </a:r>
            <a:endParaRPr lang="ko-KR" altLang="ko-KR" sz="12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98518"/>
              </p:ext>
            </p:extLst>
          </p:nvPr>
        </p:nvGraphicFramePr>
        <p:xfrm>
          <a:off x="827584" y="2643006"/>
          <a:ext cx="2448272" cy="898816"/>
        </p:xfrm>
        <a:graphic>
          <a:graphicData uri="http://schemas.openxmlformats.org/drawingml/2006/table">
            <a:tbl>
              <a:tblPr/>
              <a:tblGrid>
                <a:gridCol w="1213487"/>
                <a:gridCol w="1234785"/>
              </a:tblGrid>
              <a:tr h="2808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파일명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err="1" smtClean="0">
                          <a:latin typeface="+mn-ea"/>
                          <a:ea typeface="+mn-ea"/>
                          <a:cs typeface="Times New Roman"/>
                        </a:rPr>
                        <a:t>i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-node number</a:t>
                      </a:r>
                      <a:endParaRPr lang="ko-KR" sz="12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089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file1.txt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ko-KR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6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Times New Roman"/>
                        </a:rPr>
                        <a:t>file2.txt</a:t>
                      </a:r>
                      <a:endParaRPr lang="en-US" altLang="ko-KR" sz="1200" b="1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101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8297" y="5964926"/>
            <a:ext cx="7594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 smtClean="0"/>
              <a:t>※ </a:t>
            </a:r>
            <a:r>
              <a:rPr lang="ko-KR" altLang="en-US" sz="1200" b="1" dirty="0" err="1" smtClean="0"/>
              <a:t>무결성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정보의 내용이 불법적으로 생성 또는 변경되거나 삭제 되지 않음</a:t>
            </a:r>
            <a:endParaRPr lang="ko-KR" altLang="ko-KR" sz="1200" dirty="0"/>
          </a:p>
        </p:txBody>
      </p:sp>
      <p:sp>
        <p:nvSpPr>
          <p:cNvPr id="2" name="직사각형 1"/>
          <p:cNvSpPr/>
          <p:nvPr/>
        </p:nvSpPr>
        <p:spPr>
          <a:xfrm>
            <a:off x="622039" y="953893"/>
            <a:ext cx="6686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※ </a:t>
            </a:r>
            <a:r>
              <a:rPr lang="ko-KR" altLang="ko-KR" sz="1200" b="1" dirty="0">
                <a:latin typeface="+mn-ea"/>
              </a:rPr>
              <a:t>주의</a:t>
            </a:r>
            <a:r>
              <a:rPr lang="en-US" altLang="ko-KR" sz="1200" b="1" dirty="0">
                <a:latin typeface="+mn-ea"/>
              </a:rPr>
              <a:t>!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</a:rPr>
              <a:t>-node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에는</a:t>
            </a:r>
            <a:r>
              <a:rPr lang="ko-KR" altLang="ko-KR" sz="1200" b="1" dirty="0" smtClean="0">
                <a:latin typeface="+mn-ea"/>
              </a:rPr>
              <a:t> </a:t>
            </a:r>
            <a:r>
              <a:rPr lang="ko-KR" altLang="ko-KR" sz="1200" b="1" dirty="0">
                <a:solidFill>
                  <a:srgbClr val="FF0000"/>
                </a:solidFill>
                <a:latin typeface="+mn-ea"/>
              </a:rPr>
              <a:t>파일명이 없으며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ko-KR" sz="1200" b="1" dirty="0">
                <a:latin typeface="+mn-ea"/>
              </a:rPr>
              <a:t>파일명은 </a:t>
            </a:r>
            <a:r>
              <a:rPr lang="ko-KR" altLang="ko-KR" sz="1200" b="1" dirty="0" err="1">
                <a:solidFill>
                  <a:srgbClr val="FF0000"/>
                </a:solidFill>
                <a:latin typeface="+mn-ea"/>
              </a:rPr>
              <a:t>디렉토리를</a:t>
            </a:r>
            <a:r>
              <a:rPr lang="ko-KR" altLang="ko-KR" sz="1200" b="1" dirty="0">
                <a:solidFill>
                  <a:srgbClr val="FF0000"/>
                </a:solidFill>
                <a:latin typeface="+mn-ea"/>
              </a:rPr>
              <a:t> 통해 관리된다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ko-KR" sz="12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(</a:t>
            </a:r>
            <a:r>
              <a:rPr lang="ko-KR" altLang="ko-KR" sz="1200" b="1" dirty="0" err="1">
                <a:latin typeface="+mn-ea"/>
              </a:rPr>
              <a:t>디렉토리는</a:t>
            </a:r>
            <a:r>
              <a:rPr lang="ko-KR" altLang="ko-KR" sz="1200" b="1" dirty="0">
                <a:latin typeface="+mn-ea"/>
              </a:rPr>
              <a:t> 특수한 파일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→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ko-KR" sz="1200" b="1" dirty="0" err="1">
                <a:latin typeface="+mn-ea"/>
              </a:rPr>
              <a:t>디렉토리에는</a:t>
            </a:r>
            <a:r>
              <a:rPr lang="ko-KR" altLang="ko-KR" sz="1200" b="1" dirty="0">
                <a:latin typeface="+mn-ea"/>
              </a:rPr>
              <a:t> 실제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err="1">
                <a:latin typeface="+mn-ea"/>
              </a:rPr>
              <a:t>i</a:t>
            </a:r>
            <a:r>
              <a:rPr lang="en-US" altLang="ko-KR" sz="1200" b="1" dirty="0">
                <a:latin typeface="+mn-ea"/>
              </a:rPr>
              <a:t>-node</a:t>
            </a:r>
            <a:r>
              <a:rPr lang="ko-KR" altLang="ko-KR" sz="1200" b="1" dirty="0">
                <a:latin typeface="+mn-ea"/>
              </a:rPr>
              <a:t>에 대한</a:t>
            </a:r>
            <a:r>
              <a:rPr lang="en-US" altLang="ko-KR" sz="1200" b="1" dirty="0">
                <a:latin typeface="+mn-ea"/>
              </a:rPr>
              <a:t> Mapping </a:t>
            </a:r>
            <a:r>
              <a:rPr lang="ko-KR" altLang="ko-KR" sz="1200" b="1" dirty="0">
                <a:latin typeface="+mn-ea"/>
              </a:rPr>
              <a:t>정보만 존재</a:t>
            </a:r>
            <a:r>
              <a:rPr lang="en-US" altLang="ko-KR" sz="1200" b="1" dirty="0">
                <a:latin typeface="+mn-ea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2039" y="1913088"/>
            <a:ext cx="668626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+mn-ea"/>
              </a:rPr>
              <a:t>※ </a:t>
            </a:r>
            <a:r>
              <a:rPr lang="ko-KR" altLang="ko-KR" sz="1200" b="1" dirty="0" err="1" smtClean="0">
                <a:latin typeface="+mn-ea"/>
              </a:rPr>
              <a:t>디렉토리</a:t>
            </a:r>
            <a:r>
              <a:rPr lang="ko-KR" altLang="en-US" sz="1200" b="1" dirty="0" err="1" smtClean="0">
                <a:latin typeface="+mn-ea"/>
              </a:rPr>
              <a:t>는</a:t>
            </a:r>
            <a:r>
              <a:rPr lang="ko-KR" altLang="en-US" sz="1200" b="1" dirty="0" smtClean="0">
                <a:latin typeface="+mn-ea"/>
              </a:rPr>
              <a:t> 아래 같이 파일명과 </a:t>
            </a:r>
            <a:r>
              <a:rPr lang="en-US" altLang="ko-KR" sz="1200" b="1" dirty="0" err="1" smtClean="0">
                <a:latin typeface="+mn-ea"/>
              </a:rPr>
              <a:t>i</a:t>
            </a:r>
            <a:r>
              <a:rPr lang="en-US" altLang="ko-KR" sz="1200" b="1" dirty="0" smtClean="0">
                <a:latin typeface="+mn-ea"/>
              </a:rPr>
              <a:t>-node</a:t>
            </a:r>
            <a:r>
              <a:rPr lang="ko-KR" altLang="ko-KR" sz="1200" b="1" dirty="0">
                <a:latin typeface="+mn-ea"/>
              </a:rPr>
              <a:t>에 대한</a:t>
            </a:r>
            <a:r>
              <a:rPr lang="en-US" altLang="ko-KR" sz="1200" b="1" dirty="0">
                <a:latin typeface="+mn-ea"/>
              </a:rPr>
              <a:t> Mapping </a:t>
            </a:r>
            <a:r>
              <a:rPr lang="ko-KR" altLang="ko-KR" sz="1200" b="1" dirty="0">
                <a:latin typeface="+mn-ea"/>
              </a:rPr>
              <a:t>정보만 </a:t>
            </a:r>
            <a:r>
              <a:rPr lang="ko-KR" altLang="ko-KR" sz="1200" b="1" dirty="0" smtClean="0">
                <a:latin typeface="+mn-ea"/>
              </a:rPr>
              <a:t>존재</a:t>
            </a:r>
            <a:r>
              <a:rPr lang="ko-KR" altLang="en-US" sz="1200" b="1" dirty="0" smtClean="0">
                <a:latin typeface="+mn-ea"/>
              </a:rPr>
              <a:t>한다</a:t>
            </a:r>
            <a:r>
              <a:rPr lang="en-US" altLang="ko-KR" sz="1200" b="1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# </a:t>
            </a:r>
            <a:r>
              <a:rPr lang="en-US" altLang="ko-KR" sz="1200" b="1" dirty="0" err="1"/>
              <a:t>ls</a:t>
            </a:r>
            <a:r>
              <a:rPr lang="en-US" altLang="ko-KR" sz="1200" b="1" dirty="0"/>
              <a:t> –l file2 </a:t>
            </a:r>
            <a:r>
              <a:rPr lang="ko-KR" altLang="ko-KR" sz="1200" b="1" dirty="0"/>
              <a:t>명령어</a:t>
            </a:r>
            <a:r>
              <a:rPr lang="ko-KR" altLang="en-US" sz="1200" b="1" dirty="0"/>
              <a:t>를</a:t>
            </a:r>
            <a:r>
              <a:rPr lang="ko-KR" altLang="ko-KR" sz="1200" b="1" dirty="0"/>
              <a:t> 입력</a:t>
            </a:r>
            <a:r>
              <a:rPr lang="ko-KR" altLang="en-US" sz="1200" b="1" dirty="0"/>
              <a:t>하면</a:t>
            </a:r>
            <a:r>
              <a:rPr lang="en-US" altLang="ko-KR" sz="1200" b="1" dirty="0"/>
              <a:t> 101 </a:t>
            </a:r>
            <a:r>
              <a:rPr lang="ko-KR" altLang="ko-KR" sz="1200" b="1" dirty="0"/>
              <a:t>속성정보</a:t>
            </a:r>
            <a:r>
              <a:rPr lang="ko-KR" altLang="en-US" sz="1200" b="1" dirty="0"/>
              <a:t>를</a:t>
            </a:r>
            <a:r>
              <a:rPr lang="ko-KR" altLang="ko-KR" sz="1200" b="1" dirty="0"/>
              <a:t> 확인</a:t>
            </a:r>
            <a:r>
              <a:rPr lang="ko-KR" altLang="en-US" sz="1200" b="1" dirty="0"/>
              <a:t>한</a:t>
            </a:r>
            <a:r>
              <a:rPr lang="ko-KR" altLang="ko-KR" sz="1200" b="1" dirty="0"/>
              <a:t> 후 화면에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내용을</a:t>
            </a:r>
            <a:r>
              <a:rPr lang="ko-KR" altLang="ko-KR" sz="1200" b="1" dirty="0"/>
              <a:t> 출력</a:t>
            </a:r>
            <a:r>
              <a:rPr lang="ko-KR" altLang="en-US" sz="1200" b="1" dirty="0"/>
              <a:t>해 준다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18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latin typeface="+mn-ea"/>
                </a:rPr>
                <a:t>Win VS </a:t>
              </a:r>
              <a:r>
                <a:rPr lang="en-US" altLang="ko-KR" sz="2400" b="1" dirty="0" smtClean="0">
                  <a:latin typeface="+mn-ea"/>
                </a:rPr>
                <a:t>Linux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25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275856" y="409387"/>
            <a:ext cx="5868144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452320" y="6453336"/>
            <a:ext cx="1255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Windows VS Linux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588621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Windows VS Linux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0488"/>
              </p:ext>
            </p:extLst>
          </p:nvPr>
        </p:nvGraphicFramePr>
        <p:xfrm>
          <a:off x="702620" y="1916832"/>
          <a:ext cx="7921829" cy="43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160"/>
                <a:gridCol w="2617293"/>
                <a:gridCol w="3384376"/>
              </a:tblGrid>
              <a:tr h="3600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Windows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LINUX</a:t>
                      </a:r>
                    </a:p>
                  </a:txBody>
                  <a:tcPr anchor="ctr"/>
                </a:tc>
              </a:tr>
              <a:tr h="4882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하드이름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disk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/</a:t>
                      </a:r>
                      <a:r>
                        <a:rPr lang="en-US" altLang="ko-KR" sz="1400" b="1" dirty="0" err="1" smtClean="0"/>
                        <a:t>dev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en-US" altLang="ko-KR" sz="1400" b="1" dirty="0" err="1" smtClean="0"/>
                        <a:t>sdx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(x=</a:t>
                      </a:r>
                      <a:r>
                        <a:rPr lang="en-US" altLang="ko-KR" sz="1400" b="1" dirty="0" err="1" smtClean="0"/>
                        <a:t>a,b,c,d,e</a:t>
                      </a:r>
                      <a:r>
                        <a:rPr lang="en-US" altLang="ko-KR" sz="1400" b="1" dirty="0" smtClean="0"/>
                        <a:t>.....) </a:t>
                      </a:r>
                      <a:r>
                        <a:rPr lang="ko-KR" altLang="en-US" sz="1400" b="1" dirty="0" smtClean="0"/>
                        <a:t>하드디스크 </a:t>
                      </a:r>
                      <a:r>
                        <a:rPr lang="ko-KR" altLang="en-US" sz="1400" b="1" dirty="0" err="1" smtClean="0"/>
                        <a:t>갯수</a:t>
                      </a:r>
                      <a:endParaRPr lang="ko-KR" altLang="en-US" sz="1400" b="1" dirty="0" smtClean="0"/>
                    </a:p>
                  </a:txBody>
                  <a:tcPr anchor="ctr"/>
                </a:tc>
              </a:tr>
              <a:tr h="11626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/>
                        <a:t>파티션명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c: d:</a:t>
                      </a:r>
                    </a:p>
                    <a:p>
                      <a:pPr latinLnBrk="1"/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smtClean="0"/>
                        <a:t>drive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/</a:t>
                      </a:r>
                      <a:r>
                        <a:rPr lang="en-US" altLang="ko-KR" sz="1400" b="1" dirty="0" err="1" smtClean="0"/>
                        <a:t>dev</a:t>
                      </a:r>
                      <a:r>
                        <a:rPr lang="en-US" altLang="ko-KR" sz="1400" b="1" dirty="0" smtClean="0"/>
                        <a:t>/</a:t>
                      </a:r>
                      <a:r>
                        <a:rPr lang="en-US" altLang="ko-KR" sz="1400" b="1" dirty="0" err="1" smtClean="0"/>
                        <a:t>sdxn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(n=1,2,3,4,5,6,7,8,9,.......)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1~4 physical </a:t>
                      </a:r>
                      <a:r>
                        <a:rPr lang="ko-KR" altLang="en-US" sz="1400" b="1" dirty="0" smtClean="0"/>
                        <a:t>영역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5~   logical   </a:t>
                      </a:r>
                      <a:r>
                        <a:rPr lang="ko-KR" altLang="en-US" sz="1400" b="1" dirty="0" smtClean="0"/>
                        <a:t>영역</a:t>
                      </a:r>
                      <a:endParaRPr lang="en-US" altLang="ko-KR" sz="1400" b="0" dirty="0" smtClean="0"/>
                    </a:p>
                  </a:txBody>
                  <a:tcPr anchor="ctr"/>
                </a:tc>
              </a:tr>
              <a:tr h="6824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smtClean="0"/>
                        <a:t>파티션도구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 smtClean="0"/>
                        <a:t>diskpart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err="1" smtClean="0"/>
                        <a:t>patition</a:t>
                      </a:r>
                      <a:r>
                        <a:rPr lang="en-US" altLang="ko-KR" sz="1400" b="1" dirty="0" smtClean="0"/>
                        <a:t> magic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/>
                        <a:t>fdisk</a:t>
                      </a:r>
                      <a:r>
                        <a:rPr lang="en-US" altLang="ko-KR" sz="1400" b="1" dirty="0" smtClean="0"/>
                        <a:t>(98</a:t>
                      </a:r>
                      <a:r>
                        <a:rPr lang="ko-KR" altLang="en-US" sz="1400" b="1" dirty="0" smtClean="0"/>
                        <a:t>이후</a:t>
                      </a:r>
                      <a:r>
                        <a:rPr lang="en-US" altLang="ko-KR" sz="1400" b="1" dirty="0" smtClean="0"/>
                        <a:t>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/>
                        <a:t>fdisk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parted (2TB</a:t>
                      </a:r>
                      <a:r>
                        <a:rPr lang="ko-KR" altLang="en-US" sz="1400" b="1" dirty="0" smtClean="0"/>
                        <a:t>이상 하드</a:t>
                      </a:r>
                      <a:r>
                        <a:rPr lang="en-US" altLang="ko-KR" sz="1400" b="1" dirty="0" smtClean="0"/>
                        <a:t>)</a:t>
                      </a:r>
                    </a:p>
                  </a:txBody>
                  <a:tcPr anchor="ctr"/>
                </a:tc>
              </a:tr>
              <a:tr h="620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 smtClean="0"/>
                        <a:t>포멧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windows</a:t>
                      </a:r>
                      <a:r>
                        <a:rPr lang="ko-KR" altLang="en-US" sz="1400" b="1" dirty="0" smtClean="0"/>
                        <a:t>탐색기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 smtClean="0"/>
                        <a:t>mkfs</a:t>
                      </a:r>
                      <a:endParaRPr lang="en-US" altLang="ko-KR" sz="14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(Make File System)</a:t>
                      </a:r>
                    </a:p>
                  </a:txBody>
                  <a:tcPr anchor="ctr"/>
                </a:tc>
              </a:tr>
              <a:tr h="9817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err="1" smtClean="0"/>
                        <a:t>FileSystem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/>
                        <a:t>FAT</a:t>
                      </a:r>
                      <a:r>
                        <a:rPr lang="ko-KR" altLang="en-US" sz="1400" b="1" dirty="0" smtClean="0"/>
                        <a:t>시리즈</a:t>
                      </a:r>
                      <a:endParaRPr lang="en-US" altLang="ko-KR" sz="1400" b="1" dirty="0" smtClean="0"/>
                    </a:p>
                    <a:p>
                      <a:pPr latinLnBrk="1"/>
                      <a:r>
                        <a:rPr lang="en-US" altLang="ko-KR" sz="1400" b="1" dirty="0" smtClean="0"/>
                        <a:t>NTFS</a:t>
                      </a:r>
                    </a:p>
                    <a:p>
                      <a:pPr latinLnBrk="1"/>
                      <a:r>
                        <a:rPr lang="en-US" altLang="ko-KR" sz="1400" b="1" dirty="0" smtClean="0"/>
                        <a:t>REFS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UFS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EXT</a:t>
                      </a:r>
                      <a:r>
                        <a:rPr lang="ko-KR" altLang="en-US" sz="1400" b="1" dirty="0" smtClean="0"/>
                        <a:t>시리즈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0343" y="9087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b="1" dirty="0" err="1" smtClean="0"/>
              <a:t>ㆍ</a:t>
            </a:r>
            <a:r>
              <a:rPr lang="en-US" altLang="ko-KR" sz="1200" b="1" dirty="0" smtClean="0"/>
              <a:t>HDD : </a:t>
            </a:r>
            <a:r>
              <a:rPr lang="ko-KR" altLang="en-US" sz="1200" b="1" dirty="0" smtClean="0"/>
              <a:t>저장 장치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데이터를 입력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출력하는 장치</a:t>
            </a:r>
            <a:r>
              <a:rPr lang="en-US" altLang="ko-KR" sz="1200" b="1" dirty="0" smtClean="0"/>
              <a:t>)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      - Windows :  </a:t>
            </a:r>
            <a:r>
              <a:rPr lang="en-US" altLang="ko-KR" sz="1200" b="1" dirty="0" err="1" smtClean="0"/>
              <a:t>plug&amp;play</a:t>
            </a:r>
            <a:r>
              <a:rPr lang="en-US" altLang="ko-KR" sz="1200" b="1" dirty="0" smtClean="0"/>
              <a:t> (</a:t>
            </a:r>
            <a:r>
              <a:rPr lang="ko-KR" altLang="en-US" sz="1200" b="1" dirty="0" smtClean="0"/>
              <a:t>자동 장치 연결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 - Linux	     </a:t>
            </a:r>
            <a:r>
              <a:rPr lang="en-US" altLang="ko-KR" sz="1200" b="1" dirty="0"/>
              <a:t>:  </a:t>
            </a:r>
            <a:r>
              <a:rPr lang="en-US" altLang="ko-KR" sz="1200" b="1" dirty="0" smtClean="0"/>
              <a:t>mount (</a:t>
            </a:r>
            <a:r>
              <a:rPr lang="ko-KR" altLang="en-US" sz="1200" b="1" dirty="0" smtClean="0"/>
              <a:t>수동 </a:t>
            </a:r>
            <a:r>
              <a:rPr lang="ko-KR" altLang="en-US" sz="1200" b="1" dirty="0"/>
              <a:t>장치 연결</a:t>
            </a:r>
            <a:r>
              <a:rPr lang="en-US" altLang="ko-KR" sz="1200" b="1" dirty="0"/>
              <a:t>)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2909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1493</Words>
  <Application>Microsoft Office PowerPoint</Application>
  <PresentationFormat>화면 슬라이드 쇼(4:3)</PresentationFormat>
  <Paragraphs>334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256</cp:revision>
  <dcterms:created xsi:type="dcterms:W3CDTF">2018-08-02T13:04:12Z</dcterms:created>
  <dcterms:modified xsi:type="dcterms:W3CDTF">2019-11-03T02:31:53Z</dcterms:modified>
</cp:coreProperties>
</file>