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0" r:id="rId2"/>
    <p:sldId id="308" r:id="rId3"/>
    <p:sldId id="30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228948"/>
            <a:ext cx="8543656" cy="400110"/>
            <a:chOff x="350982" y="3559314"/>
            <a:chExt cx="9989848" cy="441047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59314"/>
              <a:ext cx="3409324" cy="4410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ko-KR" altLang="en-US" sz="2000" b="1" dirty="0" smtClean="0"/>
                <a:t>하드 디스크</a:t>
              </a:r>
              <a:endParaRPr lang="ko-KR" altLang="en-US" sz="20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8"/>
          <p:cNvSpPr txBox="1">
            <a:spLocks noChangeArrowheads="1"/>
          </p:cNvSpPr>
          <p:nvPr/>
        </p:nvSpPr>
        <p:spPr bwMode="auto">
          <a:xfrm>
            <a:off x="250825" y="560388"/>
            <a:ext cx="4176713" cy="5726112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/>
              <a:t>■  </a:t>
            </a:r>
            <a:r>
              <a:rPr lang="en-US" altLang="ko-KR" sz="800" dirty="0"/>
              <a:t>IDE, SCSI, SATA, SAS </a:t>
            </a:r>
            <a:r>
              <a:rPr lang="ko-KR" altLang="en-US" sz="800" dirty="0"/>
              <a:t>디스크의 정의 및 디스크의 차이점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흔히 과거에 사용하던 방식이 모두 </a:t>
            </a:r>
            <a:r>
              <a:rPr lang="en-US" altLang="ko-KR" sz="800" dirty="0"/>
              <a:t>IDE </a:t>
            </a:r>
            <a:r>
              <a:rPr lang="ko-KR" altLang="en-US" sz="800" dirty="0"/>
              <a:t>방식이다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>
                <a:solidFill>
                  <a:srgbClr val="FF0000"/>
                </a:solidFill>
              </a:rPr>
              <a:t>병렬방식이고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ko-KR" altLang="en-US" sz="800" dirty="0">
                <a:solidFill>
                  <a:srgbClr val="FF0000"/>
                </a:solidFill>
              </a:rPr>
              <a:t>개의 채널에 </a:t>
            </a:r>
            <a:r>
              <a:rPr lang="en-US" altLang="ko-KR" sz="800" dirty="0">
                <a:solidFill>
                  <a:srgbClr val="FF0000"/>
                </a:solidFill>
              </a:rPr>
              <a:t>2</a:t>
            </a:r>
            <a:r>
              <a:rPr lang="ko-KR" altLang="en-US" sz="800" dirty="0">
                <a:solidFill>
                  <a:srgbClr val="FF0000"/>
                </a:solidFill>
              </a:rPr>
              <a:t>개씩의 장치를 연결할 수 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>
                <a:solidFill>
                  <a:srgbClr val="0070C0"/>
                </a:solidFill>
              </a:rPr>
              <a:t>마스터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dirty="0" err="1">
                <a:solidFill>
                  <a:srgbClr val="0070C0"/>
                </a:solidFill>
              </a:rPr>
              <a:t>슬레이브</a:t>
            </a:r>
            <a:r>
              <a:rPr lang="ko-KR" altLang="en-US" sz="800" dirty="0">
                <a:solidFill>
                  <a:srgbClr val="0070C0"/>
                </a:solidFill>
              </a:rPr>
              <a:t> 개념도 </a:t>
            </a:r>
            <a:r>
              <a:rPr lang="en-US" altLang="ko-KR" sz="800" dirty="0">
                <a:solidFill>
                  <a:srgbClr val="0070C0"/>
                </a:solidFill>
              </a:rPr>
              <a:t>IDE</a:t>
            </a:r>
            <a:r>
              <a:rPr lang="ko-KR" altLang="en-US" sz="800" dirty="0">
                <a:solidFill>
                  <a:srgbClr val="0070C0"/>
                </a:solidFill>
              </a:rPr>
              <a:t>기기에서 나온 것 이다</a:t>
            </a:r>
            <a:r>
              <a:rPr lang="en-US" altLang="ko-KR" sz="800" dirty="0">
                <a:solidFill>
                  <a:srgbClr val="0070C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b="1" dirty="0"/>
              <a:t>SCSI (</a:t>
            </a:r>
            <a:r>
              <a:rPr lang="ko-KR" altLang="en-US" sz="800" b="1" dirty="0"/>
              <a:t>서버에 주로 사용</a:t>
            </a:r>
            <a:r>
              <a:rPr lang="en-US" altLang="ko-KR" sz="800" b="1" dirty="0"/>
              <a:t>)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/>
              <a:t>서버용</a:t>
            </a:r>
            <a:r>
              <a:rPr lang="en-US" altLang="ko-KR" sz="800" dirty="0"/>
              <a:t>, </a:t>
            </a:r>
            <a:r>
              <a:rPr lang="ko-KR" altLang="en-US" sz="800" dirty="0"/>
              <a:t>워크스테이션용으로 사용되던 방식이다</a:t>
            </a:r>
            <a:r>
              <a:rPr lang="en-US" altLang="ko-KR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IDE</a:t>
            </a:r>
            <a:r>
              <a:rPr lang="ko-KR" altLang="en-US" sz="800" dirty="0"/>
              <a:t>방식으로는 컨트롤 할 </a:t>
            </a:r>
            <a:r>
              <a:rPr lang="ko-KR" altLang="en-US" sz="800" dirty="0" err="1"/>
              <a:t>수있는</a:t>
            </a:r>
            <a:r>
              <a:rPr lang="ko-KR" altLang="en-US" sz="800" dirty="0"/>
              <a:t> 데이터의 처리 속도의 한계가 있는 부분을 해소 했으며</a:t>
            </a:r>
            <a:r>
              <a:rPr lang="en-US" altLang="ko-KR" sz="800" dirty="0"/>
              <a:t>,</a:t>
            </a:r>
            <a:br>
              <a:rPr lang="en-US" altLang="ko-KR" sz="800" dirty="0"/>
            </a:br>
            <a:r>
              <a:rPr lang="ko-KR" altLang="en-US" sz="800" dirty="0"/>
              <a:t>고급 저장 장치</a:t>
            </a:r>
            <a:r>
              <a:rPr lang="en-US" altLang="ko-KR" sz="800" dirty="0"/>
              <a:t>(10,000rpm / 15,000rpm)</a:t>
            </a:r>
            <a:r>
              <a:rPr lang="ko-KR" altLang="en-US" sz="800" dirty="0"/>
              <a:t>의 데이터 처리 품질과 안정성에 집중했고</a:t>
            </a:r>
            <a:br>
              <a:rPr lang="ko-KR" altLang="en-US" sz="800" dirty="0"/>
            </a:br>
            <a:r>
              <a:rPr lang="en-US" altLang="ko-KR" sz="800" dirty="0"/>
              <a:t>RAID</a:t>
            </a:r>
            <a:r>
              <a:rPr lang="ko-KR" altLang="en-US" sz="800" dirty="0"/>
              <a:t>기능 등 </a:t>
            </a:r>
            <a:r>
              <a:rPr lang="ko-KR" altLang="en-US" sz="800" dirty="0" err="1"/>
              <a:t>여러가지</a:t>
            </a:r>
            <a:r>
              <a:rPr lang="ko-KR" altLang="en-US" sz="800" dirty="0"/>
              <a:t> 부가기능을 사용할 수 있게 한 방식이다</a:t>
            </a:r>
            <a:r>
              <a:rPr lang="en-US" altLang="ko-KR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>
                <a:solidFill>
                  <a:srgbClr val="0070C0"/>
                </a:solidFill>
              </a:rPr>
              <a:t>다만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dirty="0">
                <a:solidFill>
                  <a:srgbClr val="0070C0"/>
                </a:solidFill>
              </a:rPr>
              <a:t>고급 컨트롤러와 고급 기능 등을 사용하기 위해서 일반적으로 서버보드가 아닌 이상 메인보드에서 </a:t>
            </a:r>
            <a:r>
              <a:rPr lang="en-US" altLang="ko-KR" sz="800" dirty="0">
                <a:solidFill>
                  <a:srgbClr val="0070C0"/>
                </a:solidFill>
              </a:rPr>
              <a:t>SCSI</a:t>
            </a:r>
            <a:r>
              <a:rPr lang="ko-KR" altLang="en-US" sz="800" dirty="0">
                <a:solidFill>
                  <a:srgbClr val="0070C0"/>
                </a:solidFill>
              </a:rPr>
              <a:t>를 지원하는 경우는 없으며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dirty="0" err="1">
                <a:solidFill>
                  <a:srgbClr val="0070C0"/>
                </a:solidFill>
              </a:rPr>
              <a:t>아답텍</a:t>
            </a:r>
            <a:r>
              <a:rPr lang="ko-KR" altLang="en-US" sz="800" dirty="0">
                <a:solidFill>
                  <a:srgbClr val="0070C0"/>
                </a:solidFill>
              </a:rPr>
              <a:t> 컨트롤러와 같이 별도의 컨트롤러가 필요하다</a:t>
            </a:r>
            <a:r>
              <a:rPr lang="en-US" altLang="ko-KR" sz="800" dirty="0">
                <a:solidFill>
                  <a:srgbClr val="0070C0"/>
                </a:solidFill>
              </a:rPr>
              <a:t>.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b="1" dirty="0"/>
              <a:t>SATA (IDE </a:t>
            </a:r>
            <a:r>
              <a:rPr lang="ko-KR" altLang="en-US" sz="800" b="1" dirty="0"/>
              <a:t>병렬을 직렬로 </a:t>
            </a:r>
            <a:r>
              <a:rPr lang="ko-KR" altLang="en-US" sz="800" b="1" dirty="0" err="1"/>
              <a:t>바꾼형태로</a:t>
            </a:r>
            <a:r>
              <a:rPr lang="ko-KR" altLang="en-US" sz="800" b="1" dirty="0"/>
              <a:t> 생각</a:t>
            </a:r>
            <a:r>
              <a:rPr lang="en-US" altLang="ko-KR" sz="800" b="1" dirty="0"/>
              <a:t>)</a:t>
            </a:r>
            <a:br>
              <a:rPr lang="en-US" altLang="ko-KR" sz="800" b="1" dirty="0"/>
            </a:br>
            <a:endParaRPr lang="en-US" altLang="ko-KR" sz="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>IDE</a:t>
            </a:r>
            <a:r>
              <a:rPr lang="ko-KR" altLang="en-US" sz="800" dirty="0"/>
              <a:t>방식에서는 늘어날 수 있는 기기의 한계가 존재하며</a:t>
            </a:r>
            <a:r>
              <a:rPr lang="en-US" altLang="ko-KR" sz="800" dirty="0"/>
              <a:t>, </a:t>
            </a:r>
            <a:r>
              <a:rPr lang="ko-KR" altLang="en-US" sz="800" dirty="0"/>
              <a:t>더불어서 전송속도 역시 한계가 있다</a:t>
            </a:r>
            <a:r>
              <a:rPr lang="en-US" altLang="ko-KR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근본적으로 </a:t>
            </a:r>
            <a:r>
              <a:rPr lang="en-US" altLang="ko-KR" sz="800" dirty="0"/>
              <a:t>IDE</a:t>
            </a:r>
            <a:r>
              <a:rPr lang="ko-KR" altLang="en-US" sz="800" dirty="0"/>
              <a:t>는 병렬이라는 점에서 한계가 생기기 때문에 직렬연결로 연결방식을</a:t>
            </a:r>
            <a:br>
              <a:rPr lang="ko-KR" altLang="en-US" sz="800" dirty="0"/>
            </a:br>
            <a:r>
              <a:rPr lang="ko-KR" altLang="en-US" sz="800" dirty="0"/>
              <a:t>변경했으며</a:t>
            </a:r>
            <a:r>
              <a:rPr lang="en-US" altLang="ko-KR" sz="800" dirty="0"/>
              <a:t>,  </a:t>
            </a:r>
            <a:r>
              <a:rPr lang="ko-KR" altLang="en-US" sz="800" dirty="0">
                <a:solidFill>
                  <a:srgbClr val="FF0000"/>
                </a:solidFill>
              </a:rPr>
              <a:t>하나의 </a:t>
            </a:r>
            <a:r>
              <a:rPr lang="en-US" altLang="ko-KR" sz="800" dirty="0">
                <a:solidFill>
                  <a:srgbClr val="FF0000"/>
                </a:solidFill>
              </a:rPr>
              <a:t>SATA</a:t>
            </a:r>
            <a:r>
              <a:rPr lang="ko-KR" altLang="en-US" sz="800" dirty="0">
                <a:solidFill>
                  <a:srgbClr val="FF0000"/>
                </a:solidFill>
              </a:rPr>
              <a:t>커넥션은 하나의 채널로 인식됩니다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>
                <a:solidFill>
                  <a:srgbClr val="0070C0"/>
                </a:solidFill>
              </a:rPr>
              <a:t>따라서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dirty="0">
                <a:solidFill>
                  <a:srgbClr val="0070C0"/>
                </a:solidFill>
              </a:rPr>
              <a:t>기존과 같은 점퍼 설정 등이 </a:t>
            </a:r>
            <a:r>
              <a:rPr lang="ko-KR" altLang="en-US" sz="800" dirty="0" err="1">
                <a:solidFill>
                  <a:srgbClr val="0070C0"/>
                </a:solidFill>
              </a:rPr>
              <a:t>필요없고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dirty="0">
                <a:solidFill>
                  <a:srgbClr val="0070C0"/>
                </a:solidFill>
              </a:rPr>
              <a:t>하나 기기의 속도가 다른 기기의 속도에 영향을 미치지 않고 독립적으로 작동합니다</a:t>
            </a:r>
            <a:r>
              <a:rPr lang="en-US" altLang="ko-KR" sz="800" dirty="0">
                <a:solidFill>
                  <a:srgbClr val="0070C0"/>
                </a:solidFill>
              </a:rPr>
              <a:t>.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/>
            </a:r>
            <a:br>
              <a:rPr lang="en-US" altLang="ko-KR" sz="800" b="1" dirty="0"/>
            </a:br>
            <a:r>
              <a:rPr lang="en-US" altLang="ko-KR" sz="800" b="1" dirty="0"/>
              <a:t>SAS (SCSI </a:t>
            </a:r>
            <a:r>
              <a:rPr lang="ko-KR" altLang="en-US" sz="800" b="1" dirty="0"/>
              <a:t>병렬을 직렬로 </a:t>
            </a:r>
            <a:r>
              <a:rPr lang="ko-KR" altLang="en-US" sz="800" b="1" dirty="0" err="1"/>
              <a:t>바꾼형태로</a:t>
            </a:r>
            <a:r>
              <a:rPr lang="ko-KR" altLang="en-US" sz="800" b="1" dirty="0"/>
              <a:t> 생각</a:t>
            </a:r>
            <a:r>
              <a:rPr lang="en-US" altLang="ko-KR" sz="800" b="1" dirty="0"/>
              <a:t>)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/>
              <a:t>SCSI</a:t>
            </a:r>
            <a:r>
              <a:rPr lang="ko-KR" altLang="en-US" sz="800" dirty="0"/>
              <a:t>의 직렬연결버전으로 </a:t>
            </a:r>
            <a:r>
              <a:rPr lang="en-US" altLang="ko-KR" sz="800" dirty="0"/>
              <a:t>SCSI </a:t>
            </a:r>
            <a:r>
              <a:rPr lang="ko-KR" altLang="en-US" sz="800" dirty="0"/>
              <a:t>역시 병렬연결로 인해서 연결자체의 번잡함이</a:t>
            </a:r>
            <a:br>
              <a:rPr lang="ko-KR" altLang="en-US" sz="800" dirty="0"/>
            </a:br>
            <a:r>
              <a:rPr lang="ko-KR" altLang="en-US" sz="800" dirty="0"/>
              <a:t>존재하기 때문에 이를 해소하기 위해서 나온 방식이며</a:t>
            </a:r>
            <a:r>
              <a:rPr lang="en-US" altLang="ko-KR" sz="800" dirty="0"/>
              <a:t>, </a:t>
            </a:r>
            <a:r>
              <a:rPr lang="ko-KR" altLang="en-US" sz="800" dirty="0"/>
              <a:t>역시 </a:t>
            </a:r>
            <a:r>
              <a:rPr lang="en-US" altLang="ko-KR" sz="800" dirty="0"/>
              <a:t>SCSI</a:t>
            </a:r>
            <a:r>
              <a:rPr lang="ko-KR" altLang="en-US" sz="800" dirty="0"/>
              <a:t>와 같이 별도의 컨트롤러가 필요합니다</a:t>
            </a:r>
            <a:r>
              <a:rPr lang="en-US" altLang="ko-KR" sz="800" dirty="0"/>
              <a:t>. </a:t>
            </a:r>
            <a:endParaRPr lang="ko-KR" altLang="en-US" sz="800" dirty="0"/>
          </a:p>
        </p:txBody>
      </p:sp>
      <p:sp>
        <p:nvSpPr>
          <p:cNvPr id="12185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B9B61-1C5F-4807-A776-80A7C297F76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smtClean="0"/>
          </a:p>
        </p:txBody>
      </p:sp>
      <p:sp>
        <p:nvSpPr>
          <p:cNvPr id="121860" name="Text Box 28"/>
          <p:cNvSpPr txBox="1">
            <a:spLocks noChangeArrowheads="1"/>
          </p:cNvSpPr>
          <p:nvPr/>
        </p:nvSpPr>
        <p:spPr bwMode="auto">
          <a:xfrm>
            <a:off x="4689475" y="560388"/>
            <a:ext cx="4176713" cy="5726112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/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4500563"/>
            <a:ext cx="244633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071563"/>
            <a:ext cx="264318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678113"/>
            <a:ext cx="25717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4" name="TextBox 11"/>
          <p:cNvSpPr txBox="1">
            <a:spLocks noChangeArrowheads="1"/>
          </p:cNvSpPr>
          <p:nvPr/>
        </p:nvSpPr>
        <p:spPr bwMode="auto">
          <a:xfrm>
            <a:off x="6096000" y="811213"/>
            <a:ext cx="1357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/>
              <a:t>(E)-IDE </a:t>
            </a:r>
            <a:r>
              <a:rPr lang="ko-KR" altLang="en-US" sz="800"/>
              <a:t>하드디스크 방식</a:t>
            </a:r>
          </a:p>
        </p:txBody>
      </p:sp>
      <p:sp>
        <p:nvSpPr>
          <p:cNvPr id="121865" name="TextBox 12"/>
          <p:cNvSpPr txBox="1">
            <a:spLocks noChangeArrowheads="1"/>
          </p:cNvSpPr>
          <p:nvPr/>
        </p:nvSpPr>
        <p:spPr bwMode="auto">
          <a:xfrm>
            <a:off x="6124575" y="2474913"/>
            <a:ext cx="1301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/>
              <a:t>S-ATA </a:t>
            </a:r>
            <a:r>
              <a:rPr lang="ko-KR" altLang="en-US" sz="800"/>
              <a:t>하드디스크 방식</a:t>
            </a:r>
          </a:p>
        </p:txBody>
      </p:sp>
      <p:sp>
        <p:nvSpPr>
          <p:cNvPr id="121866" name="TextBox 13"/>
          <p:cNvSpPr txBox="1">
            <a:spLocks noChangeArrowheads="1"/>
          </p:cNvSpPr>
          <p:nvPr/>
        </p:nvSpPr>
        <p:spPr bwMode="auto">
          <a:xfrm>
            <a:off x="6132513" y="4286250"/>
            <a:ext cx="12144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/>
              <a:t>SCSI </a:t>
            </a:r>
            <a:r>
              <a:rPr lang="ko-KR" altLang="en-US" sz="800"/>
              <a:t>하드디스크 방식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105" y="155679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525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CACEF-F452-43D8-896E-65866970983F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smtClean="0"/>
          </a:p>
        </p:txBody>
      </p:sp>
      <p:sp>
        <p:nvSpPr>
          <p:cNvPr id="122883" name="Text Box 28"/>
          <p:cNvSpPr txBox="1">
            <a:spLocks noChangeArrowheads="1"/>
          </p:cNvSpPr>
          <p:nvPr/>
        </p:nvSpPr>
        <p:spPr bwMode="auto">
          <a:xfrm>
            <a:off x="250825" y="560388"/>
            <a:ext cx="4178300" cy="5726112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dirty="0"/>
          </a:p>
        </p:txBody>
      </p:sp>
      <p:pic>
        <p:nvPicPr>
          <p:cNvPr id="12288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654844"/>
            <a:ext cx="4000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574257"/>
            <a:ext cx="3921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714875" y="3429001"/>
            <a:ext cx="4178300" cy="2862262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8" y="4860132"/>
            <a:ext cx="34515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</a:rPr>
              <a:t>데이터는 가장 외곽에서 부터 안쪽으로 저장된다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 fontAlgn="ctr"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 용량 </a:t>
            </a:r>
            <a:r>
              <a:rPr lang="en-US" altLang="ko-KR" sz="1000" dirty="0">
                <a:solidFill>
                  <a:srgbClr val="FF0000"/>
                </a:solidFill>
              </a:rPr>
              <a:t>= C  *  H  *  S  *  sector size ( 512byte )</a:t>
            </a:r>
          </a:p>
          <a:p>
            <a:pPr fontAlgn="ctr">
              <a:defRPr/>
            </a:pPr>
            <a:endParaRPr lang="en-US" altLang="ko-KR" sz="1000" b="1" dirty="0">
              <a:solidFill>
                <a:srgbClr val="0070C0"/>
              </a:solidFill>
            </a:endParaRPr>
          </a:p>
          <a:p>
            <a:pPr fontAlgn="ctr"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C</a:t>
            </a:r>
            <a:r>
              <a:rPr lang="en-US" altLang="ko-KR" sz="1000" dirty="0"/>
              <a:t> : Cylinder </a:t>
            </a:r>
            <a:r>
              <a:rPr lang="ko-KR" altLang="en-US" sz="1000" dirty="0"/>
              <a:t>수</a:t>
            </a:r>
            <a:r>
              <a:rPr lang="en-US" altLang="ko-KR" sz="1000" dirty="0"/>
              <a:t>,  </a:t>
            </a:r>
            <a:r>
              <a:rPr lang="en-US" altLang="ko-KR" sz="1000" dirty="0">
                <a:solidFill>
                  <a:srgbClr val="FF0000"/>
                </a:solidFill>
              </a:rPr>
              <a:t>H</a:t>
            </a:r>
            <a:r>
              <a:rPr lang="en-US" altLang="ko-KR" sz="1000" dirty="0"/>
              <a:t> : Header </a:t>
            </a:r>
            <a:r>
              <a:rPr lang="ko-KR" altLang="en-US" sz="1000" dirty="0"/>
              <a:t>수</a:t>
            </a:r>
            <a:r>
              <a:rPr lang="en-US" altLang="ko-KR" sz="1000" dirty="0"/>
              <a:t>,  </a:t>
            </a:r>
            <a:r>
              <a:rPr lang="en-US" altLang="ko-KR" sz="1000" dirty="0">
                <a:solidFill>
                  <a:srgbClr val="FF0000"/>
                </a:solidFill>
              </a:rPr>
              <a:t>S</a:t>
            </a:r>
            <a:r>
              <a:rPr lang="en-US" altLang="ko-KR" sz="1000" dirty="0"/>
              <a:t> : </a:t>
            </a:r>
            <a:r>
              <a:rPr lang="ko-KR" altLang="en-US" sz="1000" dirty="0"/>
              <a:t>한 </a:t>
            </a:r>
            <a:r>
              <a:rPr lang="en-US" altLang="ko-KR" sz="1000" dirty="0"/>
              <a:t>Track</a:t>
            </a:r>
            <a:r>
              <a:rPr lang="ko-KR" altLang="en-US" sz="1000" dirty="0"/>
              <a:t>의 </a:t>
            </a:r>
            <a:r>
              <a:rPr lang="en-US" altLang="ko-KR" sz="1000" dirty="0"/>
              <a:t>Sector </a:t>
            </a:r>
            <a:r>
              <a:rPr lang="ko-KR" altLang="en-US" sz="1000" dirty="0"/>
              <a:t>수</a:t>
            </a:r>
          </a:p>
          <a:p>
            <a:endParaRPr lang="ko-KR" altLang="en-US" dirty="0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714875" y="560388"/>
            <a:ext cx="4178300" cy="2862262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761" y="654844"/>
            <a:ext cx="37946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IDE(</a:t>
            </a:r>
            <a:r>
              <a:rPr lang="ko-KR" altLang="en-US" sz="1200" b="1" dirty="0"/>
              <a:t>병렬</a:t>
            </a:r>
            <a:r>
              <a:rPr lang="en-US" altLang="ko-KR" sz="1200" b="1" dirty="0"/>
              <a:t>)  =&gt; SATA (</a:t>
            </a:r>
            <a:r>
              <a:rPr lang="ko-KR" altLang="en-US" sz="1200" b="1" dirty="0"/>
              <a:t>직렬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SCSI(</a:t>
            </a:r>
            <a:r>
              <a:rPr lang="ko-KR" altLang="en-US" sz="1200" b="1" dirty="0"/>
              <a:t>초기병렬</a:t>
            </a:r>
            <a:r>
              <a:rPr lang="en-US" altLang="ko-KR" sz="1200" b="1" dirty="0"/>
              <a:t>) =&gt; SCSI(</a:t>
            </a:r>
            <a:r>
              <a:rPr lang="ko-KR" altLang="en-US" sz="1200" b="1" dirty="0"/>
              <a:t>직렬</a:t>
            </a:r>
            <a:r>
              <a:rPr lang="en-US" altLang="ko-KR" sz="1200" b="1" dirty="0"/>
              <a:t>),SAS(</a:t>
            </a:r>
            <a:r>
              <a:rPr lang="ko-KR" altLang="en-US" sz="1200" b="1" dirty="0"/>
              <a:t>직렬</a:t>
            </a:r>
            <a:r>
              <a:rPr lang="en-US" altLang="ko-KR" sz="1200" b="1" dirty="0"/>
              <a:t>) 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/>
              <a:t>----------------5.8</a:t>
            </a:r>
            <a:r>
              <a:rPr lang="ko-KR" altLang="en-US" sz="1200" b="1" dirty="0"/>
              <a:t>버전</a:t>
            </a:r>
            <a:r>
              <a:rPr lang="en-US" altLang="ko-KR" sz="1200" b="1" dirty="0"/>
              <a:t>------------------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(5.8 </a:t>
            </a:r>
            <a:r>
              <a:rPr lang="en-US" altLang="ko-KR" sz="1200" b="1" dirty="0" err="1"/>
              <a:t>cdrom</a:t>
            </a:r>
            <a:r>
              <a:rPr lang="en-US" altLang="ko-KR" sz="1200" b="1" dirty="0"/>
              <a:t>=/</a:t>
            </a:r>
            <a:r>
              <a:rPr lang="en-US" altLang="ko-KR" sz="1200" b="1" dirty="0" err="1"/>
              <a:t>dev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hdc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IDE=&gt;	</a:t>
            </a:r>
            <a:r>
              <a:rPr lang="ko-KR" altLang="en-US" sz="1200" b="1" dirty="0" err="1"/>
              <a:t>병열하드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=&gt; </a:t>
            </a:r>
            <a:r>
              <a:rPr lang="en-US" altLang="ko-KR" sz="1200" b="1" dirty="0" err="1"/>
              <a:t>cpu</a:t>
            </a:r>
            <a:r>
              <a:rPr lang="ko-KR" altLang="en-US" sz="1200" b="1" dirty="0"/>
              <a:t>에서 직접 하드관리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dev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hdx</a:t>
            </a:r>
            <a:r>
              <a:rPr lang="en-US" altLang="ko-KR" sz="1200" b="1" dirty="0"/>
              <a:t>       **</a:t>
            </a:r>
            <a:r>
              <a:rPr lang="ko-KR" altLang="en-US" sz="1200" b="1" dirty="0" err="1"/>
              <a:t>부팅중</a:t>
            </a:r>
            <a:r>
              <a:rPr lang="ko-KR" altLang="en-US" sz="1200" b="1" dirty="0"/>
              <a:t> 장착불가**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ko-KR" altLang="en-US" sz="1200" b="1" dirty="0"/>
          </a:p>
          <a:p>
            <a:r>
              <a:rPr lang="en-US" altLang="ko-KR" sz="1200" b="1" dirty="0"/>
              <a:t>SCSI=&gt;	</a:t>
            </a:r>
            <a:r>
              <a:rPr lang="ko-KR" altLang="en-US" sz="1200" b="1" dirty="0"/>
              <a:t>직렬하드</a:t>
            </a:r>
            <a:r>
              <a:rPr lang="en-US" altLang="ko-KR" sz="1200" b="1" dirty="0"/>
              <a:t>=&gt;</a:t>
            </a:r>
            <a:r>
              <a:rPr lang="ko-KR" altLang="en-US" sz="1200" b="1" dirty="0"/>
              <a:t>내부</a:t>
            </a:r>
            <a:r>
              <a:rPr lang="en-US" altLang="ko-KR" sz="1200" b="1" dirty="0" err="1"/>
              <a:t>scsichip</a:t>
            </a:r>
            <a:r>
              <a:rPr lang="ko-KR" altLang="en-US" sz="1200" b="1" dirty="0"/>
              <a:t>에서 직접관리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dev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sdx</a:t>
            </a:r>
            <a:r>
              <a:rPr lang="en-US" altLang="ko-KR" sz="1200" b="1" dirty="0"/>
              <a:t>	     **</a:t>
            </a:r>
            <a:r>
              <a:rPr lang="ko-KR" altLang="en-US" sz="1200" b="1" dirty="0" err="1"/>
              <a:t>부팅중</a:t>
            </a:r>
            <a:r>
              <a:rPr lang="ko-KR" altLang="en-US" sz="1200" b="1" dirty="0"/>
              <a:t> 장착가능**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ko-KR" altLang="en-US" sz="1200" b="1" dirty="0"/>
          </a:p>
          <a:p>
            <a:r>
              <a:rPr lang="en-US" altLang="ko-KR" sz="1200" b="1" dirty="0"/>
              <a:t>---------------6.x</a:t>
            </a:r>
            <a:r>
              <a:rPr lang="ko-KR" altLang="en-US" sz="1200" b="1" dirty="0"/>
              <a:t>버전</a:t>
            </a:r>
            <a:r>
              <a:rPr lang="en-US" altLang="ko-KR" sz="1200" b="1" dirty="0"/>
              <a:t>--------------------</a:t>
            </a:r>
          </a:p>
          <a:p>
            <a:r>
              <a:rPr lang="en-US" altLang="ko-KR" sz="1200" b="1" dirty="0"/>
              <a:t>6.x=&gt;</a:t>
            </a:r>
            <a:r>
              <a:rPr lang="ko-KR" altLang="en-US" sz="1200" b="1" dirty="0"/>
              <a:t>통합</a:t>
            </a:r>
          </a:p>
          <a:p>
            <a:r>
              <a:rPr lang="en-US" altLang="ko-KR" sz="1200" b="1" dirty="0"/>
              <a:t>(</a:t>
            </a:r>
            <a:r>
              <a:rPr lang="en-US" altLang="ko-KR" sz="1200" b="1" dirty="0" err="1"/>
              <a:t>cdrom</a:t>
            </a:r>
            <a:r>
              <a:rPr lang="en-US" altLang="ko-KR" sz="1200" b="1" dirty="0"/>
              <a:t>= /</a:t>
            </a:r>
            <a:r>
              <a:rPr lang="en-US" altLang="ko-KR" sz="1200" b="1" dirty="0" err="1"/>
              <a:t>dev</a:t>
            </a:r>
            <a:r>
              <a:rPr lang="en-US" altLang="ko-KR" sz="1200" b="1" dirty="0"/>
              <a:t>/sr0)	</a:t>
            </a:r>
          </a:p>
          <a:p>
            <a:r>
              <a:rPr lang="ko-KR" altLang="en-US" sz="1200" b="1" dirty="0"/>
              <a:t>		</a:t>
            </a:r>
            <a:r>
              <a:rPr lang="en-US" altLang="ko-KR" sz="1200" b="1" dirty="0"/>
              <a:t>REFS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14875" y="56500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▶  하드디스크 </a:t>
            </a:r>
            <a:r>
              <a:rPr lang="ko-KR" altLang="en-US" sz="1000" dirty="0" smtClean="0"/>
              <a:t>구조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275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105</Words>
  <Application>Microsoft Office PowerPoint</Application>
  <PresentationFormat>화면 슬라이드 쇼(4:3)</PresentationFormat>
  <Paragraphs>107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itbank</cp:lastModifiedBy>
  <cp:revision>110</cp:revision>
  <dcterms:created xsi:type="dcterms:W3CDTF">2018-08-02T13:04:12Z</dcterms:created>
  <dcterms:modified xsi:type="dcterms:W3CDTF">2018-09-29T09:40:41Z</dcterms:modified>
</cp:coreProperties>
</file>