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0" r:id="rId2"/>
    <p:sldId id="304" r:id="rId3"/>
    <p:sldId id="308" r:id="rId4"/>
    <p:sldId id="305" r:id="rId5"/>
    <p:sldId id="306" r:id="rId6"/>
    <p:sldId id="30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50000"/>
              </a:spcBef>
            </a:pPr>
            <a:fld id="{F1C9F8FD-BB78-42CA-9ABF-36B468CA346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50000"/>
                </a:spcBef>
              </a:pPr>
              <a:t>2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24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50000"/>
              </a:spcBef>
            </a:pPr>
            <a:fld id="{640388F7-0413-4AC3-B0E2-14BBBA152259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50000"/>
                </a:spcBef>
              </a:pPr>
              <a:t>4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39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50000"/>
              </a:spcBef>
            </a:pPr>
            <a:fld id="{610F590E-38A7-480F-9C59-189D514DE30B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50000"/>
                </a:spcBef>
              </a:pPr>
              <a:t>5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89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50000"/>
              </a:spcBef>
            </a:pPr>
            <a:fld id="{D824EE84-A6BB-49E1-88A4-53EC7C49CD00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50000"/>
                </a:spcBef>
              </a:pPr>
              <a:t>6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6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221257"/>
            <a:ext cx="8543656" cy="415498"/>
            <a:chOff x="350982" y="3550833"/>
            <a:chExt cx="9989848" cy="45800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641244" y="3550833"/>
              <a:ext cx="3409324" cy="4580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b="1" dirty="0" err="1"/>
                <a:t>CentOS</a:t>
              </a:r>
              <a:r>
                <a:rPr lang="en-US" altLang="ko-KR" sz="2100" b="1" dirty="0"/>
                <a:t>  </a:t>
              </a:r>
              <a:r>
                <a:rPr lang="ko-KR" altLang="en-US" sz="2100" b="1" dirty="0"/>
                <a:t>설치 및 역사</a:t>
              </a:r>
              <a:endParaRPr lang="ko-KR" altLang="en-US" sz="21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5"/>
          <p:cNvSpPr txBox="1">
            <a:spLocks noChangeArrowheads="1"/>
          </p:cNvSpPr>
          <p:nvPr/>
        </p:nvSpPr>
        <p:spPr bwMode="auto">
          <a:xfrm>
            <a:off x="500063" y="3357563"/>
            <a:ext cx="4176712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800"/>
          </a:p>
        </p:txBody>
      </p:sp>
      <p:sp>
        <p:nvSpPr>
          <p:cNvPr id="205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3405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r>
              <a:rPr lang="ko-KR" altLang="en-US" sz="1200" dirty="0">
                <a:latin typeface="+mn-ea"/>
              </a:rPr>
              <a:t>■ </a:t>
            </a:r>
            <a:r>
              <a:rPr lang="ko-KR" altLang="en-US" sz="1200" dirty="0" err="1">
                <a:latin typeface="+mn-ea"/>
              </a:rPr>
              <a:t>리눅스</a:t>
            </a:r>
            <a:r>
              <a:rPr lang="ko-KR" altLang="en-US" sz="1200" dirty="0">
                <a:latin typeface="+mn-ea"/>
              </a:rPr>
              <a:t> 자격증</a:t>
            </a:r>
            <a:endParaRPr lang="en-US" altLang="ko-KR" sz="12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100" dirty="0">
                <a:latin typeface="+mn-ea"/>
              </a:rPr>
              <a:t>1. </a:t>
            </a:r>
            <a:r>
              <a:rPr lang="ko-KR" altLang="en-US" sz="1100" dirty="0">
                <a:latin typeface="+mn-ea"/>
              </a:rPr>
              <a:t>소개</a:t>
            </a: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100" dirty="0">
                <a:latin typeface="+mn-ea"/>
              </a:rPr>
              <a:t>- LPIC ( Linux  Professional  Institute  Certification )</a:t>
            </a:r>
          </a:p>
          <a:p>
            <a:pPr eaLnBrk="1" latinLnBrk="1" hangingPunct="1">
              <a:defRPr/>
            </a:pPr>
            <a:endParaRPr lang="ko-KR" altLang="en-US" sz="1100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100" dirty="0" smtClean="0">
                <a:latin typeface="+mn-ea"/>
              </a:rPr>
              <a:t> 칼데라시스템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레드햇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데비안</a:t>
            </a:r>
            <a:r>
              <a:rPr lang="ko-KR" altLang="en-US" sz="1100" dirty="0">
                <a:latin typeface="+mn-ea"/>
              </a:rPr>
              <a:t> 등 </a:t>
            </a:r>
            <a:r>
              <a:rPr lang="ko-KR" altLang="en-US" sz="1100" dirty="0" err="1">
                <a:latin typeface="+mn-ea"/>
              </a:rPr>
              <a:t>리눅스</a:t>
            </a:r>
            <a:r>
              <a:rPr lang="ko-KR" altLang="en-US" sz="1100" dirty="0">
                <a:latin typeface="+mn-ea"/>
              </a:rPr>
              <a:t> 선도 기업들이 </a:t>
            </a:r>
            <a:r>
              <a:rPr lang="ko-KR" altLang="en-US" sz="1100" dirty="0" smtClean="0">
                <a:latin typeface="+mn-ea"/>
              </a:rPr>
              <a:t>주축이 </a:t>
            </a:r>
            <a:r>
              <a:rPr lang="ko-KR" altLang="en-US" sz="1100" dirty="0">
                <a:latin typeface="+mn-ea"/>
              </a:rPr>
              <a:t>되어 설립한 </a:t>
            </a:r>
            <a:r>
              <a:rPr lang="en-US" altLang="ko-KR" sz="1100" dirty="0">
                <a:latin typeface="+mn-ea"/>
              </a:rPr>
              <a:t>LPI</a:t>
            </a:r>
            <a:r>
              <a:rPr lang="ko-KR" altLang="en-US" sz="1100" dirty="0" smtClean="0">
                <a:latin typeface="+mn-ea"/>
              </a:rPr>
              <a:t>에서 운영하는 </a:t>
            </a:r>
            <a:r>
              <a:rPr lang="ko-KR" altLang="en-US" sz="1100" dirty="0" err="1">
                <a:latin typeface="+mn-ea"/>
              </a:rPr>
              <a:t>리눅스</a:t>
            </a:r>
            <a:r>
              <a:rPr lang="ko-KR" altLang="en-US" sz="1100" dirty="0">
                <a:latin typeface="+mn-ea"/>
              </a:rPr>
              <a:t> 전문가 인증 제도이다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100" dirty="0">
                <a:latin typeface="+mn-ea"/>
              </a:rPr>
              <a:t>- RHCE ( Red Hat  Certified  </a:t>
            </a:r>
            <a:r>
              <a:rPr lang="en-US" altLang="ko-KR" sz="1100" dirty="0" err="1">
                <a:latin typeface="+mn-ea"/>
              </a:rPr>
              <a:t>Engeer</a:t>
            </a:r>
            <a:r>
              <a:rPr lang="en-US" altLang="ko-KR" sz="1100" dirty="0">
                <a:latin typeface="+mn-ea"/>
              </a:rPr>
              <a:t> )</a:t>
            </a: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100" dirty="0" err="1">
                <a:latin typeface="+mn-ea"/>
              </a:rPr>
              <a:t>레드햇</a:t>
            </a:r>
            <a:r>
              <a:rPr lang="ko-KR" altLang="en-US" sz="1100" dirty="0">
                <a:latin typeface="+mn-ea"/>
              </a:rPr>
              <a:t> 인증 엔지니어를 뜻하는 말로 </a:t>
            </a:r>
            <a:r>
              <a:rPr lang="ko-KR" altLang="en-US" sz="1100" dirty="0" err="1">
                <a:latin typeface="+mn-ea"/>
              </a:rPr>
              <a:t>레드햇에서</a:t>
            </a:r>
            <a:r>
              <a:rPr lang="ko-KR" altLang="en-US" sz="1100" dirty="0">
                <a:latin typeface="+mn-ea"/>
              </a:rPr>
              <a:t> 인증하는 자격증 시험이다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100" dirty="0" smtClean="0">
                <a:latin typeface="+mn-ea"/>
              </a:rPr>
              <a:t>2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자격증 구분</a:t>
            </a: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100" dirty="0">
                <a:latin typeface="+mn-ea"/>
              </a:rPr>
              <a:t>이 시험을 치르기 전에 반드시  </a:t>
            </a:r>
            <a:r>
              <a:rPr lang="en-US" altLang="ko-KR" sz="1100" dirty="0">
                <a:latin typeface="+mn-ea"/>
              </a:rPr>
              <a:t>www.lpi.org  </a:t>
            </a:r>
            <a:r>
              <a:rPr lang="ko-KR" altLang="en-US" sz="1100" dirty="0">
                <a:latin typeface="+mn-ea"/>
              </a:rPr>
              <a:t>사이트에서 회원가입을 하여 </a:t>
            </a:r>
            <a:r>
              <a:rPr lang="en-US" altLang="ko-KR" sz="1100" dirty="0">
                <a:latin typeface="+mn-ea"/>
              </a:rPr>
              <a:t>LPI ID</a:t>
            </a:r>
            <a:r>
              <a:rPr lang="ko-KR" altLang="en-US" sz="1100" dirty="0">
                <a:latin typeface="+mn-ea"/>
              </a:rPr>
              <a:t>를 발급 받아야 추후 자격증을 수령할 수 있으니 이점을 꼭 알고 등록 이후 시험에 응시하자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2053" name="Text Box 28"/>
          <p:cNvSpPr txBox="1">
            <a:spLocks noChangeArrowheads="1"/>
          </p:cNvSpPr>
          <p:nvPr/>
        </p:nvSpPr>
        <p:spPr bwMode="auto">
          <a:xfrm>
            <a:off x="4735513" y="542925"/>
            <a:ext cx="4159250" cy="5743575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r>
              <a:rPr lang="en-US" altLang="ko-KR">
                <a:latin typeface="굴림" charset="-127"/>
                <a:ea typeface="굴림" charset="-127"/>
              </a:rPr>
              <a:t>3. </a:t>
            </a:r>
            <a:r>
              <a:rPr lang="ko-KR" altLang="en-US">
                <a:latin typeface="굴림" charset="-127"/>
                <a:ea typeface="굴림" charset="-127"/>
              </a:rPr>
              <a:t>시험 요강</a:t>
            </a:r>
          </a:p>
        </p:txBody>
      </p:sp>
      <p:sp>
        <p:nvSpPr>
          <p:cNvPr id="8197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C04452-3D49-4D0C-B28A-DE315553A538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 smtClean="0"/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4" y="2597944"/>
            <a:ext cx="4100513" cy="1071563"/>
          </a:xfrm>
          <a:prstGeom prst="rect">
            <a:avLst/>
          </a:prstGeom>
          <a:noFill/>
          <a:ln w="317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169" y="1052736"/>
            <a:ext cx="4071937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9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Prompt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특징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343" y="836712"/>
            <a:ext cx="8020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자유로운 운영체제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무료 </a:t>
            </a:r>
            <a:r>
              <a:rPr lang="ko-KR" altLang="en-US" sz="1200" dirty="0" err="1" smtClean="0"/>
              <a:t>프리웨어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오픈소스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-&gt; GPL </a:t>
            </a:r>
            <a:r>
              <a:rPr lang="ko-KR" altLang="en-US" sz="1200" dirty="0" err="1" smtClean="0"/>
              <a:t>라이센스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2. 1989</a:t>
            </a:r>
            <a:r>
              <a:rPr lang="ko-KR" altLang="en-US" sz="1200" dirty="0" smtClean="0"/>
              <a:t>년  핀란드 </a:t>
            </a:r>
            <a:r>
              <a:rPr lang="ko-KR" altLang="en-US" sz="1200" dirty="0" err="1" smtClean="0"/>
              <a:t>리누즈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토발즈가</a:t>
            </a:r>
            <a:r>
              <a:rPr lang="ko-KR" altLang="en-US" sz="1200" dirty="0" smtClean="0"/>
              <a:t> 개발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헬싱키 대학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학년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Minix</a:t>
            </a:r>
            <a:r>
              <a:rPr lang="ko-KR" altLang="en-US" sz="1200" dirty="0" smtClean="0"/>
              <a:t>를 기반으로 만듦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리차드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스톨만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(GNU)</a:t>
            </a:r>
            <a:r>
              <a:rPr lang="ko-KR" altLang="en-US" sz="1200" dirty="0" smtClean="0"/>
              <a:t>가입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3. Unix</a:t>
            </a:r>
            <a:r>
              <a:rPr lang="ko-KR" altLang="en-US" sz="1200" dirty="0" smtClean="0"/>
              <a:t>기반의 운영체제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4. Client </a:t>
            </a:r>
            <a:r>
              <a:rPr lang="ko-KR" altLang="en-US" sz="1200" dirty="0" smtClean="0"/>
              <a:t>시장 점령 실패</a:t>
            </a:r>
            <a:r>
              <a:rPr lang="en-US" altLang="ko-KR" sz="1200" dirty="0" smtClean="0"/>
              <a:t>(windows : 99.9%)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5. </a:t>
            </a:r>
            <a:r>
              <a:rPr lang="ko-KR" altLang="en-US" sz="1200" dirty="0" smtClean="0"/>
              <a:t>기업의 서버 용도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점유률</a:t>
            </a:r>
            <a:r>
              <a:rPr lang="ko-KR" altLang="en-US" sz="1200" dirty="0" smtClean="0"/>
              <a:t> 높은 편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6. </a:t>
            </a:r>
            <a:r>
              <a:rPr lang="ko-KR" altLang="en-US" sz="1200" dirty="0" smtClean="0"/>
              <a:t>어렵고 복잡하다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73" y="2993335"/>
            <a:ext cx="4608512" cy="30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5"/>
          <p:cNvSpPr txBox="1">
            <a:spLocks noChangeArrowheads="1"/>
          </p:cNvSpPr>
          <p:nvPr/>
        </p:nvSpPr>
        <p:spPr bwMode="auto">
          <a:xfrm>
            <a:off x="500063" y="3357563"/>
            <a:ext cx="4176712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800"/>
          </a:p>
        </p:txBody>
      </p:sp>
      <p:sp>
        <p:nvSpPr>
          <p:cNvPr id="307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3405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r>
              <a:rPr lang="ko-KR" altLang="en-US" sz="1200" dirty="0">
                <a:latin typeface="+mn-ea"/>
              </a:rPr>
              <a:t>■ </a:t>
            </a:r>
            <a:r>
              <a:rPr lang="ko-KR" altLang="en-US" sz="1200" dirty="0" err="1">
                <a:latin typeface="+mn-ea"/>
              </a:rPr>
              <a:t>리눅스</a:t>
            </a:r>
            <a:r>
              <a:rPr lang="ko-KR" altLang="en-US" sz="1200" dirty="0">
                <a:latin typeface="+mn-ea"/>
              </a:rPr>
              <a:t> 탄생</a:t>
            </a:r>
            <a:endParaRPr lang="en-US" altLang="ko-KR" sz="12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100" dirty="0">
                <a:latin typeface="+mn-ea"/>
              </a:rPr>
              <a:t>1. </a:t>
            </a:r>
            <a:r>
              <a:rPr lang="ko-KR" altLang="en-US" sz="1100" dirty="0" err="1">
                <a:latin typeface="+mn-ea"/>
              </a:rPr>
              <a:t>리눅스와</a:t>
            </a:r>
            <a:r>
              <a:rPr lang="ko-KR" altLang="en-US" sz="1100" dirty="0">
                <a:latin typeface="+mn-ea"/>
              </a:rPr>
              <a:t> 유닉스의 관계</a:t>
            </a: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 err="1">
                <a:latin typeface="+mn-ea"/>
              </a:rPr>
              <a:t>리눅스는</a:t>
            </a:r>
            <a:r>
              <a:rPr lang="ko-KR" altLang="en-US" sz="1100" dirty="0">
                <a:latin typeface="+mn-ea"/>
              </a:rPr>
              <a:t> 유닉스를 수정해 </a:t>
            </a:r>
            <a:r>
              <a:rPr lang="ko-KR" altLang="en-US" sz="1100" dirty="0" smtClean="0">
                <a:latin typeface="+mn-ea"/>
              </a:rPr>
              <a:t>재 작성한 </a:t>
            </a:r>
            <a:r>
              <a:rPr lang="ko-KR" altLang="en-US" sz="1100" dirty="0">
                <a:latin typeface="+mn-ea"/>
              </a:rPr>
              <a:t>운영체제이다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100" dirty="0">
                <a:latin typeface="+mn-ea"/>
              </a:rPr>
              <a:t>POSIX </a:t>
            </a:r>
            <a:r>
              <a:rPr lang="ko-KR" altLang="en-US" sz="1100" dirty="0">
                <a:latin typeface="+mn-ea"/>
              </a:rPr>
              <a:t>표준을 따르고 다양한 하드웨어 플랫폼에서 돌아가며 대부분 기존 유닉스 </a:t>
            </a:r>
            <a:r>
              <a:rPr lang="ko-KR" altLang="en-US" sz="1100" dirty="0" smtClean="0">
                <a:latin typeface="+mn-ea"/>
              </a:rPr>
              <a:t>소프트웨어와 </a:t>
            </a:r>
            <a:r>
              <a:rPr lang="ko-KR" altLang="en-US" sz="1100" dirty="0">
                <a:latin typeface="+mn-ea"/>
              </a:rPr>
              <a:t>호환된다</a:t>
            </a:r>
            <a:r>
              <a:rPr lang="en-US" altLang="ko-KR" sz="1100" dirty="0">
                <a:latin typeface="+mn-ea"/>
              </a:rPr>
              <a:t>.  </a:t>
            </a:r>
            <a:r>
              <a:rPr lang="ko-KR" altLang="en-US" sz="1100" dirty="0">
                <a:latin typeface="+mn-ea"/>
              </a:rPr>
              <a:t>대다수 다른 유닉스 변종과 다른 점은 공짜이며 공개 소프트웨어이고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수천 </a:t>
            </a:r>
            <a:r>
              <a:rPr lang="ko-KR" altLang="en-US" sz="1100" dirty="0">
                <a:latin typeface="+mn-ea"/>
              </a:rPr>
              <a:t>명의 개인이나 기관이 참여해 공동으로 개발한다는 점이다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eaLnBrk="1" latinLnBrk="1" hangingPunct="1">
              <a:defRPr/>
            </a:pPr>
            <a:endParaRPr lang="en-US" altLang="ko-KR" sz="1100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100" dirty="0" err="1">
                <a:latin typeface="+mn-ea"/>
              </a:rPr>
              <a:t>리눅스는</a:t>
            </a:r>
            <a:r>
              <a:rPr lang="ko-KR" altLang="en-US" sz="1100" dirty="0">
                <a:latin typeface="+mn-ea"/>
              </a:rPr>
              <a:t> 원래 유닉스 버전에는 없었던 기술적인 개선을 이뤘으므로 단순한 유닉스 </a:t>
            </a:r>
            <a:r>
              <a:rPr lang="ko-KR" altLang="en-US" sz="1100" dirty="0" smtClean="0">
                <a:latin typeface="+mn-ea"/>
              </a:rPr>
              <a:t>복사판 </a:t>
            </a:r>
            <a:r>
              <a:rPr lang="ko-KR" altLang="en-US" sz="1100" dirty="0">
                <a:latin typeface="+mn-ea"/>
              </a:rPr>
              <a:t>이상의 의미를 </a:t>
            </a:r>
            <a:r>
              <a:rPr lang="ko-KR" altLang="en-US" sz="1100" dirty="0" smtClean="0">
                <a:latin typeface="+mn-ea"/>
              </a:rPr>
              <a:t>가진다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err="1" smtClean="0">
                <a:latin typeface="+mn-ea"/>
              </a:rPr>
              <a:t>리눅스가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유닉스를 닮은 유일한 공짜 운영체제가 아니라는 사실을 알아둘 필요가 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eaLnBrk="1" latinLnBrk="1" hangingPunct="1">
              <a:defRPr/>
            </a:pPr>
            <a:endParaRPr lang="en-US" altLang="ko-KR" sz="1100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UC </a:t>
            </a:r>
            <a:r>
              <a:rPr lang="ko-KR" altLang="en-US" sz="1100" dirty="0">
                <a:latin typeface="+mn-ea"/>
              </a:rPr>
              <a:t>버클리에서 개발된 버클리 소프트웨어 </a:t>
            </a:r>
            <a:r>
              <a:rPr lang="ko-KR" altLang="en-US" sz="1100" dirty="0" err="1">
                <a:latin typeface="+mn-ea"/>
              </a:rPr>
              <a:t>배포판</a:t>
            </a:r>
            <a:r>
              <a:rPr lang="en-US" altLang="ko-KR" sz="1100" dirty="0">
                <a:latin typeface="+mn-ea"/>
              </a:rPr>
              <a:t>(Berkeley Software Distribution)</a:t>
            </a:r>
            <a:r>
              <a:rPr lang="ko-KR" altLang="en-US" sz="1100" dirty="0">
                <a:latin typeface="+mn-ea"/>
              </a:rPr>
              <a:t>에서 파생된 </a:t>
            </a:r>
            <a:r>
              <a:rPr lang="en-US" altLang="ko-KR" sz="1100" dirty="0">
                <a:latin typeface="+mn-ea"/>
              </a:rPr>
              <a:t>FreeBSD </a:t>
            </a:r>
            <a:r>
              <a:rPr lang="ko-KR" altLang="en-US" sz="1100" dirty="0">
                <a:latin typeface="+mn-ea"/>
              </a:rPr>
              <a:t>와 </a:t>
            </a:r>
            <a:r>
              <a:rPr lang="en-US" altLang="ko-KR" sz="1100" dirty="0" err="1">
                <a:latin typeface="+mn-ea"/>
              </a:rPr>
              <a:t>NetBSD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err="1">
                <a:latin typeface="+mn-ea"/>
              </a:rPr>
              <a:t>OpenBSD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등은 지원은 덜 받지만 일반적으로 </a:t>
            </a:r>
            <a:r>
              <a:rPr lang="ko-KR" altLang="en-US" sz="1100" dirty="0" smtClean="0">
                <a:latin typeface="+mn-ea"/>
              </a:rPr>
              <a:t>기능이나 신뢰도면에서 </a:t>
            </a:r>
            <a:r>
              <a:rPr lang="ko-KR" altLang="en-US" sz="1100" dirty="0" err="1">
                <a:latin typeface="+mn-ea"/>
              </a:rPr>
              <a:t>리눅스와</a:t>
            </a:r>
            <a:r>
              <a:rPr lang="ko-KR" altLang="en-US" sz="1100" dirty="0">
                <a:latin typeface="+mn-ea"/>
              </a:rPr>
              <a:t> 견줄 만하다</a:t>
            </a:r>
            <a:r>
              <a:rPr lang="en-US" altLang="ko-KR" sz="1100" dirty="0">
                <a:latin typeface="+mn-ea"/>
              </a:rPr>
              <a:t>. </a:t>
            </a: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b="1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</p:txBody>
      </p:sp>
      <p:sp>
        <p:nvSpPr>
          <p:cNvPr id="3077" name="Text Box 28"/>
          <p:cNvSpPr txBox="1">
            <a:spLocks noChangeArrowheads="1"/>
          </p:cNvSpPr>
          <p:nvPr/>
        </p:nvSpPr>
        <p:spPr bwMode="auto">
          <a:xfrm>
            <a:off x="4735513" y="542925"/>
            <a:ext cx="4159250" cy="5743575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 err="1">
                <a:latin typeface="+mn-ea"/>
              </a:rPr>
              <a:t>리눅스</a:t>
            </a:r>
            <a:r>
              <a:rPr lang="ko-KR" altLang="en-US" sz="1100" dirty="0">
                <a:latin typeface="+mn-ea"/>
              </a:rPr>
              <a:t> 소프트웨어는 유닉스 소프트웨어다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GNU </a:t>
            </a:r>
            <a:r>
              <a:rPr lang="ko-KR" altLang="en-US" sz="1100" dirty="0">
                <a:latin typeface="+mn-ea"/>
              </a:rPr>
              <a:t>프로젝트에 크게 힘입어 유닉스 시스템의 가치를 높여준 대부분의 중요 소프트웨어는 공개 소스 모델로 개발돼 왔다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r>
              <a:rPr lang="ko-KR" altLang="en-US" sz="1100" dirty="0" smtClean="0">
                <a:latin typeface="+mn-ea"/>
              </a:rPr>
              <a:t>똑같은 </a:t>
            </a:r>
            <a:r>
              <a:rPr lang="ko-KR" altLang="en-US" sz="1100" dirty="0">
                <a:latin typeface="+mn-ea"/>
              </a:rPr>
              <a:t>코드가 </a:t>
            </a:r>
            <a:r>
              <a:rPr lang="ko-KR" altLang="en-US" sz="1100" dirty="0" err="1">
                <a:latin typeface="+mn-ea"/>
              </a:rPr>
              <a:t>리눅스와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비리눅스</a:t>
            </a:r>
            <a:r>
              <a:rPr lang="ko-KR" altLang="en-US" sz="1100" dirty="0">
                <a:latin typeface="+mn-ea"/>
              </a:rPr>
              <a:t> 시스템에서 동작한다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예</a:t>
            </a:r>
            <a:r>
              <a:rPr lang="ko-KR" altLang="en-US" sz="1100" dirty="0" smtClean="0">
                <a:latin typeface="+mn-ea"/>
              </a:rPr>
              <a:t>를 </a:t>
            </a:r>
            <a:r>
              <a:rPr lang="ko-KR" altLang="en-US" sz="1100" dirty="0">
                <a:latin typeface="+mn-ea"/>
              </a:rPr>
              <a:t>들어 아파치 웹 </a:t>
            </a:r>
            <a:r>
              <a:rPr lang="ko-KR" altLang="en-US" sz="1100" dirty="0" smtClean="0">
                <a:latin typeface="+mn-ea"/>
              </a:rPr>
              <a:t>서버는 </a:t>
            </a:r>
            <a:r>
              <a:rPr lang="ko-KR" altLang="en-US" sz="1100" dirty="0" err="1" smtClean="0">
                <a:latin typeface="+mn-ea"/>
              </a:rPr>
              <a:t>리눅스나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HP-UX</a:t>
            </a:r>
            <a:r>
              <a:rPr lang="ko-KR" altLang="en-US" sz="1100" dirty="0">
                <a:latin typeface="+mn-ea"/>
              </a:rPr>
              <a:t>나 어디서 사용되든 크게 상관없다</a:t>
            </a:r>
            <a:r>
              <a:rPr lang="en-US" altLang="ko-KR" sz="1100" dirty="0">
                <a:latin typeface="+mn-ea"/>
              </a:rPr>
              <a:t>.  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dirty="0">
              <a:latin typeface="+mn-ea"/>
            </a:endParaRPr>
          </a:p>
          <a:p>
            <a:pPr>
              <a:defRPr/>
            </a:pPr>
            <a:r>
              <a:rPr lang="ko-KR" altLang="en-US" sz="1100" dirty="0" smtClean="0">
                <a:latin typeface="+mn-ea"/>
              </a:rPr>
              <a:t>즉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응용 프로그램의 관점에서 </a:t>
            </a:r>
            <a:r>
              <a:rPr lang="ko-KR" altLang="en-US" sz="1100" dirty="0" err="1">
                <a:latin typeface="+mn-ea"/>
              </a:rPr>
              <a:t>리눅스는</a:t>
            </a:r>
            <a:r>
              <a:rPr lang="ko-KR" altLang="en-US" sz="1100" dirty="0">
                <a:latin typeface="+mn-ea"/>
              </a:rPr>
              <a:t> 단지 지원을 많이 받는 유닉스 변종 중 하나일 뿐이다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eaLnBrk="1" latinLnBrk="1" hangingPunct="1">
              <a:defRPr/>
            </a:pPr>
            <a:endParaRPr lang="en-US" altLang="ko-KR" sz="16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600" dirty="0">
              <a:latin typeface="+mn-ea"/>
            </a:endParaRPr>
          </a:p>
          <a:p>
            <a:pPr eaLnBrk="1" latinLnBrk="1" hangingPunct="1">
              <a:defRPr/>
            </a:pPr>
            <a:endParaRPr lang="ko-KR" altLang="en-US" sz="900" dirty="0">
              <a:latin typeface="+mn-ea"/>
            </a:endParaRPr>
          </a:p>
        </p:txBody>
      </p:sp>
      <p:sp>
        <p:nvSpPr>
          <p:cNvPr id="10245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1D8BBC-CA24-47CA-9831-0C39C8D02991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42134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5"/>
          <p:cNvSpPr txBox="1">
            <a:spLocks noChangeArrowheads="1"/>
          </p:cNvSpPr>
          <p:nvPr/>
        </p:nvSpPr>
        <p:spPr bwMode="auto">
          <a:xfrm>
            <a:off x="500063" y="3357563"/>
            <a:ext cx="4176712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800"/>
          </a:p>
        </p:txBody>
      </p:sp>
      <p:sp>
        <p:nvSpPr>
          <p:cNvPr id="307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3405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r>
              <a:rPr lang="ko-KR" altLang="en-US" sz="1100" dirty="0">
                <a:latin typeface="+mn-ea"/>
              </a:rPr>
              <a:t>■ </a:t>
            </a:r>
            <a:r>
              <a:rPr lang="ko-KR" altLang="en-US" sz="1100" dirty="0" err="1">
                <a:latin typeface="+mn-ea"/>
              </a:rPr>
              <a:t>리눅스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배포판</a:t>
            </a:r>
            <a:r>
              <a:rPr lang="ko-KR" altLang="en-US" sz="1100" dirty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100" dirty="0">
                <a:latin typeface="+mn-ea"/>
              </a:rPr>
              <a:t>1. </a:t>
            </a:r>
            <a:r>
              <a:rPr lang="ko-KR" altLang="en-US" sz="1100" dirty="0" err="1">
                <a:latin typeface="+mn-ea"/>
              </a:rPr>
              <a:t>배포판</a:t>
            </a:r>
            <a:r>
              <a:rPr lang="ko-KR" altLang="en-US" sz="1100" dirty="0">
                <a:latin typeface="+mn-ea"/>
              </a:rPr>
              <a:t> 구성</a:t>
            </a: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1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000" dirty="0" smtClean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0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0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000" dirty="0" err="1" smtClean="0">
                <a:latin typeface="+mn-ea"/>
              </a:rPr>
              <a:t>리눅스는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핵심 프로젝트가 운영체제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커널</a:t>
            </a:r>
            <a:r>
              <a:rPr lang="ko-KR" altLang="en-US" sz="1000" dirty="0" err="1">
                <a:latin typeface="+mn-ea"/>
              </a:rPr>
              <a:t>만</a:t>
            </a:r>
            <a:r>
              <a:rPr lang="ko-KR" altLang="en-US" sz="1000" dirty="0">
                <a:latin typeface="+mn-ea"/>
              </a:rPr>
              <a:t> 정의한다는 점에서 다른 유닉스와 다르다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eaLnBrk="1" latinLnBrk="1" hangingPunct="1">
              <a:defRPr/>
            </a:pPr>
            <a:endParaRPr lang="en-US" altLang="ko-KR" sz="1000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000" dirty="0">
                <a:latin typeface="+mn-ea"/>
              </a:rPr>
              <a:t>완전한 운영체제 형태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리눅스</a:t>
            </a:r>
            <a:r>
              <a:rPr lang="ko-KR" altLang="en-US" sz="1000" dirty="0">
                <a:latin typeface="+mn-ea"/>
              </a:rPr>
              <a:t> 용어로 </a:t>
            </a:r>
            <a:r>
              <a:rPr lang="en-US" altLang="ko-KR" sz="1000" dirty="0">
                <a:latin typeface="+mn-ea"/>
              </a:rPr>
              <a:t>"</a:t>
            </a:r>
            <a:r>
              <a:rPr lang="ko-KR" altLang="en-US" sz="1000" dirty="0" err="1">
                <a:latin typeface="+mn-ea"/>
              </a:rPr>
              <a:t>배포판</a:t>
            </a:r>
            <a:r>
              <a:rPr lang="en-US" altLang="ko-KR" sz="1000" dirty="0">
                <a:latin typeface="+mn-ea"/>
              </a:rPr>
              <a:t>")</a:t>
            </a:r>
            <a:r>
              <a:rPr lang="ko-KR" altLang="en-US" sz="1000" dirty="0">
                <a:latin typeface="+mn-ea"/>
              </a:rPr>
              <a:t>를 갖추려면 명령과 </a:t>
            </a:r>
            <a:r>
              <a:rPr lang="ko-KR" altLang="en-US" sz="1000" dirty="0" err="1">
                <a:latin typeface="+mn-ea"/>
              </a:rPr>
              <a:t>데몬을</a:t>
            </a:r>
            <a:r>
              <a:rPr lang="ko-KR" altLang="en-US" sz="1000" dirty="0">
                <a:latin typeface="+mn-ea"/>
              </a:rPr>
              <a:t> 비롯한 </a:t>
            </a:r>
            <a:r>
              <a:rPr lang="ko-KR" altLang="en-US" sz="1000" dirty="0" smtClean="0">
                <a:latin typeface="+mn-ea"/>
              </a:rPr>
              <a:t>여러 소프트웨어와 </a:t>
            </a:r>
            <a:r>
              <a:rPr lang="ko-KR" altLang="en-US" sz="1000" dirty="0">
                <a:latin typeface="+mn-ea"/>
              </a:rPr>
              <a:t>함께 </a:t>
            </a:r>
            <a:r>
              <a:rPr lang="ko-KR" altLang="en-US" sz="1000" dirty="0" smtClean="0">
                <a:latin typeface="+mn-ea"/>
              </a:rPr>
              <a:t>패키지화 돼야 </a:t>
            </a:r>
            <a:r>
              <a:rPr lang="ko-KR" altLang="en-US" sz="1000" dirty="0">
                <a:latin typeface="+mn-ea"/>
              </a:rPr>
              <a:t>한다</a:t>
            </a:r>
            <a:r>
              <a:rPr lang="en-US" altLang="ko-KR" sz="1000" dirty="0">
                <a:latin typeface="+mn-ea"/>
              </a:rPr>
              <a:t>. </a:t>
            </a:r>
          </a:p>
          <a:p>
            <a:pPr eaLnBrk="1" latinLnBrk="1" hangingPunct="1">
              <a:defRPr/>
            </a:pPr>
            <a:endParaRPr lang="en-US" altLang="ko-KR" sz="1000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000" dirty="0">
                <a:latin typeface="+mn-ea"/>
              </a:rPr>
              <a:t>모든 </a:t>
            </a:r>
            <a:r>
              <a:rPr lang="ko-KR" altLang="en-US" sz="1000" dirty="0" err="1">
                <a:latin typeface="+mn-ea"/>
              </a:rPr>
              <a:t>리눅스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배포판은</a:t>
            </a:r>
            <a:r>
              <a:rPr lang="ko-KR" altLang="en-US" sz="1000" dirty="0">
                <a:latin typeface="+mn-ea"/>
              </a:rPr>
              <a:t> 똑같은 </a:t>
            </a:r>
            <a:r>
              <a:rPr lang="ko-KR" altLang="en-US" sz="1000" dirty="0" err="1">
                <a:latin typeface="+mn-ea"/>
              </a:rPr>
              <a:t>커널계보를</a:t>
            </a:r>
            <a:r>
              <a:rPr lang="ko-KR" altLang="en-US" sz="1000" dirty="0">
                <a:latin typeface="+mn-ea"/>
              </a:rPr>
              <a:t> 공유하지만 </a:t>
            </a:r>
            <a:r>
              <a:rPr lang="ko-KR" altLang="en-US" sz="1000" dirty="0" err="1">
                <a:latin typeface="+mn-ea"/>
              </a:rPr>
              <a:t>커널과</a:t>
            </a:r>
            <a:r>
              <a:rPr lang="ko-KR" altLang="en-US" sz="1000" dirty="0">
                <a:latin typeface="+mn-ea"/>
              </a:rPr>
              <a:t> 함께 사용되는 부수적인 요소들은 배포판별로 꽤 </a:t>
            </a:r>
            <a:r>
              <a:rPr lang="ko-KR" altLang="en-US" sz="1000" dirty="0" err="1">
                <a:latin typeface="+mn-ea"/>
              </a:rPr>
              <a:t>다양할수</a:t>
            </a:r>
            <a:r>
              <a:rPr lang="ko-KR" altLang="en-US" sz="1000" dirty="0">
                <a:latin typeface="+mn-ea"/>
              </a:rPr>
              <a:t> 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eaLnBrk="1" latinLnBrk="1" hangingPunct="1">
              <a:defRPr/>
            </a:pPr>
            <a:endParaRPr lang="en-US" altLang="ko-KR" sz="10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000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000" dirty="0" err="1">
                <a:latin typeface="+mn-ea"/>
              </a:rPr>
              <a:t>배포판에</a:t>
            </a:r>
            <a:r>
              <a:rPr lang="ko-KR" altLang="en-US" sz="1000" dirty="0">
                <a:latin typeface="+mn-ea"/>
              </a:rPr>
              <a:t> 포함되는 대부분의 소프트웨어는 자유 소프트웨어나 오픈 소스 소프트웨어다</a:t>
            </a:r>
            <a:r>
              <a:rPr lang="en-US" altLang="ko-KR" sz="1000" dirty="0">
                <a:latin typeface="+mn-ea"/>
              </a:rPr>
              <a:t>. </a:t>
            </a:r>
          </a:p>
          <a:p>
            <a:pPr eaLnBrk="1" latinLnBrk="1" hangingPunct="1">
              <a:defRPr/>
            </a:pPr>
            <a:endParaRPr lang="en-US" altLang="ko-KR" sz="1000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000" dirty="0">
                <a:latin typeface="+mn-ea"/>
              </a:rPr>
              <a:t>소프트웨어는 </a:t>
            </a:r>
            <a:r>
              <a:rPr lang="ko-KR" altLang="en-US" sz="1000" dirty="0" err="1">
                <a:latin typeface="+mn-ea"/>
              </a:rPr>
              <a:t>컴파일된</a:t>
            </a:r>
            <a:r>
              <a:rPr lang="ko-KR" altLang="en-US" sz="1000" dirty="0">
                <a:latin typeface="+mn-ea"/>
              </a:rPr>
              <a:t> 바이너리 형태와 소스 코드로 배포되는데 이용자가 소스 코드를 수정해 </a:t>
            </a:r>
            <a:r>
              <a:rPr lang="ko-KR" altLang="en-US" sz="1000" dirty="0" err="1">
                <a:latin typeface="+mn-ea"/>
              </a:rPr>
              <a:t>컴파일해서</a:t>
            </a:r>
            <a:r>
              <a:rPr lang="ko-KR" altLang="en-US" sz="1000" dirty="0">
                <a:latin typeface="+mn-ea"/>
              </a:rPr>
              <a:t> 쓸 수도 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저작권이 있는 소프트웨어는 소스 코드가 포함되지 않기도 한다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 err="1">
                <a:latin typeface="+mn-ea"/>
              </a:rPr>
              <a:t>리눅스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배포판은</a:t>
            </a:r>
            <a:r>
              <a:rPr lang="ko-KR" altLang="en-US" sz="1000" dirty="0">
                <a:latin typeface="+mn-ea"/>
              </a:rPr>
              <a:t> 기술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기구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벤더와 이용자의 철학에 따라 다양한 형태로 만들어진다</a:t>
            </a:r>
            <a:r>
              <a:rPr lang="en-US" altLang="ko-KR" sz="1000" dirty="0">
                <a:latin typeface="+mn-ea"/>
              </a:rPr>
              <a:t>. </a:t>
            </a:r>
          </a:p>
        </p:txBody>
      </p:sp>
      <p:sp>
        <p:nvSpPr>
          <p:cNvPr id="3077" name="Text Box 28"/>
          <p:cNvSpPr txBox="1">
            <a:spLocks noChangeArrowheads="1"/>
          </p:cNvSpPr>
          <p:nvPr/>
        </p:nvSpPr>
        <p:spPr bwMode="auto">
          <a:xfrm>
            <a:off x="4735513" y="542925"/>
            <a:ext cx="4159250" cy="5743575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r>
              <a:rPr lang="en-US" altLang="ko-KR" sz="1000" dirty="0">
                <a:latin typeface="+mn-ea"/>
              </a:rPr>
              <a:t>2. </a:t>
            </a:r>
            <a:r>
              <a:rPr lang="ko-KR" altLang="en-US" sz="1000" dirty="0" err="1">
                <a:latin typeface="+mn-ea"/>
              </a:rPr>
              <a:t>배포판</a:t>
            </a:r>
            <a:r>
              <a:rPr lang="ko-KR" altLang="en-US" sz="1000" dirty="0">
                <a:latin typeface="+mn-ea"/>
              </a:rPr>
              <a:t> 종류</a:t>
            </a:r>
            <a:endParaRPr lang="en-US" altLang="ko-KR" sz="10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0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</a:rPr>
              <a:t>2003</a:t>
            </a:r>
            <a:r>
              <a:rPr lang="ko-KR" altLang="en-US" sz="1000" dirty="0">
                <a:latin typeface="+mn-ea"/>
              </a:rPr>
              <a:t>년 </a:t>
            </a:r>
            <a:r>
              <a:rPr lang="ko-KR" altLang="en-US" sz="1000" dirty="0" err="1">
                <a:latin typeface="+mn-ea"/>
              </a:rPr>
              <a:t>레드햇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리눅스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배포판은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  <a:latin typeface="+mn-ea"/>
              </a:rPr>
              <a:t>레드햇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 엔터프라이즈 </a:t>
            </a:r>
            <a:r>
              <a:rPr lang="ko-KR" altLang="en-US" sz="1000" dirty="0" err="1">
                <a:solidFill>
                  <a:srgbClr val="FF0000"/>
                </a:solidFill>
                <a:latin typeface="+mn-ea"/>
              </a:rPr>
              <a:t>리눅스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(RHEL)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라는 기업용 </a:t>
            </a:r>
            <a:r>
              <a:rPr lang="ko-KR" altLang="en-US" sz="1000" dirty="0">
                <a:latin typeface="+mn-ea"/>
              </a:rPr>
              <a:t>라인과 </a:t>
            </a:r>
            <a:r>
              <a:rPr lang="ko-KR" altLang="en-US" sz="1000" dirty="0" err="1">
                <a:solidFill>
                  <a:srgbClr val="FF0000"/>
                </a:solidFill>
                <a:latin typeface="+mn-ea"/>
              </a:rPr>
              <a:t>페도라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 라는 공동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개발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프로젝트 </a:t>
            </a:r>
            <a:r>
              <a:rPr lang="ko-KR" altLang="en-US" sz="1000" dirty="0">
                <a:latin typeface="+mn-ea"/>
              </a:rPr>
              <a:t>기반 버전으로 분리됐다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eaLnBrk="1" latinLnBrk="1" hangingPunct="1">
              <a:defRPr/>
            </a:pPr>
            <a:endParaRPr lang="en-US" altLang="ko-KR" sz="10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>
                <a:latin typeface="+mn-ea"/>
              </a:rPr>
              <a:t>RHEL</a:t>
            </a:r>
            <a:r>
              <a:rPr lang="ko-KR" altLang="en-US" sz="1000" dirty="0">
                <a:latin typeface="+mn-ea"/>
              </a:rPr>
              <a:t>은 막대한 지원과 안정성을 제공하지만 </a:t>
            </a:r>
            <a:r>
              <a:rPr lang="ko-KR" altLang="en-US" sz="1000" dirty="0" err="1">
                <a:latin typeface="+mn-ea"/>
              </a:rPr>
              <a:t>레드햇에</a:t>
            </a:r>
            <a:r>
              <a:rPr lang="ko-KR" altLang="en-US" sz="1000" dirty="0">
                <a:latin typeface="+mn-ea"/>
              </a:rPr>
              <a:t> 비용을 지불하지 않고는 제대로 사용하기 힘들다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eaLnBrk="1" latinLnBrk="1" hangingPunct="1">
              <a:defRPr/>
            </a:pPr>
            <a:endParaRPr lang="en-US" altLang="ko-KR" sz="10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 err="1">
                <a:solidFill>
                  <a:srgbClr val="FF0000"/>
                </a:solidFill>
                <a:latin typeface="+mn-ea"/>
              </a:rPr>
              <a:t>CentOS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프로젝트</a:t>
            </a:r>
            <a:r>
              <a:rPr lang="ko-KR" altLang="en-US" sz="1000" dirty="0">
                <a:latin typeface="+mn-ea"/>
              </a:rPr>
              <a:t>는 </a:t>
            </a:r>
            <a:r>
              <a:rPr lang="ko-KR" altLang="en-US" sz="1000" dirty="0" err="1">
                <a:latin typeface="+mn-ea"/>
              </a:rPr>
              <a:t>레드햇이</a:t>
            </a:r>
            <a:r>
              <a:rPr lang="ko-KR" altLang="en-US" sz="1000" dirty="0">
                <a:latin typeface="+mn-ea"/>
              </a:rPr>
              <a:t> 다양한 소유권 </a:t>
            </a:r>
            <a:r>
              <a:rPr lang="ko-KR" altLang="en-US" sz="1000" dirty="0" smtClean="0">
                <a:latin typeface="+mn-ea"/>
              </a:rPr>
              <a:t>협상 </a:t>
            </a:r>
            <a:r>
              <a:rPr lang="en-US" altLang="ko-KR" sz="1000" dirty="0" smtClean="0">
                <a:latin typeface="+mn-ea"/>
              </a:rPr>
              <a:t>(GNU </a:t>
            </a:r>
            <a:r>
              <a:rPr lang="ko-KR" altLang="en-US" sz="1000" dirty="0">
                <a:latin typeface="+mn-ea"/>
              </a:rPr>
              <a:t>공중 </a:t>
            </a:r>
            <a:r>
              <a:rPr lang="ko-KR" altLang="en-US" sz="1000" dirty="0" smtClean="0">
                <a:latin typeface="+mn-ea"/>
              </a:rPr>
              <a:t>라이선스 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때문에 </a:t>
            </a:r>
            <a:r>
              <a:rPr lang="ko-KR" altLang="en-US" sz="1000" dirty="0" smtClean="0">
                <a:latin typeface="+mn-ea"/>
              </a:rPr>
              <a:t>배포를 포기했던 </a:t>
            </a:r>
            <a:r>
              <a:rPr lang="ko-KR" altLang="en-US" sz="1000" dirty="0">
                <a:latin typeface="+mn-ea"/>
              </a:rPr>
              <a:t>소스코드를 모아 완전한 </a:t>
            </a:r>
            <a:r>
              <a:rPr lang="ko-KR" altLang="en-US" sz="1000" dirty="0" err="1">
                <a:latin typeface="+mn-ea"/>
              </a:rPr>
              <a:t>배포판으로</a:t>
            </a:r>
            <a:r>
              <a:rPr lang="ko-KR" altLang="en-US" sz="1000" dirty="0">
                <a:latin typeface="+mn-ea"/>
              </a:rPr>
              <a:t> 조합한 </a:t>
            </a:r>
            <a:r>
              <a:rPr lang="ko-KR" altLang="en-US" sz="1000" dirty="0" err="1">
                <a:latin typeface="+mn-ea"/>
              </a:rPr>
              <a:t>배포판으로</a:t>
            </a:r>
            <a:r>
              <a:rPr lang="en-US" altLang="ko-KR" sz="1000" dirty="0">
                <a:latin typeface="+mn-ea"/>
              </a:rPr>
              <a:t>, RHEL</a:t>
            </a:r>
            <a:r>
              <a:rPr lang="ko-KR" altLang="en-US" sz="1000" dirty="0">
                <a:latin typeface="+mn-ea"/>
              </a:rPr>
              <a:t>과 놀라울 </a:t>
            </a:r>
            <a:r>
              <a:rPr lang="ko-KR" altLang="en-US" sz="1000" dirty="0" smtClean="0">
                <a:latin typeface="+mn-ea"/>
              </a:rPr>
              <a:t>정도로 </a:t>
            </a:r>
            <a:r>
              <a:rPr lang="ko-KR" altLang="en-US" sz="1000" dirty="0">
                <a:latin typeface="+mn-ea"/>
              </a:rPr>
              <a:t>흡사하지만 무료이다</a:t>
            </a:r>
            <a:r>
              <a:rPr lang="en-US" altLang="ko-KR" sz="1000" dirty="0">
                <a:latin typeface="+mn-ea"/>
              </a:rPr>
              <a:t>. </a:t>
            </a:r>
          </a:p>
          <a:p>
            <a:pPr eaLnBrk="1" latinLnBrk="1" hangingPunct="1">
              <a:defRPr/>
            </a:pPr>
            <a:endParaRPr lang="en-US" altLang="ko-KR" sz="1000" dirty="0">
              <a:latin typeface="+mn-ea"/>
            </a:endParaRPr>
          </a:p>
          <a:p>
            <a:pPr eaLnBrk="1" latinLnBrk="1" hangingPunct="1">
              <a:defRPr/>
            </a:pPr>
            <a:r>
              <a:rPr lang="ko-KR" altLang="en-US" sz="1000" dirty="0">
                <a:latin typeface="+mn-ea"/>
              </a:rPr>
              <a:t>이 </a:t>
            </a:r>
            <a:r>
              <a:rPr lang="ko-KR" altLang="en-US" sz="1000" dirty="0" err="1">
                <a:latin typeface="+mn-ea"/>
              </a:rPr>
              <a:t>배포판은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RHEL</a:t>
            </a:r>
            <a:r>
              <a:rPr lang="ko-KR" altLang="en-US" sz="1000" dirty="0">
                <a:latin typeface="+mn-ea"/>
              </a:rPr>
              <a:t>의 브랜드나 고유한 도구 몇 개가 없긴 하지만 나름대로 같은 수준을 갖춘다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eaLnBrk="1" latinLnBrk="1" hangingPunct="1">
              <a:defRPr/>
            </a:pPr>
            <a:endParaRPr lang="en-US" altLang="ko-KR" sz="10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 err="1">
                <a:latin typeface="+mn-ea"/>
              </a:rPr>
              <a:t>CentOS</a:t>
            </a:r>
            <a:r>
              <a:rPr lang="ko-KR" altLang="en-US" sz="1000" dirty="0">
                <a:latin typeface="+mn-ea"/>
              </a:rPr>
              <a:t>는 </a:t>
            </a:r>
            <a:r>
              <a:rPr lang="en-US" altLang="ko-KR" sz="1000" dirty="0">
                <a:latin typeface="+mn-ea"/>
              </a:rPr>
              <a:t>RHEL</a:t>
            </a:r>
            <a:r>
              <a:rPr lang="ko-KR" altLang="en-US" sz="1000" dirty="0">
                <a:latin typeface="+mn-ea"/>
              </a:rPr>
              <a:t>과 전체 바이너리나 버그 대 버그로 호환이 가능한 수준을 목표로 한다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eaLnBrk="1" latinLnBrk="1" hangingPunct="1">
              <a:defRPr/>
            </a:pPr>
            <a:endParaRPr lang="en-US" altLang="ko-KR" sz="9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n-ea"/>
            </a:endParaRPr>
          </a:p>
        </p:txBody>
      </p:sp>
      <p:sp>
        <p:nvSpPr>
          <p:cNvPr id="12293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46382D-0EAE-43DF-A7A4-16DB827CB73F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 smtClean="0"/>
          </a:p>
        </p:txBody>
      </p:sp>
      <p:pic>
        <p:nvPicPr>
          <p:cNvPr id="122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2" y="1412776"/>
            <a:ext cx="3643313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718330"/>
              </p:ext>
            </p:extLst>
          </p:nvPr>
        </p:nvGraphicFramePr>
        <p:xfrm>
          <a:off x="4814888" y="3414712"/>
          <a:ext cx="4000500" cy="280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79"/>
                <a:gridCol w="1214438"/>
                <a:gridCol w="2037183"/>
              </a:tblGrid>
              <a:tr h="213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배포판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웹사이트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설명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33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CentOS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www.centos.org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무료 레드햇 리눅스 엔터프라이즈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Debian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www.debian.org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인기 있는 비상업용 배포판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Fedora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fedora.redhat.com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비영리용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레드햇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리눅스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Gentoo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www.gentoo.org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소스코드 기반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배포판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Mandriva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www.mandriva.com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가장 사용자 편의 고려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openSUSE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www.opensuse.org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무료 수세 리눅스 엔터프라이즈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Red Hat Enterprise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www.redhat.com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영리용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레드햇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리눅스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Slackware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www.slackware.com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안정적이고 기본적인 핵심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배포판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SUSE Linux</a:t>
                      </a: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Enterprise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www.novell.com/linux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유럽에서 사용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다중 언어를 지원함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TurboLinux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www.turbolinux.com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아시아에서 사용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다중 언어를 지원함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Ubuntu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www.ubuntu.com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데비안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안정 버전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39" marR="91439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2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5"/>
          <p:cNvSpPr txBox="1">
            <a:spLocks noChangeArrowheads="1"/>
          </p:cNvSpPr>
          <p:nvPr/>
        </p:nvSpPr>
        <p:spPr bwMode="auto">
          <a:xfrm>
            <a:off x="500063" y="3357563"/>
            <a:ext cx="4176712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800"/>
          </a:p>
        </p:txBody>
      </p:sp>
      <p:sp>
        <p:nvSpPr>
          <p:cNvPr id="307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3405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000" dirty="0">
                <a:latin typeface="+mn-ea"/>
              </a:rPr>
              <a:t>4. </a:t>
            </a:r>
            <a:r>
              <a:rPr lang="ko-KR" altLang="en-US" sz="1000" dirty="0" err="1">
                <a:latin typeface="+mn-ea"/>
              </a:rPr>
              <a:t>배포판의</a:t>
            </a:r>
            <a:r>
              <a:rPr lang="ko-KR" altLang="en-US" sz="1000" dirty="0">
                <a:latin typeface="+mn-ea"/>
              </a:rPr>
              <a:t> 버전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000" dirty="0">
                <a:latin typeface="+mn-ea"/>
              </a:rPr>
              <a:t>배포되는 </a:t>
            </a:r>
            <a:r>
              <a:rPr lang="ko-KR" altLang="en-US" sz="1000" dirty="0" err="1">
                <a:latin typeface="+mn-ea"/>
              </a:rPr>
              <a:t>리눅스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커널은</a:t>
            </a:r>
            <a:r>
              <a:rPr lang="ko-KR" altLang="en-US" sz="1000" dirty="0">
                <a:latin typeface="+mn-ea"/>
              </a:rPr>
              <a:t> 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Stable Version </a:t>
            </a:r>
            <a:r>
              <a:rPr lang="ko-KR" altLang="en-US" sz="1000" dirty="0">
                <a:latin typeface="+mn-ea"/>
              </a:rPr>
              <a:t>과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Developmental Version </a:t>
            </a:r>
            <a:r>
              <a:rPr lang="ko-KR" altLang="en-US" sz="1000" dirty="0">
                <a:latin typeface="+mn-ea"/>
              </a:rPr>
              <a:t>으로 나뉜다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dirty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&gt; linux-2.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en-US" altLang="ko-KR" sz="1000" dirty="0">
                <a:latin typeface="+mn-ea"/>
              </a:rPr>
              <a:t>.12.3.tar.gz ( .bz2 )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Major Version ( 2 ),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Minor Version ( 6 )</a:t>
            </a:r>
            <a:r>
              <a:rPr lang="en-US" altLang="ko-KR" sz="1000" dirty="0">
                <a:latin typeface="+mn-ea"/>
              </a:rPr>
              <a:t>, Patch Version (12) </a:t>
            </a: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Minor Version( </a:t>
            </a:r>
            <a:r>
              <a:rPr lang="ko-KR" altLang="en-US" sz="1000" dirty="0">
                <a:solidFill>
                  <a:srgbClr val="0070C0"/>
                </a:solidFill>
                <a:latin typeface="+mn-ea"/>
              </a:rPr>
              <a:t>홀수 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rgbClr val="0070C0"/>
                </a:solidFill>
                <a:latin typeface="+mn-ea"/>
              </a:rPr>
              <a:t>는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70C0"/>
                </a:solidFill>
                <a:latin typeface="+mn-ea"/>
              </a:rPr>
              <a:t>개발버전 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, </a:t>
            </a:r>
          </a:p>
          <a:p>
            <a:pPr>
              <a:defRPr/>
            </a:pP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 Minor Version( </a:t>
            </a:r>
            <a:r>
              <a:rPr lang="ko-KR" altLang="en-US" sz="1000" dirty="0">
                <a:solidFill>
                  <a:srgbClr val="0070C0"/>
                </a:solidFill>
                <a:latin typeface="+mn-ea"/>
              </a:rPr>
              <a:t>짝수 </a:t>
            </a:r>
            <a:r>
              <a:rPr lang="en-US" altLang="ko-KR" sz="1000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rgbClr val="0070C0"/>
                </a:solidFill>
                <a:latin typeface="+mn-ea"/>
              </a:rPr>
              <a:t>는 안정버전</a:t>
            </a:r>
            <a:endParaRPr lang="en-US" altLang="ko-KR" sz="1000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가장 최신 버전의 </a:t>
            </a:r>
            <a:r>
              <a:rPr lang="ko-KR" altLang="en-US" sz="1000" dirty="0" err="1">
                <a:latin typeface="+mn-ea"/>
              </a:rPr>
              <a:t>커널</a:t>
            </a:r>
            <a:r>
              <a:rPr lang="ko-KR" altLang="en-US" sz="1000" dirty="0">
                <a:latin typeface="+mn-ea"/>
              </a:rPr>
              <a:t> 보기 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# </a:t>
            </a:r>
            <a:r>
              <a:rPr lang="en-US" altLang="ko-KR" sz="1000" dirty="0" err="1">
                <a:latin typeface="+mn-ea"/>
              </a:rPr>
              <a:t>uname</a:t>
            </a:r>
            <a:r>
              <a:rPr lang="en-US" altLang="ko-KR" sz="1000" dirty="0">
                <a:latin typeface="+mn-ea"/>
              </a:rPr>
              <a:t>  -r ( </a:t>
            </a:r>
            <a:r>
              <a:rPr lang="ko-KR" altLang="en-US" sz="1000" dirty="0">
                <a:latin typeface="+mn-ea"/>
              </a:rPr>
              <a:t>현재 </a:t>
            </a:r>
            <a:r>
              <a:rPr lang="en-US" altLang="ko-KR" sz="1000" dirty="0">
                <a:latin typeface="+mn-ea"/>
              </a:rPr>
              <a:t>OS </a:t>
            </a:r>
            <a:r>
              <a:rPr lang="ko-KR" altLang="en-US" sz="1000" dirty="0" err="1">
                <a:latin typeface="+mn-ea"/>
              </a:rPr>
              <a:t>커널버전</a:t>
            </a:r>
            <a:r>
              <a:rPr lang="ko-KR" altLang="en-US" sz="1000" dirty="0">
                <a:latin typeface="+mn-ea"/>
              </a:rPr>
              <a:t> 확인 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# finger @finger.kernel.org     or     http://www.kernel.org/kdist/finger_banner </a:t>
            </a:r>
          </a:p>
        </p:txBody>
      </p:sp>
      <p:sp>
        <p:nvSpPr>
          <p:cNvPr id="3077" name="Text Box 28"/>
          <p:cNvSpPr txBox="1">
            <a:spLocks noChangeArrowheads="1"/>
          </p:cNvSpPr>
          <p:nvPr/>
        </p:nvSpPr>
        <p:spPr bwMode="auto">
          <a:xfrm>
            <a:off x="4735513" y="542925"/>
            <a:ext cx="4159250" cy="5743575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+mn-ea"/>
              </a:rPr>
              <a:t>Linux </a:t>
            </a:r>
            <a:r>
              <a:rPr lang="ko-KR" altLang="en-US" sz="1000" dirty="0" err="1">
                <a:latin typeface="+mn-ea"/>
              </a:rPr>
              <a:t>배포판</a:t>
            </a:r>
            <a:r>
              <a:rPr lang="ko-KR" altLang="en-US" sz="1000" dirty="0">
                <a:latin typeface="+mn-ea"/>
              </a:rPr>
              <a:t> 계열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 </a:t>
            </a:r>
            <a:r>
              <a:rPr lang="ko-KR" altLang="en-US" sz="1000" dirty="0">
                <a:latin typeface="+mn-ea"/>
              </a:rPr>
              <a:t>▶ </a:t>
            </a:r>
            <a:r>
              <a:rPr lang="en-US" altLang="ko-KR" sz="1000" dirty="0" err="1">
                <a:latin typeface="+mn-ea"/>
              </a:rPr>
              <a:t>Debian</a:t>
            </a:r>
            <a:r>
              <a:rPr lang="en-US" altLang="ko-KR" sz="1000" dirty="0">
                <a:latin typeface="+mn-ea"/>
              </a:rPr>
              <a:t> -&gt; Ubuntu : </a:t>
            </a:r>
            <a:r>
              <a:rPr lang="ko-KR" altLang="en-US" sz="1000" dirty="0">
                <a:latin typeface="+mn-ea"/>
              </a:rPr>
              <a:t>사용자 편의 중점 </a:t>
            </a:r>
            <a:r>
              <a:rPr lang="en-US" altLang="ko-KR" sz="1000" dirty="0">
                <a:latin typeface="+mn-ea"/>
              </a:rPr>
              <a:t>/ </a:t>
            </a:r>
            <a:r>
              <a:rPr lang="ko-KR" altLang="en-US" sz="1000" dirty="0">
                <a:latin typeface="+mn-ea"/>
              </a:rPr>
              <a:t>설치 및 관리 편리함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		  </a:t>
            </a:r>
            <a:r>
              <a:rPr lang="ko-KR" altLang="en-US" sz="1000" dirty="0">
                <a:latin typeface="+mn-ea"/>
              </a:rPr>
              <a:t>개인 </a:t>
            </a:r>
            <a:r>
              <a:rPr lang="en-US" altLang="ko-KR" sz="1000" dirty="0">
                <a:latin typeface="+mn-ea"/>
              </a:rPr>
              <a:t>PC</a:t>
            </a:r>
            <a:r>
              <a:rPr lang="ko-KR" altLang="en-US" sz="1000" dirty="0">
                <a:latin typeface="+mn-ea"/>
              </a:rPr>
              <a:t>에서 많이 사용됨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 </a:t>
            </a:r>
            <a:r>
              <a:rPr lang="ko-KR" altLang="en-US" sz="1000" dirty="0">
                <a:latin typeface="+mn-ea"/>
              </a:rPr>
              <a:t>▶ </a:t>
            </a:r>
            <a:r>
              <a:rPr lang="en-US" altLang="ko-KR" sz="1000" dirty="0">
                <a:latin typeface="+mn-ea"/>
              </a:rPr>
              <a:t>Slackware : </a:t>
            </a:r>
            <a:r>
              <a:rPr lang="ko-KR" altLang="en-US" sz="1000" dirty="0">
                <a:latin typeface="+mn-ea"/>
              </a:rPr>
              <a:t>가장 오래된 </a:t>
            </a:r>
            <a:r>
              <a:rPr lang="ko-KR" altLang="en-US" sz="1000" dirty="0" err="1">
                <a:latin typeface="+mn-ea"/>
              </a:rPr>
              <a:t>배포판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설치 및 관리 어려움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	    </a:t>
            </a:r>
            <a:r>
              <a:rPr lang="ko-KR" altLang="en-US" sz="1000" dirty="0">
                <a:latin typeface="+mn-ea"/>
              </a:rPr>
              <a:t>단독사용 </a:t>
            </a:r>
            <a:r>
              <a:rPr lang="en-US" altLang="ko-KR" sz="1000" dirty="0">
                <a:latin typeface="+mn-ea"/>
              </a:rPr>
              <a:t>x , </a:t>
            </a:r>
            <a:r>
              <a:rPr lang="ko-KR" altLang="en-US" sz="1000" dirty="0">
                <a:latin typeface="+mn-ea"/>
              </a:rPr>
              <a:t>혼합 상용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	     </a:t>
            </a:r>
            <a:r>
              <a:rPr lang="ko-KR" altLang="en-US" sz="1000" dirty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) backtrack : </a:t>
            </a:r>
            <a:r>
              <a:rPr lang="en-US" altLang="ko-KR" sz="1000" dirty="0" err="1">
                <a:latin typeface="+mn-ea"/>
              </a:rPr>
              <a:t>ubuntu</a:t>
            </a:r>
            <a:r>
              <a:rPr lang="ko-KR" altLang="en-US" sz="1000" dirty="0">
                <a:latin typeface="+mn-ea"/>
              </a:rPr>
              <a:t>와 혼합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	          kali </a:t>
            </a:r>
            <a:r>
              <a:rPr lang="en-US" altLang="ko-KR" sz="1000" dirty="0" err="1">
                <a:latin typeface="+mn-ea"/>
              </a:rPr>
              <a:t>linux</a:t>
            </a:r>
            <a:r>
              <a:rPr lang="en-US" altLang="ko-KR" sz="1000" dirty="0">
                <a:latin typeface="+mn-ea"/>
              </a:rPr>
              <a:t> : </a:t>
            </a:r>
            <a:r>
              <a:rPr lang="en-US" altLang="ko-KR" sz="1000" dirty="0" err="1">
                <a:latin typeface="+mn-ea"/>
              </a:rPr>
              <a:t>Debian</a:t>
            </a:r>
            <a:r>
              <a:rPr lang="ko-KR" altLang="en-US" sz="1000" dirty="0">
                <a:latin typeface="+mn-ea"/>
              </a:rPr>
              <a:t>과 혼합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 </a:t>
            </a:r>
            <a:r>
              <a:rPr lang="ko-KR" altLang="en-US" sz="1000" dirty="0">
                <a:latin typeface="+mn-ea"/>
              </a:rPr>
              <a:t>▶ </a:t>
            </a:r>
            <a:r>
              <a:rPr lang="en-US" altLang="ko-KR" sz="1000" dirty="0" err="1">
                <a:latin typeface="+mn-ea"/>
              </a:rPr>
              <a:t>Redhat</a:t>
            </a:r>
            <a:r>
              <a:rPr lang="en-US" altLang="ko-KR" sz="1000" dirty="0">
                <a:latin typeface="+mn-ea"/>
              </a:rPr>
              <a:t> : RHEL (</a:t>
            </a:r>
            <a:r>
              <a:rPr lang="ko-KR" altLang="en-US" sz="1000" dirty="0">
                <a:latin typeface="+mn-ea"/>
              </a:rPr>
              <a:t>기업의 서버용도 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무료배포</a:t>
            </a:r>
            <a:r>
              <a:rPr lang="en-US" altLang="ko-KR" sz="1000" dirty="0">
                <a:latin typeface="+mn-ea"/>
              </a:rPr>
              <a:t> / </a:t>
            </a:r>
            <a:r>
              <a:rPr lang="ko-KR" altLang="en-US" sz="1000" dirty="0">
                <a:latin typeface="+mn-ea"/>
              </a:rPr>
              <a:t>기술지원은 유료</a:t>
            </a:r>
            <a:r>
              <a:rPr lang="en-US" altLang="ko-KR" sz="1000" dirty="0">
                <a:latin typeface="+mn-ea"/>
              </a:rPr>
              <a:t>)</a:t>
            </a:r>
          </a:p>
          <a:p>
            <a:r>
              <a:rPr lang="en-US" altLang="ko-KR" sz="1000" dirty="0">
                <a:latin typeface="+mn-ea"/>
              </a:rPr>
              <a:t>	-&gt;</a:t>
            </a:r>
            <a:r>
              <a:rPr lang="en-US" altLang="ko-KR" sz="1000" dirty="0" smtClean="0">
                <a:latin typeface="+mn-ea"/>
              </a:rPr>
              <a:t>fedora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교육용</a:t>
            </a:r>
            <a:r>
              <a:rPr lang="en-US" altLang="ko-KR" sz="1000" dirty="0">
                <a:latin typeface="+mn-ea"/>
              </a:rPr>
              <a:t>, test</a:t>
            </a:r>
            <a:r>
              <a:rPr lang="ko-KR" altLang="en-US" sz="1000" dirty="0">
                <a:latin typeface="+mn-ea"/>
              </a:rPr>
              <a:t>용</a:t>
            </a:r>
            <a:r>
              <a:rPr lang="en-US" altLang="ko-KR" sz="1000" dirty="0">
                <a:latin typeface="+mn-ea"/>
              </a:rPr>
              <a:t>)</a:t>
            </a:r>
          </a:p>
          <a:p>
            <a:r>
              <a:rPr lang="en-US" altLang="ko-KR" sz="1000" dirty="0">
                <a:latin typeface="+mn-ea"/>
              </a:rPr>
              <a:t>	-&gt;CentOS (RHEL</a:t>
            </a:r>
            <a:r>
              <a:rPr lang="ko-KR" altLang="en-US" sz="1000" dirty="0">
                <a:latin typeface="+mn-ea"/>
              </a:rPr>
              <a:t>와 </a:t>
            </a:r>
            <a:r>
              <a:rPr lang="ko-KR" altLang="en-US" sz="1000" dirty="0" err="1">
                <a:latin typeface="+mn-ea"/>
              </a:rPr>
              <a:t>비슷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but </a:t>
            </a:r>
            <a:r>
              <a:rPr lang="ko-KR" altLang="en-US" sz="1000" dirty="0">
                <a:latin typeface="+mn-ea"/>
              </a:rPr>
              <a:t>기술지원 없음</a:t>
            </a:r>
            <a:r>
              <a:rPr lang="en-US" altLang="ko-KR" sz="1000" dirty="0">
                <a:latin typeface="+mn-ea"/>
              </a:rPr>
              <a:t>)</a:t>
            </a:r>
          </a:p>
        </p:txBody>
      </p:sp>
      <p:sp>
        <p:nvSpPr>
          <p:cNvPr id="14341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373A98-8AA3-465F-9905-7D60EB59F6E0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32171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666</Words>
  <Application>Microsoft Office PowerPoint</Application>
  <PresentationFormat>화면 슬라이드 쇼(4:3)</PresentationFormat>
  <Paragraphs>186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113</cp:revision>
  <dcterms:created xsi:type="dcterms:W3CDTF">2018-08-02T13:04:12Z</dcterms:created>
  <dcterms:modified xsi:type="dcterms:W3CDTF">2019-10-19T01:34:50Z</dcterms:modified>
</cp:coreProperties>
</file>