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0" r:id="rId2"/>
    <p:sldId id="314" r:id="rId3"/>
    <p:sldId id="311" r:id="rId4"/>
    <p:sldId id="315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2019-10-19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="" xmlns:a16="http://schemas.microsoft.com/office/drawing/2014/main" id="{A3F3AB91-1355-4C02-A3AF-F9EC856C0323}"/>
              </a:ext>
            </a:extLst>
          </p:cNvPr>
          <p:cNvGrpSpPr/>
          <p:nvPr/>
        </p:nvGrpSpPr>
        <p:grpSpPr>
          <a:xfrm>
            <a:off x="300172" y="3198170"/>
            <a:ext cx="8543656" cy="461665"/>
            <a:chOff x="350982" y="3525388"/>
            <a:chExt cx="9989848" cy="5089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21845BC-5E97-4698-8837-5DCD14FE7BF5}"/>
                </a:ext>
              </a:extLst>
            </p:cNvPr>
            <p:cNvSpPr txBox="1"/>
            <p:nvPr/>
          </p:nvSpPr>
          <p:spPr>
            <a:xfrm>
              <a:off x="3493576" y="3525388"/>
              <a:ext cx="3556992" cy="508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Linux </a:t>
              </a:r>
              <a:r>
                <a:rPr lang="ko-KR" altLang="en-US" sz="2400" b="1" dirty="0" smtClean="0">
                  <a:latin typeface="+mn-ea"/>
                </a:rPr>
                <a:t>연산자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142594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2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연산자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연산자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343" y="980728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※</a:t>
            </a:r>
            <a:r>
              <a:rPr lang="en-US" altLang="ko-KR" sz="2000" b="1" dirty="0" smtClean="0">
                <a:latin typeface="+mn-ea"/>
              </a:rPr>
              <a:t> AND </a:t>
            </a:r>
            <a:r>
              <a:rPr lang="ko-KR" altLang="en-US" sz="2000" b="1" dirty="0" smtClean="0">
                <a:latin typeface="+mn-ea"/>
              </a:rPr>
              <a:t>와 </a:t>
            </a:r>
            <a:r>
              <a:rPr lang="en-US" altLang="ko-KR" sz="2000" b="1" dirty="0" smtClean="0">
                <a:latin typeface="+mn-ea"/>
              </a:rPr>
              <a:t>OR </a:t>
            </a:r>
            <a:r>
              <a:rPr lang="ko-KR" altLang="en-US" sz="2000" b="1" dirty="0" smtClean="0">
                <a:latin typeface="+mn-ea"/>
              </a:rPr>
              <a:t>연산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46656"/>
              </p:ext>
            </p:extLst>
          </p:nvPr>
        </p:nvGraphicFramePr>
        <p:xfrm>
          <a:off x="687235" y="2852936"/>
          <a:ext cx="7685804" cy="2434952"/>
        </p:xfrm>
        <a:graphic>
          <a:graphicData uri="http://schemas.openxmlformats.org/drawingml/2006/table">
            <a:tbl>
              <a:tblPr/>
              <a:tblGrid>
                <a:gridCol w="970958"/>
                <a:gridCol w="776766"/>
                <a:gridCol w="844564"/>
                <a:gridCol w="5093516"/>
              </a:tblGrid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연산자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기호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의미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and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&amp;&amp;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 &amp;&amp; B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성공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실행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실패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미실행</a:t>
                      </a:r>
                      <a:endParaRPr lang="ko-KR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||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 || B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성공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미실행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실패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실행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74180" y="1556792"/>
            <a:ext cx="76328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ⓐ </a:t>
            </a:r>
            <a:r>
              <a:rPr lang="en-US" altLang="ko-KR" dirty="0" smtClean="0">
                <a:solidFill>
                  <a:schemeClr val="tx1"/>
                </a:solidFill>
              </a:rPr>
              <a:t>and </a:t>
            </a:r>
            <a:r>
              <a:rPr lang="ko-KR" altLang="en-US" dirty="0" smtClean="0">
                <a:solidFill>
                  <a:schemeClr val="tx1"/>
                </a:solidFill>
              </a:rPr>
              <a:t>연산자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조건</a:t>
            </a:r>
            <a:r>
              <a:rPr lang="en-US" altLang="ko-KR" b="1" dirty="0" smtClean="0">
                <a:solidFill>
                  <a:srgbClr val="FF0000"/>
                </a:solidFill>
              </a:rPr>
              <a:t>(A, B)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ko-KR" altLang="en-US" b="1" dirty="0" smtClean="0">
                <a:solidFill>
                  <a:srgbClr val="FF0000"/>
                </a:solidFill>
              </a:rPr>
              <a:t>모두 참</a:t>
            </a:r>
            <a:r>
              <a:rPr lang="ko-KR" altLang="en-US" dirty="0" smtClean="0">
                <a:solidFill>
                  <a:schemeClr val="tx1"/>
                </a:solidFill>
              </a:rPr>
              <a:t>이면 결과는 </a:t>
            </a:r>
            <a:r>
              <a:rPr lang="ko-KR" altLang="en-US" b="1" dirty="0" smtClean="0">
                <a:solidFill>
                  <a:srgbClr val="FF0000"/>
                </a:solidFill>
              </a:rPr>
              <a:t>참</a:t>
            </a:r>
            <a:r>
              <a:rPr lang="ko-KR" altLang="en-US" dirty="0" smtClean="0">
                <a:solidFill>
                  <a:schemeClr val="tx1"/>
                </a:solidFill>
              </a:rPr>
              <a:t>이 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ⓑ </a:t>
            </a:r>
            <a:r>
              <a:rPr lang="en-US" altLang="ko-KR" dirty="0" smtClean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연산자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조건</a:t>
            </a:r>
            <a:r>
              <a:rPr lang="en-US" altLang="ko-KR" b="1" dirty="0">
                <a:solidFill>
                  <a:srgbClr val="FF0000"/>
                </a:solidFill>
              </a:rPr>
              <a:t>(A, </a:t>
            </a:r>
            <a:r>
              <a:rPr lang="en-US" altLang="ko-KR" b="1" dirty="0" smtClean="0">
                <a:solidFill>
                  <a:srgbClr val="FF0000"/>
                </a:solidFill>
              </a:rPr>
              <a:t>B)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중 </a:t>
            </a:r>
            <a:r>
              <a:rPr lang="ko-KR" altLang="en-US" b="1" dirty="0" smtClean="0">
                <a:solidFill>
                  <a:srgbClr val="FF0000"/>
                </a:solidFill>
              </a:rPr>
              <a:t>하나만 </a:t>
            </a:r>
            <a:r>
              <a:rPr lang="ko-KR" altLang="en-US" b="1" dirty="0">
                <a:solidFill>
                  <a:srgbClr val="FF0000"/>
                </a:solidFill>
              </a:rPr>
              <a:t>참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ko-KR" altLang="en-US" b="1" dirty="0">
                <a:solidFill>
                  <a:srgbClr val="FF0000"/>
                </a:solidFill>
              </a:rPr>
              <a:t>결과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참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ko-KR" altLang="en-US" dirty="0" smtClean="0">
                <a:solidFill>
                  <a:schemeClr val="tx1"/>
                </a:solidFill>
              </a:rPr>
              <a:t>된다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연산자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연산자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343" y="980728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※</a:t>
            </a:r>
            <a:r>
              <a:rPr lang="en-US" altLang="ko-KR" sz="2000" b="1" dirty="0" smtClean="0">
                <a:latin typeface="+mn-ea"/>
              </a:rPr>
              <a:t> AND </a:t>
            </a:r>
            <a:r>
              <a:rPr lang="ko-KR" altLang="en-US" sz="2000" b="1" dirty="0" smtClean="0">
                <a:latin typeface="+mn-ea"/>
              </a:rPr>
              <a:t>연산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781744"/>
              </p:ext>
            </p:extLst>
          </p:nvPr>
        </p:nvGraphicFramePr>
        <p:xfrm>
          <a:off x="702620" y="1556792"/>
          <a:ext cx="6810977" cy="3600400"/>
        </p:xfrm>
        <a:graphic>
          <a:graphicData uri="http://schemas.openxmlformats.org/drawingml/2006/table">
            <a:tbl>
              <a:tblPr/>
              <a:tblGrid>
                <a:gridCol w="699861"/>
                <a:gridCol w="760946"/>
                <a:gridCol w="760946"/>
                <a:gridCol w="4589224"/>
              </a:tblGrid>
              <a:tr h="360040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실습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A &amp;&amp; B </a:t>
                      </a:r>
                      <a:r>
                        <a:rPr lang="ko-KR" altLang="en-US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연산</a:t>
                      </a:r>
                      <a:endParaRPr lang="ko-KR" sz="1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결과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ls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-l /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roo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&amp;&amp;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ls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-l /home/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kgit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#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</a:t>
                      </a:r>
                      <a:r>
                        <a:rPr lang="en-US" altLang="ko-KR" sz="1400" b="1" dirty="0" err="1" smtClean="0"/>
                        <a:t>roo</a:t>
                      </a:r>
                      <a:r>
                        <a:rPr lang="en-US" altLang="ko-KR" sz="1400" b="1" dirty="0" smtClean="0"/>
                        <a:t> &amp;&amp;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/home/</a:t>
                      </a:r>
                      <a:r>
                        <a:rPr lang="en-US" altLang="ko-KR" sz="1400" b="1" dirty="0" err="1" smtClean="0"/>
                        <a:t>kgitbank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/root &amp;&amp;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/home/</a:t>
                      </a:r>
                      <a:r>
                        <a:rPr lang="en-US" altLang="ko-KR" sz="1400" b="1" dirty="0" err="1" smtClean="0"/>
                        <a:t>kgit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#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/root &amp;&amp;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/home/</a:t>
                      </a:r>
                      <a:r>
                        <a:rPr lang="en-US" altLang="ko-KR" sz="1400" b="1" dirty="0" err="1" smtClean="0"/>
                        <a:t>kgitbank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                                       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성공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실행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rgbClr val="FF0000"/>
                          </a:solidFill>
                        </a:rPr>
                        <a:t>연산 결론 </a:t>
                      </a:r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         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실패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미실행</a:t>
                      </a:r>
                      <a:endParaRPr lang="ko-KR" altLang="en-US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6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 smtClean="0">
                <a:latin typeface="+mn-ea"/>
              </a:rPr>
              <a:t>연산자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69F9557-50B1-44B9-8C69-855E770E035D}"/>
              </a:ext>
            </a:extLst>
          </p:cNvPr>
          <p:cNvSpPr txBox="1"/>
          <p:nvPr/>
        </p:nvSpPr>
        <p:spPr>
          <a:xfrm>
            <a:off x="687235" y="329330"/>
            <a:ext cx="2377675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</a:rPr>
              <a:t>Linux </a:t>
            </a:r>
            <a:r>
              <a:rPr lang="ko-KR" altLang="en-US" sz="2000" b="1" dirty="0" smtClean="0">
                <a:latin typeface="+mn-ea"/>
              </a:rPr>
              <a:t>연산자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343" y="98072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※</a:t>
            </a:r>
            <a:r>
              <a:rPr lang="en-US" altLang="ko-KR" sz="2000" b="1" dirty="0" smtClean="0">
                <a:latin typeface="+mn-ea"/>
              </a:rPr>
              <a:t> OR </a:t>
            </a:r>
            <a:r>
              <a:rPr lang="ko-KR" altLang="en-US" sz="2000" b="1" dirty="0" smtClean="0">
                <a:latin typeface="+mn-ea"/>
              </a:rPr>
              <a:t>연산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10292"/>
              </p:ext>
            </p:extLst>
          </p:nvPr>
        </p:nvGraphicFramePr>
        <p:xfrm>
          <a:off x="702620" y="1556792"/>
          <a:ext cx="6810977" cy="3600400"/>
        </p:xfrm>
        <a:graphic>
          <a:graphicData uri="http://schemas.openxmlformats.org/drawingml/2006/table">
            <a:tbl>
              <a:tblPr/>
              <a:tblGrid>
                <a:gridCol w="699861"/>
                <a:gridCol w="760946"/>
                <a:gridCol w="760946"/>
                <a:gridCol w="4589224"/>
              </a:tblGrid>
              <a:tr h="360040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실습</a:t>
                      </a:r>
                      <a:r>
                        <a:rPr lang="en-US" altLang="ko-KR" sz="1400" b="1" kern="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A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n-US" altLang="ko-KR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 B </a:t>
                      </a:r>
                      <a:r>
                        <a:rPr lang="ko-KR" altLang="en-US" sz="1400" b="1" kern="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연산</a:t>
                      </a:r>
                      <a:endParaRPr lang="ko-KR" sz="1400" b="1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결과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예</a:t>
                      </a:r>
                      <a:endParaRPr lang="ko-KR" sz="14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ls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-l /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roo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||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ls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-l /home/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kgit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#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</a:t>
                      </a:r>
                      <a:r>
                        <a:rPr lang="en-US" altLang="ko-KR" sz="1400" b="1" dirty="0" err="1" smtClean="0"/>
                        <a:t>roo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/home/</a:t>
                      </a:r>
                      <a:r>
                        <a:rPr lang="en-US" altLang="ko-KR" sz="1400" b="1" dirty="0" err="1" smtClean="0"/>
                        <a:t>kgitbank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/root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/home/</a:t>
                      </a:r>
                      <a:r>
                        <a:rPr lang="en-US" altLang="ko-KR" sz="1400" b="1" dirty="0" err="1" smtClean="0"/>
                        <a:t>kgit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 smtClean="0"/>
                        <a:t>#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/root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||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en-US" altLang="ko-KR" sz="1400" b="1" dirty="0" err="1" smtClean="0"/>
                        <a:t>ls</a:t>
                      </a:r>
                      <a:r>
                        <a:rPr lang="en-US" altLang="ko-KR" sz="1400" b="1" dirty="0" smtClean="0"/>
                        <a:t> -l /home/</a:t>
                      </a:r>
                      <a:r>
                        <a:rPr lang="en-US" altLang="ko-KR" sz="1400" b="1" dirty="0" err="1" smtClean="0"/>
                        <a:t>kgitbank</a:t>
                      </a:r>
                      <a:endParaRPr lang="en-US" altLang="ko-KR" sz="1400" b="1" dirty="0" smtClean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                                       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성공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미실행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rgbClr val="FF0000"/>
                          </a:solidFill>
                        </a:rPr>
                        <a:t>연산 결론 </a:t>
                      </a:r>
                      <a:r>
                        <a:rPr lang="en-US" altLang="ko-KR" sz="2000" b="1" baseline="0" dirty="0" smtClean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             A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실패 → </a:t>
                      </a: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285750" indent="-285750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01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259</Words>
  <Application>Microsoft Office PowerPoint</Application>
  <PresentationFormat>화면 슬라이드 쇼(4:3)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122</cp:revision>
  <dcterms:created xsi:type="dcterms:W3CDTF">2018-08-02T13:04:12Z</dcterms:created>
  <dcterms:modified xsi:type="dcterms:W3CDTF">2019-10-19T01:24:49Z</dcterms:modified>
</cp:coreProperties>
</file>