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0" r:id="rId2"/>
    <p:sldId id="339" r:id="rId3"/>
    <p:sldId id="344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80" autoAdjust="0"/>
  </p:normalViewPr>
  <p:slideViewPr>
    <p:cSldViewPr>
      <p:cViewPr varScale="1">
        <p:scale>
          <a:sx n="78" d="100"/>
          <a:sy n="78" d="100"/>
        </p:scale>
        <p:origin x="61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200405"/>
            <a:ext cx="8543656" cy="461665"/>
            <a:chOff x="350982" y="3527852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6524662" y="3653837"/>
              <a:ext cx="3816168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577773" y="3527852"/>
              <a:ext cx="2946889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latin typeface="+mn-ea"/>
                </a:rPr>
                <a:t>파이프 </a:t>
              </a:r>
              <a:r>
                <a:rPr lang="en-US" altLang="ko-KR" sz="2400" b="1" dirty="0">
                  <a:latin typeface="+mn-ea"/>
                </a:rPr>
                <a:t>(pipe)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32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파이프 </a:t>
            </a:r>
            <a:r>
              <a:rPr lang="en-US" altLang="ko-KR" sz="800" b="1" dirty="0">
                <a:latin typeface="+mn-ea"/>
              </a:rPr>
              <a:t>(pipe)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파이프 </a:t>
            </a:r>
            <a:r>
              <a:rPr lang="en-US" altLang="ko-KR" sz="2000" b="1" dirty="0" smtClean="0">
                <a:latin typeface="+mn-ea"/>
              </a:rPr>
              <a:t>(pipe)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0343" y="951609"/>
            <a:ext cx="6500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200" b="1" dirty="0"/>
              <a:t>※ 파이프</a:t>
            </a:r>
            <a:r>
              <a:rPr lang="en-US" altLang="ko-KR" sz="1200" b="1" dirty="0"/>
              <a:t> ( | </a:t>
            </a:r>
            <a:r>
              <a:rPr lang="en-US" altLang="ko-KR" sz="1200" b="1" dirty="0" smtClean="0"/>
              <a:t>) </a:t>
            </a:r>
            <a:r>
              <a:rPr lang="en-US" altLang="ko-KR" sz="1200" b="1" dirty="0"/>
              <a:t>: </a:t>
            </a:r>
            <a:r>
              <a:rPr lang="ko-KR" altLang="ko-KR" sz="1200" b="1" dirty="0">
                <a:solidFill>
                  <a:srgbClr val="FF0000"/>
                </a:solidFill>
              </a:rPr>
              <a:t>선행</a:t>
            </a:r>
            <a:r>
              <a:rPr lang="ko-KR" altLang="ko-KR" sz="1200" b="1" dirty="0"/>
              <a:t> </a:t>
            </a:r>
            <a:r>
              <a:rPr lang="ko-KR" altLang="ko-KR" sz="1200" b="1" dirty="0">
                <a:solidFill>
                  <a:srgbClr val="FF0000"/>
                </a:solidFill>
              </a:rPr>
              <a:t>프로세스</a:t>
            </a:r>
            <a:r>
              <a:rPr lang="ko-KR" altLang="ko-KR" sz="1200" b="1" dirty="0"/>
              <a:t>의 표준</a:t>
            </a:r>
            <a:r>
              <a:rPr lang="ko-KR" altLang="ko-KR" sz="1200" b="1" dirty="0">
                <a:solidFill>
                  <a:srgbClr val="FF0000"/>
                </a:solidFill>
              </a:rPr>
              <a:t>출력</a:t>
            </a:r>
            <a:r>
              <a:rPr lang="ko-KR" altLang="ko-KR" sz="1200" b="1" dirty="0"/>
              <a:t>을 </a:t>
            </a:r>
            <a:r>
              <a:rPr lang="ko-KR" altLang="ko-KR" sz="1200" b="1" dirty="0">
                <a:solidFill>
                  <a:srgbClr val="FF0000"/>
                </a:solidFill>
              </a:rPr>
              <a:t>후행 프로세스</a:t>
            </a:r>
            <a:r>
              <a:rPr lang="ko-KR" altLang="ko-KR" sz="1200" b="1" dirty="0"/>
              <a:t>의 표준</a:t>
            </a:r>
            <a:r>
              <a:rPr lang="ko-KR" altLang="ko-KR" sz="1200" b="1" dirty="0">
                <a:solidFill>
                  <a:srgbClr val="FF0000"/>
                </a:solidFill>
              </a:rPr>
              <a:t>입력</a:t>
            </a:r>
            <a:r>
              <a:rPr lang="ko-KR" altLang="ko-KR" sz="1200" b="1" dirty="0"/>
              <a:t>으로 </a:t>
            </a:r>
            <a:r>
              <a:rPr lang="ko-KR" altLang="ko-KR" sz="1200" b="1" dirty="0" smtClean="0"/>
              <a:t>넣어</a:t>
            </a:r>
            <a:r>
              <a:rPr lang="en-US" altLang="ko-KR" sz="1200" b="1" dirty="0" smtClean="0"/>
              <a:t> </a:t>
            </a:r>
            <a:r>
              <a:rPr lang="ko-KR" altLang="ko-KR" sz="1200" b="1" dirty="0" smtClean="0"/>
              <a:t>라는 </a:t>
            </a:r>
            <a:r>
              <a:rPr lang="ko-KR" altLang="ko-KR" sz="1200" b="1" dirty="0"/>
              <a:t>의미</a:t>
            </a:r>
            <a:endParaRPr lang="ko-KR" altLang="ko-KR" sz="1200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# </a:t>
            </a:r>
            <a:r>
              <a:rPr lang="en-US" altLang="ko-KR" sz="1200" b="1" dirty="0" err="1"/>
              <a:t>ls</a:t>
            </a:r>
            <a:r>
              <a:rPr lang="en-US" altLang="ko-KR" sz="1200" b="1" dirty="0"/>
              <a:t> –al | more </a:t>
            </a:r>
            <a:endParaRPr lang="ko-KR" altLang="ko-KR" sz="1200" dirty="0"/>
          </a:p>
        </p:txBody>
      </p:sp>
      <p:pic>
        <p:nvPicPr>
          <p:cNvPr id="10" name="그림 9" descr="C:\Users\Administrator\Desktop\파이프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53073"/>
            <a:ext cx="3672408" cy="12798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그룹 24"/>
          <p:cNvGrpSpPr/>
          <p:nvPr/>
        </p:nvGrpSpPr>
        <p:grpSpPr>
          <a:xfrm>
            <a:off x="2051720" y="3228680"/>
            <a:ext cx="4338432" cy="1089441"/>
            <a:chOff x="1559307" y="4190443"/>
            <a:chExt cx="4338432" cy="1089441"/>
          </a:xfrm>
        </p:grpSpPr>
        <p:sp>
          <p:nvSpPr>
            <p:cNvPr id="4" name="직사각형 3"/>
            <p:cNvSpPr/>
            <p:nvPr/>
          </p:nvSpPr>
          <p:spPr>
            <a:xfrm>
              <a:off x="1559307" y="4869002"/>
              <a:ext cx="4338432" cy="410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b="1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# </a:t>
              </a:r>
              <a:r>
                <a:rPr lang="en-US" altLang="ko-KR" b="1" kern="100" dirty="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cat   </a:t>
              </a:r>
              <a:r>
                <a:rPr lang="en-US" altLang="ko-KR" b="1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en-US" altLang="ko-KR" b="1" kern="100" dirty="0" err="1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etc</a:t>
              </a:r>
              <a:r>
                <a:rPr lang="en-US" altLang="ko-KR" b="1" kern="100" dirty="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en-US" altLang="ko-KR" b="1" kern="100" dirty="0" err="1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passwd</a:t>
              </a:r>
              <a:r>
                <a:rPr lang="en-US" altLang="ko-KR" b="1" kern="100" dirty="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  </a:t>
              </a:r>
              <a:r>
                <a:rPr lang="en-US" altLang="ko-KR" b="1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| </a:t>
              </a:r>
              <a:r>
                <a:rPr lang="en-US" altLang="ko-KR" b="1" kern="100" dirty="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b="1" kern="100" dirty="0" err="1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grep</a:t>
              </a:r>
              <a:r>
                <a:rPr lang="en-US" altLang="ko-KR" b="1" kern="100" dirty="0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  </a:t>
              </a:r>
              <a:r>
                <a:rPr lang="en-US" altLang="ko-KR" b="1" kern="100" dirty="0" err="1" smtClean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kgitbank</a:t>
              </a:r>
              <a:endPara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339752" y="4869002"/>
              <a:ext cx="1510839" cy="41088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67944" y="4869002"/>
              <a:ext cx="648072" cy="41088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3111575" y="4508962"/>
              <a:ext cx="0" cy="3600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355976" y="4508962"/>
              <a:ext cx="0" cy="3600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111575" y="4508962"/>
              <a:ext cx="12444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91355" y="4190443"/>
              <a:ext cx="3672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latin typeface="+mn-ea"/>
                </a:rPr>
                <a:t>passwd</a:t>
              </a:r>
              <a:r>
                <a:rPr lang="en-US" altLang="ko-KR" sz="1200" b="1" dirty="0" smtClean="0">
                  <a:latin typeface="+mn-ea"/>
                </a:rPr>
                <a:t> </a:t>
              </a:r>
              <a:r>
                <a:rPr lang="ko-KR" altLang="en-US" sz="1200" b="1" dirty="0" smtClean="0">
                  <a:latin typeface="+mn-ea"/>
                </a:rPr>
                <a:t>파일의 </a:t>
              </a:r>
              <a:r>
                <a:rPr lang="ko-KR" altLang="en-US" sz="1200" b="1" dirty="0" smtClean="0">
                  <a:solidFill>
                    <a:srgbClr val="FF0000"/>
                  </a:solidFill>
                  <a:latin typeface="+mn-ea"/>
                </a:rPr>
                <a:t>출력</a:t>
              </a:r>
              <a:r>
                <a:rPr lang="ko-KR" altLang="en-US" sz="1200" b="1" dirty="0" smtClean="0">
                  <a:latin typeface="+mn-ea"/>
                </a:rPr>
                <a:t> 값을 </a:t>
              </a:r>
              <a:r>
                <a:rPr lang="en-US" altLang="ko-KR" sz="1200" b="1" dirty="0" err="1" smtClean="0">
                  <a:latin typeface="+mn-ea"/>
                </a:rPr>
                <a:t>grep</a:t>
              </a:r>
              <a:r>
                <a:rPr lang="en-US" altLang="ko-KR" sz="1200" b="1" dirty="0" smtClean="0">
                  <a:latin typeface="+mn-ea"/>
                </a:rPr>
                <a:t> </a:t>
              </a:r>
              <a:r>
                <a:rPr lang="ko-KR" altLang="en-US" sz="1200" b="1" dirty="0" smtClean="0">
                  <a:latin typeface="+mn-ea"/>
                </a:rPr>
                <a:t>함수로 전달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ko-KR" altLang="en-US" sz="1200" b="1" dirty="0" smtClean="0">
                  <a:solidFill>
                    <a:srgbClr val="FF0000"/>
                  </a:solidFill>
                  <a:latin typeface="+mn-ea"/>
                </a:rPr>
                <a:t>입력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+mn-ea"/>
                </a:rPr>
                <a:t>)</a:t>
              </a:r>
              <a:endParaRPr lang="ko-KR" altLang="ko-KR" sz="12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47690" y="4733344"/>
            <a:ext cx="7914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예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# </a:t>
            </a:r>
            <a:r>
              <a:rPr lang="en-US" altLang="ko-KR" sz="1200" b="1" dirty="0" err="1">
                <a:latin typeface="+mn-ea"/>
              </a:rPr>
              <a:t>ps</a:t>
            </a:r>
            <a:r>
              <a:rPr lang="en-US" altLang="ko-KR" sz="1200" b="1" dirty="0">
                <a:latin typeface="+mn-ea"/>
              </a:rPr>
              <a:t> –</a:t>
            </a:r>
            <a:r>
              <a:rPr lang="en-US" altLang="ko-KR" sz="1200" b="1" dirty="0" err="1">
                <a:latin typeface="+mn-ea"/>
              </a:rPr>
              <a:t>ef</a:t>
            </a:r>
            <a:r>
              <a:rPr lang="en-US" altLang="ko-KR" sz="1200" b="1" dirty="0">
                <a:latin typeface="+mn-ea"/>
              </a:rPr>
              <a:t> | </a:t>
            </a:r>
            <a:r>
              <a:rPr lang="en-US" altLang="ko-KR" sz="1200" b="1" dirty="0" err="1">
                <a:latin typeface="+mn-ea"/>
              </a:rPr>
              <a:t>grep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vsftpd</a:t>
            </a:r>
            <a:r>
              <a:rPr lang="en-US" altLang="ko-KR" sz="1200" b="1" dirty="0">
                <a:latin typeface="+mn-ea"/>
              </a:rPr>
              <a:t> 		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/>
              <a:t>→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ps</a:t>
            </a:r>
            <a:r>
              <a:rPr lang="en-US" altLang="ko-KR" sz="1200" b="1" dirty="0">
                <a:latin typeface="+mn-ea"/>
              </a:rPr>
              <a:t> –</a:t>
            </a:r>
            <a:r>
              <a:rPr lang="en-US" altLang="ko-KR" sz="1200" b="1" dirty="0" err="1">
                <a:latin typeface="+mn-ea"/>
              </a:rPr>
              <a:t>ef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ko-KR" sz="1200" b="1" dirty="0">
                <a:latin typeface="+mn-ea"/>
              </a:rPr>
              <a:t>출력결과를 모니터로 </a:t>
            </a:r>
            <a:r>
              <a:rPr lang="ko-KR" altLang="ko-KR" sz="1200" b="1" dirty="0" smtClean="0">
                <a:latin typeface="+mn-ea"/>
              </a:rPr>
              <a:t>바로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ko-KR" sz="1200" b="1" dirty="0" smtClean="0">
                <a:latin typeface="+mn-ea"/>
              </a:rPr>
              <a:t>출력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x)</a:t>
            </a:r>
            <a:endParaRPr lang="ko-KR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ps</a:t>
            </a:r>
            <a:r>
              <a:rPr lang="en-US" altLang="ko-KR" sz="1200" b="1" dirty="0">
                <a:latin typeface="+mn-ea"/>
              </a:rPr>
              <a:t> –</a:t>
            </a:r>
            <a:r>
              <a:rPr lang="en-US" altLang="ko-KR" sz="1200" b="1" dirty="0" err="1">
                <a:latin typeface="+mn-ea"/>
              </a:rPr>
              <a:t>ef</a:t>
            </a:r>
            <a:r>
              <a:rPr lang="ko-KR" altLang="ko-KR" sz="1200" b="1" dirty="0">
                <a:latin typeface="+mn-ea"/>
              </a:rPr>
              <a:t>로 나온 출력을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grep</a:t>
            </a:r>
            <a:r>
              <a:rPr lang="ko-KR" altLang="ko-KR" sz="1200" b="1" dirty="0">
                <a:latin typeface="+mn-ea"/>
              </a:rPr>
              <a:t>으로 읽어 들여서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vsftpd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ko-KR" sz="1200" b="1" dirty="0">
                <a:latin typeface="+mn-ea"/>
              </a:rPr>
              <a:t>패턴의 문자가 있는 행을 </a:t>
            </a:r>
            <a:r>
              <a:rPr lang="ko-KR" altLang="ko-KR" sz="1200" b="1" dirty="0" smtClean="0">
                <a:latin typeface="+mn-ea"/>
              </a:rPr>
              <a:t>출력</a:t>
            </a:r>
            <a:r>
              <a:rPr lang="en-US" altLang="ko-KR" sz="1200" b="1" dirty="0" smtClean="0">
                <a:latin typeface="+mn-ea"/>
              </a:rPr>
              <a:t>)</a:t>
            </a:r>
          </a:p>
          <a:p>
            <a:endParaRPr lang="ko-KR" altLang="ko-KR" sz="1200" dirty="0">
              <a:latin typeface="+mn-ea"/>
            </a:endParaRPr>
          </a:p>
          <a:p>
            <a:r>
              <a:rPr lang="ko-KR" altLang="ko-KR" sz="1200" b="1" dirty="0">
                <a:latin typeface="+mn-ea"/>
              </a:rPr>
              <a:t>※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grep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ko-KR" sz="1200" b="1" dirty="0">
                <a:latin typeface="+mn-ea"/>
              </a:rPr>
              <a:t>문자</a:t>
            </a:r>
            <a:r>
              <a:rPr lang="en-US" altLang="ko-KR" sz="1200" b="1" dirty="0">
                <a:latin typeface="+mn-ea"/>
              </a:rPr>
              <a:t> : </a:t>
            </a:r>
            <a:r>
              <a:rPr lang="ko-KR" altLang="ko-KR" sz="1200" b="1" dirty="0">
                <a:latin typeface="+mn-ea"/>
              </a:rPr>
              <a:t>파일로부터 문자를 읽어 들여서 뒤의 문자열 패턴이 있는 행을 </a:t>
            </a:r>
            <a:r>
              <a:rPr lang="ko-KR" altLang="ko-KR" sz="1200" b="1" dirty="0" smtClean="0">
                <a:latin typeface="+mn-ea"/>
              </a:rPr>
              <a:t>출력</a:t>
            </a:r>
            <a:r>
              <a:rPr lang="ko-KR" altLang="en-US" sz="1200" b="1" dirty="0" smtClean="0">
                <a:latin typeface="+mn-ea"/>
              </a:rPr>
              <a:t>함</a:t>
            </a:r>
            <a:endParaRPr lang="en-US" altLang="ko-KR" sz="1200" b="1" dirty="0" smtClean="0">
              <a:latin typeface="+mn-ea"/>
            </a:endParaRPr>
          </a:p>
          <a:p>
            <a:endParaRPr lang="ko-KR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# </a:t>
            </a:r>
            <a:r>
              <a:rPr lang="en-US" altLang="ko-KR" sz="1200" b="1" dirty="0" err="1">
                <a:latin typeface="+mn-ea"/>
              </a:rPr>
              <a:t>ps</a:t>
            </a:r>
            <a:r>
              <a:rPr lang="en-US" altLang="ko-KR" sz="1200" b="1" dirty="0">
                <a:latin typeface="+mn-ea"/>
              </a:rPr>
              <a:t> –</a:t>
            </a:r>
            <a:r>
              <a:rPr lang="en-US" altLang="ko-KR" sz="1200" b="1" dirty="0" err="1">
                <a:latin typeface="+mn-ea"/>
              </a:rPr>
              <a:t>ef</a:t>
            </a:r>
            <a:r>
              <a:rPr lang="en-US" altLang="ko-KR" sz="1200" b="1" dirty="0">
                <a:latin typeface="+mn-ea"/>
              </a:rPr>
              <a:t> | more 		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/>
              <a:t>→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ko-KR" sz="1200" b="1" dirty="0">
                <a:latin typeface="+mn-ea"/>
              </a:rPr>
              <a:t>화면단위로 </a:t>
            </a:r>
            <a:r>
              <a:rPr lang="ko-KR" altLang="ko-KR" sz="1200" b="1" dirty="0" smtClean="0">
                <a:latin typeface="+mn-ea"/>
              </a:rPr>
              <a:t>출력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ko-KR" altLang="ko-KR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# </a:t>
            </a:r>
            <a:r>
              <a:rPr lang="en-US" altLang="ko-KR" sz="1200" b="1" dirty="0" err="1">
                <a:latin typeface="+mn-ea"/>
              </a:rPr>
              <a:t>ps</a:t>
            </a:r>
            <a:r>
              <a:rPr lang="en-US" altLang="ko-KR" sz="1200" b="1" dirty="0">
                <a:latin typeface="+mn-ea"/>
              </a:rPr>
              <a:t> –</a:t>
            </a:r>
            <a:r>
              <a:rPr lang="en-US" altLang="ko-KR" sz="1200" b="1" dirty="0" err="1">
                <a:latin typeface="+mn-ea"/>
              </a:rPr>
              <a:t>ef</a:t>
            </a:r>
            <a:r>
              <a:rPr lang="en-US" altLang="ko-KR" sz="1200" b="1" dirty="0">
                <a:latin typeface="+mn-ea"/>
              </a:rPr>
              <a:t> | </a:t>
            </a:r>
            <a:r>
              <a:rPr lang="en-US" altLang="ko-KR" sz="1200" b="1" dirty="0" err="1">
                <a:latin typeface="+mn-ea"/>
              </a:rPr>
              <a:t>grep</a:t>
            </a:r>
            <a:r>
              <a:rPr lang="en-US" altLang="ko-KR" sz="1200" b="1" dirty="0">
                <a:latin typeface="+mn-ea"/>
              </a:rPr>
              <a:t> ^</a:t>
            </a:r>
            <a:r>
              <a:rPr lang="en-US" altLang="ko-KR" sz="1200" b="1" dirty="0" err="1">
                <a:latin typeface="+mn-ea"/>
              </a:rPr>
              <a:t>kgitbank</a:t>
            </a:r>
            <a:r>
              <a:rPr lang="en-US" altLang="ko-KR" sz="1200" b="1" dirty="0">
                <a:latin typeface="+mn-ea"/>
              </a:rPr>
              <a:t>	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/>
              <a:t>→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kgitbank</a:t>
            </a:r>
            <a:r>
              <a:rPr lang="ko-KR" altLang="ko-KR" sz="1200" b="1" dirty="0">
                <a:latin typeface="+mn-ea"/>
              </a:rPr>
              <a:t>가 행의 시작에 있는 </a:t>
            </a:r>
            <a:r>
              <a:rPr lang="ko-KR" altLang="ko-KR" sz="1200" b="1" dirty="0" smtClean="0">
                <a:latin typeface="+mn-ea"/>
              </a:rPr>
              <a:t>것</a:t>
            </a:r>
            <a:r>
              <a:rPr lang="ko-KR" altLang="en-US" sz="1200" b="1" dirty="0" smtClean="0">
                <a:latin typeface="+mn-ea"/>
              </a:rPr>
              <a:t>은</a:t>
            </a:r>
            <a:r>
              <a:rPr lang="ko-KR" altLang="ko-KR" sz="1200" b="1" dirty="0" smtClean="0">
                <a:latin typeface="+mn-ea"/>
              </a:rPr>
              <a:t> </a:t>
            </a:r>
            <a:r>
              <a:rPr lang="ko-KR" altLang="ko-KR" sz="1200" b="1" dirty="0">
                <a:latin typeface="+mn-ea"/>
              </a:rPr>
              <a:t>다 찾음</a:t>
            </a:r>
            <a:r>
              <a:rPr lang="en-US" altLang="ko-KR" sz="1200" b="1" dirty="0">
                <a:latin typeface="+mn-ea"/>
              </a:rPr>
              <a:t>)</a:t>
            </a:r>
            <a:endParaRPr lang="ko-KR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75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파이프 </a:t>
            </a:r>
            <a:r>
              <a:rPr lang="en-US" altLang="ko-KR" sz="800" b="1" dirty="0">
                <a:latin typeface="+mn-ea"/>
              </a:rPr>
              <a:t>(pipe)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파이프 </a:t>
            </a:r>
            <a:r>
              <a:rPr lang="en-US" altLang="ko-KR" sz="2000" b="1" dirty="0" smtClean="0">
                <a:latin typeface="+mn-ea"/>
              </a:rPr>
              <a:t>(pipe)_</a:t>
            </a:r>
            <a:r>
              <a:rPr lang="ko-KR" altLang="en-US" sz="2000" b="1" dirty="0" smtClean="0">
                <a:latin typeface="+mn-ea"/>
              </a:rPr>
              <a:t>심화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655" y="839037"/>
            <a:ext cx="8006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IPC (Inter Process Communication)</a:t>
            </a:r>
            <a:r>
              <a:rPr lang="en-US" altLang="ko-KR" sz="1200" b="1" dirty="0"/>
              <a:t> : </a:t>
            </a:r>
            <a:r>
              <a:rPr lang="ko-KR" altLang="ko-KR" sz="1200" b="1" dirty="0"/>
              <a:t>프로세스간 </a:t>
            </a:r>
            <a:r>
              <a:rPr lang="ko-KR" altLang="ko-KR" sz="1200" b="1" dirty="0" smtClean="0"/>
              <a:t>통신기법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		</a:t>
            </a:r>
            <a:r>
              <a:rPr lang="ko-KR" altLang="ko-KR" sz="1200" b="1" dirty="0" smtClean="0"/>
              <a:t>프로세스가 </a:t>
            </a:r>
            <a:r>
              <a:rPr lang="ko-KR" altLang="ko-KR" sz="1200" b="1" dirty="0"/>
              <a:t>동작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→</a:t>
            </a:r>
            <a:r>
              <a:rPr lang="en-US" altLang="ko-KR" sz="1200" b="1" dirty="0" smtClean="0"/>
              <a:t> </a:t>
            </a:r>
            <a:r>
              <a:rPr lang="ko-KR" altLang="ko-KR" sz="1200" b="1" dirty="0"/>
              <a:t>가상 메모리에 할당됨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endParaRPr lang="en-US" altLang="ko-KR" sz="12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ko-KR" sz="1200" b="1" dirty="0" err="1" smtClean="0">
                <a:latin typeface="+mn-ea"/>
              </a:rPr>
              <a:t>ㆍ</a:t>
            </a:r>
            <a:r>
              <a:rPr lang="ko-KR" altLang="ko-KR" sz="1200" b="1" dirty="0" err="1" smtClean="0"/>
              <a:t>프로세스</a:t>
            </a:r>
            <a:r>
              <a:rPr lang="ko-KR" altLang="ko-KR" sz="1200" b="1" dirty="0" smtClean="0"/>
              <a:t> </a:t>
            </a:r>
            <a:r>
              <a:rPr lang="ko-KR" altLang="ko-KR" sz="1200" b="1" dirty="0"/>
              <a:t>동작 </a:t>
            </a:r>
            <a:r>
              <a:rPr lang="en-US" altLang="ko-KR" sz="1200" b="1" dirty="0" smtClean="0"/>
              <a:t>:</a:t>
            </a:r>
            <a:r>
              <a:rPr lang="ko-KR" altLang="ko-KR" sz="1200" b="1" dirty="0" smtClean="0"/>
              <a:t> </a:t>
            </a:r>
            <a:r>
              <a:rPr lang="ko-KR" altLang="ko-KR" sz="1200" b="1" dirty="0"/>
              <a:t>필요한 메모리</a:t>
            </a:r>
            <a:r>
              <a:rPr lang="en-US" altLang="ko-KR" sz="1200" b="1" dirty="0"/>
              <a:t>(</a:t>
            </a:r>
            <a:r>
              <a:rPr lang="ko-KR" altLang="ko-KR" sz="1200" b="1" dirty="0"/>
              <a:t>예</a:t>
            </a:r>
            <a:r>
              <a:rPr lang="en-US" altLang="ko-KR" sz="1200" b="1" dirty="0"/>
              <a:t>:4G)</a:t>
            </a:r>
            <a:r>
              <a:rPr lang="ko-KR" altLang="ko-KR" sz="1200" b="1" dirty="0"/>
              <a:t>를 모두 가상 메모리에 </a:t>
            </a:r>
            <a:r>
              <a:rPr lang="ko-KR" altLang="ko-KR" sz="1200" b="1" dirty="0" smtClean="0"/>
              <a:t>올</a:t>
            </a:r>
            <a:r>
              <a:rPr lang="ko-KR" altLang="en-US" sz="1200" b="1" dirty="0" smtClean="0"/>
              <a:t>린다</a:t>
            </a:r>
            <a:r>
              <a:rPr lang="ko-KR" altLang="ko-KR" sz="1200" b="1" dirty="0" smtClean="0"/>
              <a:t> 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en-US" altLang="ko-KR" sz="1200" b="1" dirty="0" smtClean="0"/>
              <a:t> 	      </a:t>
            </a:r>
            <a:r>
              <a:rPr lang="ko-KR" altLang="en-US" sz="1200" b="1" dirty="0" smtClean="0"/>
              <a:t>→ </a:t>
            </a:r>
            <a:r>
              <a:rPr lang="ko-KR" altLang="ko-KR" sz="1200" b="1" dirty="0" smtClean="0"/>
              <a:t>실제</a:t>
            </a:r>
            <a:r>
              <a:rPr lang="en-US" altLang="ko-KR" sz="1200" b="1" dirty="0"/>
              <a:t>(</a:t>
            </a:r>
            <a:r>
              <a:rPr lang="ko-KR" altLang="ko-KR" sz="1200" b="1" dirty="0"/>
              <a:t>사용하는</a:t>
            </a:r>
            <a:r>
              <a:rPr lang="en-US" altLang="ko-KR" sz="1200" b="1" dirty="0"/>
              <a:t>)</a:t>
            </a:r>
            <a:r>
              <a:rPr lang="ko-KR" altLang="ko-KR" sz="1200" b="1" dirty="0" smtClean="0"/>
              <a:t>필요한</a:t>
            </a:r>
            <a:r>
              <a:rPr lang="en-US" altLang="ko-KR" sz="1200" b="1" dirty="0" smtClean="0"/>
              <a:t> (</a:t>
            </a:r>
            <a:r>
              <a:rPr lang="ko-KR" altLang="ko-KR" sz="1200" b="1" dirty="0"/>
              <a:t>예</a:t>
            </a:r>
            <a:r>
              <a:rPr lang="en-US" altLang="ko-KR" sz="1200" b="1" dirty="0"/>
              <a:t>:1G</a:t>
            </a:r>
            <a:r>
              <a:rPr lang="en-US" altLang="ko-KR" sz="1200" b="1" dirty="0" smtClean="0"/>
              <a:t>)</a:t>
            </a:r>
            <a:r>
              <a:rPr lang="ko-KR" altLang="ko-KR" sz="1200" b="1" dirty="0" smtClean="0"/>
              <a:t>만큼만 물리적 </a:t>
            </a:r>
            <a:r>
              <a:rPr lang="ko-KR" altLang="ko-KR" sz="1200" b="1" dirty="0"/>
              <a:t>메모리에 </a:t>
            </a:r>
            <a:r>
              <a:rPr lang="ko-KR" altLang="ko-KR" sz="1200" b="1" dirty="0" smtClean="0"/>
              <a:t>할당 </a:t>
            </a:r>
            <a:r>
              <a:rPr lang="ko-KR" altLang="en-US" sz="1200" b="1" dirty="0"/>
              <a:t>→ </a:t>
            </a:r>
            <a:r>
              <a:rPr lang="ko-KR" altLang="ko-KR" sz="1200" b="1" dirty="0" smtClean="0"/>
              <a:t>프로세스 동작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  <a:r>
              <a:rPr lang="ko-KR" altLang="ko-KR" sz="1200" b="1" dirty="0" smtClean="0"/>
              <a:t>즉</a:t>
            </a:r>
            <a:r>
              <a:rPr lang="en-US" altLang="ko-KR" sz="1200" b="1" dirty="0"/>
              <a:t>, </a:t>
            </a:r>
            <a:r>
              <a:rPr lang="ko-KR" altLang="ko-KR" sz="1200" b="1" dirty="0"/>
              <a:t>개별프로세스는</a:t>
            </a:r>
            <a:r>
              <a:rPr lang="en-US" altLang="ko-KR" sz="1200" b="1" dirty="0"/>
              <a:t> Virtual Address Space(</a:t>
            </a:r>
            <a:r>
              <a:rPr lang="ko-KR" altLang="ko-KR" sz="1200" b="1" dirty="0"/>
              <a:t>가상 주소 공간</a:t>
            </a:r>
            <a:r>
              <a:rPr lang="en-US" altLang="ko-KR" sz="1200" b="1" dirty="0"/>
              <a:t>)</a:t>
            </a:r>
            <a:r>
              <a:rPr lang="ko-KR" altLang="ko-KR" sz="1200" b="1" dirty="0"/>
              <a:t>에 </a:t>
            </a:r>
            <a:r>
              <a:rPr lang="ko-KR" altLang="ko-KR" sz="1200" b="1" dirty="0" smtClean="0"/>
              <a:t>할당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ko-KR" sz="1200" b="1" dirty="0" err="1" smtClean="0"/>
              <a:t>ㆍ문제점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: </a:t>
            </a:r>
            <a:r>
              <a:rPr lang="ko-KR" altLang="ko-KR" sz="1200" b="1" dirty="0"/>
              <a:t>실제 메모리 주소가 아닌 가상 메모리 주소이므로 프로세스간 통신 불가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	</a:t>
            </a:r>
            <a:r>
              <a:rPr lang="ko-KR" altLang="ko-KR" sz="1200" b="1" dirty="0" smtClean="0"/>
              <a:t>프로세스간 </a:t>
            </a:r>
            <a:r>
              <a:rPr lang="ko-KR" altLang="ko-KR" sz="1200" b="1" dirty="0"/>
              <a:t>통신을 위해 </a:t>
            </a:r>
            <a:r>
              <a:rPr lang="en-US" altLang="ko-KR" sz="1200" b="1" dirty="0"/>
              <a:t>‘</a:t>
            </a:r>
            <a:r>
              <a:rPr lang="ko-KR" altLang="ko-KR" sz="1200" b="1" dirty="0" err="1"/>
              <a:t>커널</a:t>
            </a:r>
            <a:r>
              <a:rPr lang="en-US" altLang="ko-KR" sz="1200" b="1" dirty="0"/>
              <a:t>’</a:t>
            </a:r>
            <a:r>
              <a:rPr lang="ko-KR" altLang="ko-KR" sz="1200" b="1" dirty="0"/>
              <a:t>의 역할이 필요해짐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→</a:t>
            </a:r>
            <a:r>
              <a:rPr lang="en-US" altLang="ko-KR" sz="1200" b="1" dirty="0" smtClean="0"/>
              <a:t> </a:t>
            </a:r>
            <a:r>
              <a:rPr lang="ko-KR" altLang="ko-KR" sz="1200" b="1" dirty="0"/>
              <a:t>파이프</a:t>
            </a:r>
            <a:r>
              <a:rPr lang="en-US" altLang="ko-KR" sz="1200" b="1" dirty="0"/>
              <a:t>(pipe) </a:t>
            </a:r>
            <a:r>
              <a:rPr lang="ko-KR" altLang="ko-KR" sz="1200" b="1" dirty="0" smtClean="0"/>
              <a:t>이용</a:t>
            </a:r>
            <a:r>
              <a:rPr lang="en-US" altLang="ko-KR" sz="1200" b="1" dirty="0" smtClean="0"/>
              <a:t> </a:t>
            </a:r>
            <a:endParaRPr lang="ko-KR" altLang="ko-KR" sz="1200" dirty="0"/>
          </a:p>
        </p:txBody>
      </p:sp>
      <p:pic>
        <p:nvPicPr>
          <p:cNvPr id="1026" name="Picture 2" descr="그림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37206"/>
            <a:ext cx="4619148" cy="116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87235" y="4818048"/>
            <a:ext cx="800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 System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 </a:t>
            </a:r>
            <a:r>
              <a:rPr lang="ko-KR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계열의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Unix</a:t>
            </a:r>
            <a:r>
              <a:rPr lang="ko-KR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만든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IPC</a:t>
            </a:r>
            <a:r>
              <a:rPr lang="ko-KR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모든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Unix</a:t>
            </a:r>
            <a:r>
              <a:rPr lang="ko-KR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시스템에서 사용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 1)Shared </a:t>
            </a:r>
            <a:r>
              <a:rPr lang="en-US" altLang="ko-KR" sz="1200" b="1" dirty="0">
                <a:latin typeface="+mn-ea"/>
              </a:rPr>
              <a:t>Memory : </a:t>
            </a:r>
            <a:r>
              <a:rPr lang="ko-KR" altLang="ko-KR" sz="1200" b="1" dirty="0">
                <a:latin typeface="+mn-ea"/>
              </a:rPr>
              <a:t>프로세스간 메모리 영역을 공유</a:t>
            </a:r>
            <a:endParaRPr lang="ko-KR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</a:rPr>
              <a:t>    2)Message </a:t>
            </a:r>
            <a:r>
              <a:rPr lang="en-US" altLang="ko-KR" sz="1200" b="1" dirty="0">
                <a:latin typeface="+mn-ea"/>
              </a:rPr>
              <a:t>Queue : </a:t>
            </a:r>
            <a:r>
              <a:rPr lang="ko-KR" altLang="ko-KR" sz="1200" b="1" dirty="0">
                <a:latin typeface="+mn-ea"/>
              </a:rPr>
              <a:t>메시지 전달</a:t>
            </a:r>
            <a:r>
              <a:rPr lang="en-US" altLang="ko-KR" sz="1200" b="1" dirty="0">
                <a:latin typeface="+mn-ea"/>
              </a:rPr>
              <a:t> Queue</a:t>
            </a:r>
            <a:r>
              <a:rPr lang="ko-KR" altLang="ko-KR" sz="1200" b="1" dirty="0">
                <a:latin typeface="+mn-ea"/>
              </a:rPr>
              <a:t>생성</a:t>
            </a:r>
            <a:r>
              <a:rPr lang="en-US" altLang="ko-KR" sz="1200" b="1" dirty="0">
                <a:latin typeface="+mn-ea"/>
              </a:rPr>
              <a:t> (</a:t>
            </a:r>
            <a:r>
              <a:rPr lang="ko-KR" altLang="ko-KR" sz="1200" b="1" dirty="0">
                <a:latin typeface="+mn-ea"/>
              </a:rPr>
              <a:t>한쪽은 쓰고</a:t>
            </a:r>
            <a:r>
              <a:rPr lang="en-US" altLang="ko-KR" sz="1200" b="1" dirty="0">
                <a:latin typeface="+mn-ea"/>
              </a:rPr>
              <a:t>(write), </a:t>
            </a:r>
            <a:r>
              <a:rPr lang="ko-KR" altLang="ko-KR" sz="1200" b="1" dirty="0">
                <a:latin typeface="+mn-ea"/>
              </a:rPr>
              <a:t>한쪽은 읽기</a:t>
            </a:r>
            <a:r>
              <a:rPr lang="en-US" altLang="ko-KR" sz="1200" b="1" dirty="0">
                <a:latin typeface="+mn-ea"/>
              </a:rPr>
              <a:t>(read))</a:t>
            </a:r>
            <a:endParaRPr lang="ko-KR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</a:rPr>
              <a:t>    3)Semaphore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ko-KR" sz="1200" b="1" dirty="0" err="1">
                <a:latin typeface="+mn-ea"/>
              </a:rPr>
              <a:t>세마포어</a:t>
            </a:r>
            <a:r>
              <a:rPr lang="en-US" altLang="ko-KR" sz="1200" b="1" dirty="0">
                <a:latin typeface="+mn-ea"/>
              </a:rPr>
              <a:t>) : </a:t>
            </a:r>
            <a:r>
              <a:rPr lang="ko-KR" altLang="ko-KR" sz="1200" b="1" dirty="0">
                <a:latin typeface="+mn-ea"/>
              </a:rPr>
              <a:t>프로세스상 자원에 대한 접근 순서를 </a:t>
            </a:r>
            <a:r>
              <a:rPr lang="ko-KR" altLang="ko-KR" sz="1200" b="1" dirty="0" smtClean="0">
                <a:latin typeface="+mn-ea"/>
              </a:rPr>
              <a:t>제어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7235" y="6047565"/>
            <a:ext cx="791484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altLang="ko-KR" sz="1100" b="1" kern="100" dirty="0" smtClean="0">
                <a:latin typeface="+mn-ea"/>
                <a:cs typeface="Times New Roman" panose="02020603050405020304" pitchFamily="18" charset="0"/>
              </a:rPr>
              <a:t>※ </a:t>
            </a:r>
            <a:r>
              <a:rPr lang="ko-KR" altLang="ko-KR" sz="1100" b="1" kern="100" dirty="0" smtClean="0">
                <a:latin typeface="+mn-ea"/>
                <a:cs typeface="Times New Roman" panose="02020603050405020304" pitchFamily="18" charset="0"/>
              </a:rPr>
              <a:t>어떤 </a:t>
            </a:r>
            <a:r>
              <a:rPr lang="ko-KR" altLang="ko-KR" sz="1100" b="1" kern="100" dirty="0">
                <a:latin typeface="+mn-ea"/>
                <a:cs typeface="Times New Roman" panose="02020603050405020304" pitchFamily="18" charset="0"/>
              </a:rPr>
              <a:t>프로세스가 </a:t>
            </a:r>
            <a:r>
              <a:rPr lang="ko-KR" altLang="ko-KR" sz="1100" b="1" kern="100" dirty="0" err="1">
                <a:latin typeface="+mn-ea"/>
                <a:cs typeface="Times New Roman" panose="02020603050405020304" pitchFamily="18" charset="0"/>
              </a:rPr>
              <a:t>커널에서</a:t>
            </a:r>
            <a:r>
              <a:rPr lang="ko-KR" altLang="ko-KR" sz="1100" b="1" kern="100" dirty="0">
                <a:latin typeface="+mn-ea"/>
                <a:cs typeface="Times New Roman" panose="02020603050405020304" pitchFamily="18" charset="0"/>
              </a:rPr>
              <a:t> 특정 프로세스를 사용하고 싶다고 요청하는 것을 </a:t>
            </a:r>
            <a:r>
              <a:rPr lang="en-US" altLang="ko-KR" sz="11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“</a:t>
            </a:r>
            <a:r>
              <a:rPr lang="ko-KR" altLang="ko-KR" sz="11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시스템 콜</a:t>
            </a:r>
            <a:r>
              <a:rPr lang="en-US" altLang="ko-KR" sz="1100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”</a:t>
            </a:r>
            <a:r>
              <a:rPr lang="ko-KR" altLang="ko-KR" sz="1100" b="1" kern="100" dirty="0">
                <a:latin typeface="+mn-ea"/>
                <a:cs typeface="Times New Roman" panose="02020603050405020304" pitchFamily="18" charset="0"/>
              </a:rPr>
              <a:t>이라 한다</a:t>
            </a:r>
            <a:endParaRPr lang="en-US" altLang="ko-KR" sz="1100" b="1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148</Words>
  <Application>Microsoft Office PowerPoint</Application>
  <PresentationFormat>화면 슬라이드 쇼(4:3)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175</cp:revision>
  <dcterms:created xsi:type="dcterms:W3CDTF">2018-08-02T13:04:12Z</dcterms:created>
  <dcterms:modified xsi:type="dcterms:W3CDTF">2018-11-30T21:51:21Z</dcterms:modified>
</cp:coreProperties>
</file>