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0" r:id="rId2"/>
    <p:sldId id="313" r:id="rId3"/>
    <p:sldId id="316" r:id="rId4"/>
    <p:sldId id="319" r:id="rId5"/>
    <p:sldId id="321" r:id="rId6"/>
    <p:sldId id="317" r:id="rId7"/>
    <p:sldId id="322" r:id="rId8"/>
    <p:sldId id="325" r:id="rId9"/>
    <p:sldId id="32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0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50000"/>
              </a:spcBef>
            </a:pPr>
            <a:fld id="{459CE09D-C796-4BF1-8AF5-296121D1AEA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50000"/>
                </a:spcBef>
              </a:pPr>
              <a:t>4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17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50000"/>
              </a:spcBef>
            </a:pPr>
            <a:fld id="{459CE09D-C796-4BF1-8AF5-296121D1AEA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50000"/>
                </a:spcBef>
              </a:pPr>
              <a:t>5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59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50000"/>
              </a:spcBef>
            </a:pPr>
            <a:fld id="{459CE09D-C796-4BF1-8AF5-296121D1AEA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50000"/>
                </a:spcBef>
              </a:pPr>
              <a:t>7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842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50000"/>
              </a:spcBef>
            </a:pPr>
            <a:fld id="{459CE09D-C796-4BF1-8AF5-296121D1AEA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50000"/>
                </a:spcBef>
              </a:pPr>
              <a:t>9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88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VI </a:t>
              </a:r>
              <a:r>
                <a:rPr lang="ko-KR" altLang="en-US" sz="2400" b="1" dirty="0" smtClean="0">
                  <a:latin typeface="+mn-ea"/>
                </a:rPr>
                <a:t>편집 명령어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VI (visual editor)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VI (visual editor)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620" y="948046"/>
            <a:ext cx="82201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/>
              <a:t>※ vi (visual editor)</a:t>
            </a:r>
          </a:p>
          <a:p>
            <a:endParaRPr lang="en-US" altLang="ko-KR" sz="1700" dirty="0" smtClean="0"/>
          </a:p>
          <a:p>
            <a:r>
              <a:rPr lang="ko-KR" altLang="en-US" sz="1700" dirty="0" smtClean="0"/>
              <a:t> </a:t>
            </a:r>
            <a:r>
              <a:rPr lang="en-US" altLang="ko-KR" sz="1700" dirty="0" smtClean="0"/>
              <a:t>- </a:t>
            </a:r>
            <a:r>
              <a:rPr lang="ko-KR" altLang="en-US" sz="1700" dirty="0" smtClean="0"/>
              <a:t>유닉스</a:t>
            </a:r>
            <a:r>
              <a:rPr lang="en-US" altLang="ko-KR" sz="1700" dirty="0" smtClean="0"/>
              <a:t>/</a:t>
            </a:r>
            <a:r>
              <a:rPr lang="ko-KR" altLang="en-US" sz="1700" dirty="0" err="1" smtClean="0"/>
              <a:t>리눅스</a:t>
            </a:r>
            <a:r>
              <a:rPr lang="ko-KR" altLang="en-US" sz="1700" dirty="0" smtClean="0"/>
              <a:t> 시스템에서 주로 사용하는 텍스트 편집기</a:t>
            </a:r>
            <a:endParaRPr lang="en-US" altLang="ko-KR" sz="1700" dirty="0" smtClean="0"/>
          </a:p>
          <a:p>
            <a:r>
              <a:rPr lang="en-US" altLang="ko-KR" sz="1700" dirty="0" smtClean="0"/>
              <a:t> (=Windows</a:t>
            </a:r>
            <a:r>
              <a:rPr lang="ko-KR" altLang="en-US" sz="1700" dirty="0" smtClean="0"/>
              <a:t>의 메모장</a:t>
            </a:r>
            <a:r>
              <a:rPr lang="en-US" altLang="ko-KR" sz="1700" dirty="0" smtClean="0"/>
              <a:t>)</a:t>
            </a:r>
          </a:p>
        </p:txBody>
      </p:sp>
      <p:pic>
        <p:nvPicPr>
          <p:cNvPr id="8" name="Picture 2" descr="ë©ëª¨ì¥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4398"/>
            <a:ext cx="2726432" cy="272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62212" y="5488409"/>
            <a:ext cx="76858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※ </a:t>
            </a:r>
            <a:r>
              <a:rPr lang="ko-KR" altLang="en-US" sz="1700" dirty="0" smtClean="0"/>
              <a:t>편집기</a:t>
            </a:r>
            <a:endParaRPr lang="ko-KR" altLang="en-US" sz="1700" dirty="0"/>
          </a:p>
          <a:p>
            <a:r>
              <a:rPr lang="en-US" altLang="ko-KR" sz="1700" dirty="0"/>
              <a:t>vi 	: </a:t>
            </a:r>
            <a:r>
              <a:rPr lang="ko-KR" altLang="en-US" sz="1700" dirty="0"/>
              <a:t>윈도우의 </a:t>
            </a:r>
            <a:r>
              <a:rPr lang="en-US" altLang="ko-KR" sz="1700" dirty="0" smtClean="0"/>
              <a:t>notepad(</a:t>
            </a:r>
            <a:r>
              <a:rPr lang="ko-KR" altLang="en-US" sz="1700" dirty="0" smtClean="0"/>
              <a:t>메모장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와 </a:t>
            </a:r>
            <a:r>
              <a:rPr lang="ko-KR" altLang="en-US" sz="1700" dirty="0"/>
              <a:t>같음</a:t>
            </a:r>
          </a:p>
          <a:p>
            <a:r>
              <a:rPr lang="en-US" altLang="ko-KR" sz="1700" dirty="0"/>
              <a:t>vim	: </a:t>
            </a:r>
            <a:r>
              <a:rPr lang="ko-KR" altLang="en-US" sz="1700" dirty="0"/>
              <a:t>윈도우의 </a:t>
            </a:r>
            <a:r>
              <a:rPr lang="en-US" altLang="ko-KR" sz="1700" dirty="0" err="1"/>
              <a:t>wordpad</a:t>
            </a:r>
            <a:r>
              <a:rPr lang="en-US" altLang="ko-KR" sz="1700" dirty="0"/>
              <a:t> </a:t>
            </a:r>
            <a:r>
              <a:rPr lang="ko-KR" altLang="en-US" sz="1700" dirty="0"/>
              <a:t>와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같음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7035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vi (visual editor)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VI (visual editor)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479" y="1052736"/>
            <a:ext cx="822012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명령모드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(=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이동모드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=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초기모드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700" dirty="0"/>
          </a:p>
          <a:p>
            <a:r>
              <a:rPr lang="ko-KR" altLang="en-US" sz="1700" dirty="0" smtClean="0"/>
              <a:t> </a:t>
            </a:r>
            <a:r>
              <a:rPr lang="en-US" altLang="ko-KR" sz="1700" dirty="0" smtClean="0"/>
              <a:t>- </a:t>
            </a:r>
            <a:r>
              <a:rPr lang="ko-KR" altLang="en-US" sz="1700" dirty="0" smtClean="0"/>
              <a:t>처음 </a:t>
            </a:r>
            <a:r>
              <a:rPr lang="en-US" altLang="ko-KR" sz="1700" dirty="0" smtClean="0"/>
              <a:t>vi</a:t>
            </a:r>
            <a:r>
              <a:rPr lang="ko-KR" altLang="en-US" sz="1700" dirty="0" smtClean="0"/>
              <a:t>를 열면 명령모드로 진입 </a:t>
            </a:r>
            <a:r>
              <a:rPr lang="en-US" altLang="ko-KR" sz="1700" dirty="0" smtClean="0"/>
              <a:t>-&gt;</a:t>
            </a:r>
            <a:r>
              <a:rPr lang="ko-KR" altLang="en-US" sz="1700" dirty="0" smtClean="0"/>
              <a:t> 원하는 곳으로 이동</a:t>
            </a:r>
            <a:endParaRPr lang="en-US" altLang="ko-KR" sz="1700" dirty="0" smtClean="0"/>
          </a:p>
        </p:txBody>
      </p:sp>
      <p:pic>
        <p:nvPicPr>
          <p:cNvPr id="10" name="Picture 3" descr="C:\아이티뱅크\리눅스\4월 주말 리눅스\3일\명령모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3" y="2132856"/>
            <a:ext cx="8421002" cy="37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3405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r>
              <a:rPr lang="ko-KR" altLang="en-US" sz="1500" b="1" dirty="0"/>
              <a:t>■</a:t>
            </a:r>
            <a:r>
              <a:rPr lang="ko-KR" altLang="en-US" dirty="0"/>
              <a:t> </a:t>
            </a:r>
            <a:r>
              <a:rPr lang="en-US" altLang="ko-KR" dirty="0"/>
              <a:t>vi </a:t>
            </a:r>
            <a:r>
              <a:rPr lang="ko-KR" altLang="en-US" dirty="0"/>
              <a:t>모드</a:t>
            </a:r>
            <a:endParaRPr lang="en-US" altLang="ko-KR" dirty="0"/>
          </a:p>
          <a:p>
            <a:pPr eaLnBrk="1" latinLnBrk="1" hangingPunct="1">
              <a:defRPr/>
            </a:pPr>
            <a:endParaRPr lang="en-US" altLang="ko-KR" dirty="0"/>
          </a:p>
          <a:p>
            <a:pPr eaLnBrk="1" latinLnBrk="1" hangingPunct="1">
              <a:defRPr/>
            </a:pPr>
            <a:endParaRPr lang="ko-KR" altLang="en-US" dirty="0"/>
          </a:p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</p:txBody>
      </p:sp>
      <p:sp>
        <p:nvSpPr>
          <p:cNvPr id="2053" name="Text Box 28"/>
          <p:cNvSpPr txBox="1">
            <a:spLocks noChangeArrowheads="1"/>
          </p:cNvSpPr>
          <p:nvPr/>
        </p:nvSpPr>
        <p:spPr bwMode="auto">
          <a:xfrm>
            <a:off x="4735513" y="542925"/>
            <a:ext cx="4159250" cy="5743575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en-US" altLang="ko-KR" smtClean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smtClean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smtClean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smtClean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smtClean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sz="1000" smtClean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98777"/>
              </p:ext>
            </p:extLst>
          </p:nvPr>
        </p:nvGraphicFramePr>
        <p:xfrm>
          <a:off x="369256" y="5013176"/>
          <a:ext cx="3929062" cy="1146421"/>
        </p:xfrm>
        <a:graphic>
          <a:graphicData uri="http://schemas.openxmlformats.org/drawingml/2006/table">
            <a:tbl>
              <a:tblPr/>
              <a:tblGrid>
                <a:gridCol w="1028998"/>
                <a:gridCol w="2900064"/>
              </a:tblGrid>
              <a:tr h="2823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기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능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단어 이동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W,w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다음 단어의 처음으로 이동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(west)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단어 이동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E,e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단어의 끝으로 이동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(east)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단어 이동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B,b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단어의 처음으로 이동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(back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west)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27080"/>
              </p:ext>
            </p:extLst>
          </p:nvPr>
        </p:nvGraphicFramePr>
        <p:xfrm>
          <a:off x="401485" y="3284192"/>
          <a:ext cx="3929063" cy="1078409"/>
        </p:xfrm>
        <a:graphic>
          <a:graphicData uri="http://schemas.openxmlformats.org/drawingml/2006/table">
            <a:tbl>
              <a:tblPr/>
              <a:tblGrid>
                <a:gridCol w="1002163"/>
                <a:gridCol w="2926900"/>
              </a:tblGrid>
              <a:tr h="2143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기 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h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한 칸 왼쪽으로 이동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j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한 줄 아래 방향으로 이동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15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k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한 줄 위 방향으로 이동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l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한 칸 오른쪽으로 이동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10594"/>
              </p:ext>
            </p:extLst>
          </p:nvPr>
        </p:nvGraphicFramePr>
        <p:xfrm>
          <a:off x="4871065" y="2996952"/>
          <a:ext cx="3929063" cy="3146672"/>
        </p:xfrm>
        <a:graphic>
          <a:graphicData uri="http://schemas.openxmlformats.org/drawingml/2006/table">
            <a:tbl>
              <a:tblPr/>
              <a:tblGrid>
                <a:gridCol w="1368152"/>
                <a:gridCol w="2560911"/>
              </a:tblGrid>
              <a:tr h="3383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gg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문서의 처음으로 이동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G(shift + g)</a:t>
                      </a:r>
                      <a:endParaRPr lang="ko-KR" alt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문서의 마지막으로 이동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파일의 시작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5G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r>
                        <a:rPr 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번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행으</a:t>
                      </a:r>
                      <a:r>
                        <a:rPr 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로 </a:t>
                      </a: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이동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shift + h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high  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화면 처음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shift + m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middle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화면 중간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shift + l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low 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화면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끝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스크롤이동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 Ctrl + f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한 페이지 앞으로 이동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en-US" sz="1000" b="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 </a:t>
                      </a:r>
                      <a:r>
                        <a:rPr lang="ko-KR" sz="1000" b="0" kern="100" dirty="0" err="1">
                          <a:latin typeface="+mn-ea"/>
                          <a:ea typeface="+mn-ea"/>
                          <a:cs typeface="Times New Roman"/>
                        </a:rPr>
                        <a:t>컨트롤키를</a:t>
                      </a: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 누른 상태에서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 f </a:t>
                      </a: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키를 누름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스크롤이동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 Ctrl + b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한 페이지 뒤로 이동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endParaRPr lang="en-US" sz="1000" b="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 </a:t>
                      </a:r>
                      <a:r>
                        <a:rPr lang="ko-KR" sz="1000" b="0" kern="100" dirty="0" err="1">
                          <a:latin typeface="+mn-ea"/>
                          <a:ea typeface="+mn-ea"/>
                          <a:cs typeface="Times New Roman"/>
                        </a:rPr>
                        <a:t>컨트롤키를</a:t>
                      </a: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 누른 상태에서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 b </a:t>
                      </a: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키를 누름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23528" y="1052736"/>
            <a:ext cx="3924784" cy="1224136"/>
            <a:chOff x="971600" y="1553100"/>
            <a:chExt cx="7056784" cy="330498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851920" y="1553100"/>
              <a:ext cx="2232248" cy="1144743"/>
            </a:xfrm>
            <a:prstGeom prst="roundRect">
              <a:avLst/>
            </a:prstGeom>
            <a:solidFill>
              <a:srgbClr val="56D7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명령모드</a:t>
              </a:r>
              <a:endParaRPr lang="ko-KR" altLang="en-US" sz="1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971600" y="2125472"/>
              <a:ext cx="7056784" cy="2732611"/>
              <a:chOff x="971600" y="2125472"/>
              <a:chExt cx="7056784" cy="273261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971600" y="3713340"/>
                <a:ext cx="2232248" cy="1144743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편집모드</a:t>
                </a:r>
                <a:endParaRPr lang="ko-KR" altLang="en-US" sz="15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5796136" y="3713340"/>
                <a:ext cx="2232248" cy="1144743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smtClean="0">
                    <a:solidFill>
                      <a:schemeClr val="bg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ex</a:t>
                </a:r>
                <a:r>
                  <a:rPr lang="ko-KR" altLang="en-US" sz="1500" dirty="0" smtClean="0">
                    <a:solidFill>
                      <a:schemeClr val="bg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모드</a:t>
                </a:r>
                <a:endParaRPr lang="ko-KR" altLang="en-US" sz="15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cxnSp>
            <p:nvCxnSpPr>
              <p:cNvPr id="14" name="꺾인 연결선 13"/>
              <p:cNvCxnSpPr>
                <a:stCxn id="10" idx="1"/>
                <a:endCxn id="12" idx="0"/>
              </p:cNvCxnSpPr>
              <p:nvPr/>
            </p:nvCxnSpPr>
            <p:spPr>
              <a:xfrm rot="10800000" flipV="1">
                <a:off x="2087724" y="2125472"/>
                <a:ext cx="1764196" cy="1587868"/>
              </a:xfrm>
              <a:prstGeom prst="bentConnector2">
                <a:avLst/>
              </a:prstGeom>
              <a:ln w="508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꺾인 연결선 14"/>
              <p:cNvCxnSpPr>
                <a:stCxn id="10" idx="3"/>
                <a:endCxn id="13" idx="0"/>
              </p:cNvCxnSpPr>
              <p:nvPr/>
            </p:nvCxnSpPr>
            <p:spPr>
              <a:xfrm>
                <a:off x="6084168" y="2125472"/>
                <a:ext cx="828092" cy="1587868"/>
              </a:xfrm>
              <a:prstGeom prst="bentConnector2">
                <a:avLst/>
              </a:prstGeom>
              <a:ln w="508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꺾인 연결선 15"/>
              <p:cNvCxnSpPr>
                <a:stCxn id="13" idx="1"/>
              </p:cNvCxnSpPr>
              <p:nvPr/>
            </p:nvCxnSpPr>
            <p:spPr>
              <a:xfrm rot="10800000">
                <a:off x="5364088" y="2697844"/>
                <a:ext cx="432048" cy="1587868"/>
              </a:xfrm>
              <a:prstGeom prst="bentConnector2">
                <a:avLst/>
              </a:prstGeom>
              <a:ln w="508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모서리가 둥근 직사각형 16"/>
              <p:cNvSpPr/>
              <p:nvPr/>
            </p:nvSpPr>
            <p:spPr>
              <a:xfrm>
                <a:off x="4067944" y="3781064"/>
                <a:ext cx="1152128" cy="100929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smtClean="0">
                    <a:solidFill>
                      <a:schemeClr val="bg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ESC</a:t>
                </a:r>
                <a:endParaRPr lang="ko-KR" altLang="en-US" sz="15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cxnSp>
            <p:nvCxnSpPr>
              <p:cNvPr id="18" name="직선 화살표 연결선 17"/>
              <p:cNvCxnSpPr>
                <a:stCxn id="12" idx="3"/>
                <a:endCxn id="17" idx="1"/>
              </p:cNvCxnSpPr>
              <p:nvPr/>
            </p:nvCxnSpPr>
            <p:spPr>
              <a:xfrm>
                <a:off x="3203848" y="4285712"/>
                <a:ext cx="864096" cy="0"/>
              </a:xfrm>
              <a:prstGeom prst="straightConnector1">
                <a:avLst/>
              </a:prstGeom>
              <a:ln w="508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>
                <a:stCxn id="17" idx="0"/>
              </p:cNvCxnSpPr>
              <p:nvPr/>
            </p:nvCxnSpPr>
            <p:spPr>
              <a:xfrm flipV="1">
                <a:off x="4644008" y="2697844"/>
                <a:ext cx="0" cy="1083220"/>
              </a:xfrm>
              <a:prstGeom prst="straightConnector1">
                <a:avLst/>
              </a:prstGeom>
              <a:ln w="508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/>
          <p:cNvSpPr txBox="1"/>
          <p:nvPr/>
        </p:nvSpPr>
        <p:spPr>
          <a:xfrm>
            <a:off x="339791" y="290706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000" dirty="0"/>
              <a:t>. </a:t>
            </a:r>
            <a:r>
              <a:rPr lang="ko-KR" altLang="en-US" sz="1000" dirty="0"/>
              <a:t>명령모드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커서 이동</a:t>
            </a:r>
            <a:r>
              <a:rPr lang="en-US" altLang="ko-KR" sz="1000" dirty="0" smtClean="0"/>
              <a:t>) 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4725144"/>
            <a:ext cx="1970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000" dirty="0"/>
              <a:t>. </a:t>
            </a:r>
            <a:r>
              <a:rPr lang="ko-KR" altLang="en-US" sz="1000" dirty="0"/>
              <a:t>명령모드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단어 </a:t>
            </a:r>
            <a:r>
              <a:rPr lang="ko-KR" altLang="en-US" sz="1000" dirty="0"/>
              <a:t>단위로 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) </a:t>
            </a:r>
            <a:endParaRPr lang="ko-KR" altLang="en-US" sz="10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11809"/>
              </p:ext>
            </p:extLst>
          </p:nvPr>
        </p:nvGraphicFramePr>
        <p:xfrm>
          <a:off x="4850607" y="1013782"/>
          <a:ext cx="3929062" cy="858389"/>
        </p:xfrm>
        <a:graphic>
          <a:graphicData uri="http://schemas.openxmlformats.org/drawingml/2006/table">
            <a:tbl>
              <a:tblPr/>
              <a:tblGrid>
                <a:gridCol w="1377577"/>
                <a:gridCol w="2551485"/>
              </a:tblGrid>
              <a:tr h="2823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기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능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shift + ^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ko-KR" alt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행의 처음으로 이동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shift + $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행의 마지막으로 이동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860032" y="692696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000" dirty="0"/>
              <a:t>. </a:t>
            </a:r>
            <a:r>
              <a:rPr lang="ko-KR" altLang="en-US" sz="1000" dirty="0"/>
              <a:t>명령모드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행 단위 이동</a:t>
            </a:r>
            <a:r>
              <a:rPr lang="en-US" altLang="ko-KR" sz="1000" dirty="0" smtClean="0"/>
              <a:t>) 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5911" y="2564904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000" dirty="0"/>
              <a:t>. </a:t>
            </a:r>
            <a:r>
              <a:rPr lang="ko-KR" altLang="en-US" sz="1000" dirty="0"/>
              <a:t>명령모드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문서 단위 이동</a:t>
            </a:r>
            <a:r>
              <a:rPr lang="en-US" altLang="ko-KR" sz="1000" dirty="0" smtClean="0"/>
              <a:t>) 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vi (visual editor)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2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3405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</p:txBody>
      </p:sp>
      <p:sp>
        <p:nvSpPr>
          <p:cNvPr id="2053" name="Text Box 28"/>
          <p:cNvSpPr txBox="1">
            <a:spLocks noChangeArrowheads="1"/>
          </p:cNvSpPr>
          <p:nvPr/>
        </p:nvSpPr>
        <p:spPr bwMode="auto">
          <a:xfrm>
            <a:off x="4735513" y="542925"/>
            <a:ext cx="4159250" cy="5743575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sz="1000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48096"/>
              </p:ext>
            </p:extLst>
          </p:nvPr>
        </p:nvGraphicFramePr>
        <p:xfrm>
          <a:off x="4860032" y="967629"/>
          <a:ext cx="3929062" cy="2204519"/>
        </p:xfrm>
        <a:graphic>
          <a:graphicData uri="http://schemas.openxmlformats.org/drawingml/2006/table">
            <a:tbl>
              <a:tblPr/>
              <a:tblGrid>
                <a:gridCol w="720080"/>
                <a:gridCol w="3208982"/>
              </a:tblGrid>
              <a:tr h="2207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기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능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94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yw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</a:t>
                      </a: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프롬프트를부터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단어의 끝까지 복사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94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ye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단어 복사</a:t>
                      </a:r>
                      <a:endParaRPr lang="ko-KR" altLang="ko-KR" sz="1000" b="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94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yb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단어 복사</a:t>
                      </a:r>
                      <a:endParaRPr lang="ko-KR" altLang="ko-KR" sz="1000" b="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y0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행 처음까지 복사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y$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행 끝까지 복사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yG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문서 끝까지 복사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ygg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문서 처음까지 복사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53906"/>
              </p:ext>
            </p:extLst>
          </p:nvPr>
        </p:nvGraphicFramePr>
        <p:xfrm>
          <a:off x="374649" y="980728"/>
          <a:ext cx="3929063" cy="2349504"/>
        </p:xfrm>
        <a:graphic>
          <a:graphicData uri="http://schemas.openxmlformats.org/drawingml/2006/table">
            <a:tbl>
              <a:tblPr/>
              <a:tblGrid>
                <a:gridCol w="740967"/>
                <a:gridCol w="3188096"/>
              </a:tblGrid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x(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소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커서가 있는 문자 삭제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= delete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커서가 있는 앞 문자 삭제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= back space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dd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커서의 행 삭제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=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한 행씩 삭제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3dd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현재행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포함 아래의 숫자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(3)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만큼의 행을 삭제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smtClean="0">
                          <a:latin typeface="+mn-ea"/>
                          <a:ea typeface="+mn-ea"/>
                          <a:cs typeface="Times New Roman"/>
                        </a:rPr>
                        <a:t>yy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커서가 있는 라인을 복사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3yy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커서부터 숫자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(3)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만큼의 행을 복사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p(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소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복사한 내용을 현재 라인 이후에 </a:t>
                      </a: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붙여넣기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(paste)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P(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대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복사한 내용을 현재 라인 이전에 </a:t>
                      </a: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붙여넣기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(paste)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60032" y="620688"/>
            <a:ext cx="3090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굴림" charset="-127"/>
                <a:ea typeface="굴림" charset="-127"/>
              </a:rPr>
              <a:t>. </a:t>
            </a:r>
            <a:r>
              <a:rPr lang="ko-KR" altLang="en-US" sz="1000" dirty="0"/>
              <a:t>명령모드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dd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yy</a:t>
            </a:r>
            <a:r>
              <a:rPr lang="en-US" altLang="ko-KR" sz="1000" dirty="0"/>
              <a:t> </a:t>
            </a:r>
            <a:r>
              <a:rPr lang="ko-KR" altLang="en-US" sz="1000" dirty="0"/>
              <a:t>활용</a:t>
            </a:r>
            <a:r>
              <a:rPr lang="en-US" altLang="ko-KR" sz="1000" dirty="0"/>
              <a:t> -&gt; </a:t>
            </a:r>
            <a:r>
              <a:rPr lang="ko-KR" altLang="en-US" sz="1000" dirty="0"/>
              <a:t>이동명령과 조합가능</a:t>
            </a:r>
            <a:r>
              <a:rPr lang="en-US" altLang="ko-KR" sz="10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0825" y="620688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000" dirty="0"/>
              <a:t>. </a:t>
            </a:r>
            <a:r>
              <a:rPr lang="ko-KR" altLang="en-US" sz="1000" dirty="0"/>
              <a:t>명령모드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삭제 및 복사</a:t>
            </a:r>
            <a:r>
              <a:rPr lang="en-US" altLang="ko-KR" sz="1000" dirty="0" smtClean="0"/>
              <a:t>) </a:t>
            </a:r>
            <a:endParaRPr lang="ko-KR" altLang="en-US" sz="10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39975"/>
              </p:ext>
            </p:extLst>
          </p:nvPr>
        </p:nvGraphicFramePr>
        <p:xfrm>
          <a:off x="395536" y="3933056"/>
          <a:ext cx="3929063" cy="2228312"/>
        </p:xfrm>
        <a:graphic>
          <a:graphicData uri="http://schemas.openxmlformats.org/drawingml/2006/table">
            <a:tbl>
              <a:tblPr/>
              <a:tblGrid>
                <a:gridCol w="720080"/>
                <a:gridCol w="3208983"/>
              </a:tblGrid>
              <a:tr h="2785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기  능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dw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프롬프트부터 단어의 끝까지 삭제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de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단어 삭제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db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단어 삭제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d0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행 처음까지 삭제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d$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행 끝까지 삭제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dG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문서 끝까지 삭제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dgg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문서 처음까지 삭제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70312" y="3650328"/>
            <a:ext cx="3122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000" dirty="0"/>
              <a:t>. </a:t>
            </a:r>
            <a:r>
              <a:rPr lang="ko-KR" altLang="en-US" sz="1000" dirty="0"/>
              <a:t>명령모드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dd</a:t>
            </a:r>
            <a:r>
              <a:rPr lang="ko-KR" altLang="en-US" sz="1000" dirty="0" smtClean="0"/>
              <a:t>와 </a:t>
            </a:r>
            <a:r>
              <a:rPr lang="en-US" altLang="ko-KR" sz="1000" dirty="0" err="1" smtClean="0"/>
              <a:t>yy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활용</a:t>
            </a:r>
            <a:r>
              <a:rPr lang="en-US" altLang="ko-KR" sz="1000" dirty="0" smtClean="0"/>
              <a:t> -&gt; </a:t>
            </a:r>
            <a:r>
              <a:rPr lang="ko-KR" altLang="en-US" sz="1000" dirty="0" smtClean="0"/>
              <a:t>이동명령과 조합가능</a:t>
            </a:r>
            <a:r>
              <a:rPr lang="en-US" altLang="ko-KR" sz="1000" dirty="0" smtClean="0"/>
              <a:t>) 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vi (visual editor)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64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VI (visual editor)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479" y="1052736"/>
            <a:ext cx="822012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입력모드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(=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편집모드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700" dirty="0" smtClean="0"/>
              <a:t> </a:t>
            </a:r>
          </a:p>
          <a:p>
            <a:r>
              <a:rPr lang="en-US" altLang="ko-KR" sz="1700" dirty="0"/>
              <a:t> </a:t>
            </a:r>
            <a:r>
              <a:rPr lang="en-US" altLang="ko-KR" sz="1700" dirty="0" smtClean="0"/>
              <a:t> - </a:t>
            </a:r>
            <a:r>
              <a:rPr lang="ko-KR" altLang="en-US" sz="1700" dirty="0" smtClean="0"/>
              <a:t>내용 편집</a:t>
            </a:r>
            <a:endParaRPr lang="en-US" altLang="ko-KR" sz="1700" dirty="0"/>
          </a:p>
        </p:txBody>
      </p:sp>
      <p:pic>
        <p:nvPicPr>
          <p:cNvPr id="11" name="Picture 2" descr="C:\아이티뱅크\리눅스\4월 주말 리눅스\3일\입력모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4" y="2241196"/>
            <a:ext cx="8257194" cy="34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vi (visual editor)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09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3405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</p:txBody>
      </p:sp>
      <p:sp>
        <p:nvSpPr>
          <p:cNvPr id="2053" name="Text Box 28"/>
          <p:cNvSpPr txBox="1">
            <a:spLocks noChangeArrowheads="1"/>
          </p:cNvSpPr>
          <p:nvPr/>
        </p:nvSpPr>
        <p:spPr bwMode="auto">
          <a:xfrm>
            <a:off x="4735513" y="542925"/>
            <a:ext cx="4159250" cy="5743575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sz="1000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73735"/>
              </p:ext>
            </p:extLst>
          </p:nvPr>
        </p:nvGraphicFramePr>
        <p:xfrm>
          <a:off x="395536" y="980728"/>
          <a:ext cx="3929062" cy="3096353"/>
        </p:xfrm>
        <a:graphic>
          <a:graphicData uri="http://schemas.openxmlformats.org/drawingml/2006/table">
            <a:tbl>
              <a:tblPr/>
              <a:tblGrid>
                <a:gridCol w="792088"/>
                <a:gridCol w="3136974"/>
              </a:tblGrid>
              <a:tr h="2207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기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능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9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i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프롬프트를 우측 밀어내고 입력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9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I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행의 제일 처음에서 입력 모드로 전환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9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a(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소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프롬프트를 좌측 밀어내고 입력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A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행의 제일 마지막에서 입력모드로 변경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o(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소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커서 아래에 새로운 행을 추가하고 입력모드로 변경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O(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대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커서 위에 새로운 행을 추가하고 입력모드로 변경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s(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소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문자를 지우고 입력모드로 변경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S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행의 모든 문자를 지우고 입력모드로 변경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R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덮어쓰기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u(</a:t>
                      </a:r>
                      <a:r>
                        <a:rPr lang="ko-KR" altLang="en-US" sz="1000" b="0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소</a:t>
                      </a:r>
                      <a:r>
                        <a:rPr lang="en-US" altLang="ko-KR" sz="1000" b="0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삭제취소</a:t>
                      </a:r>
                      <a:endParaRPr lang="ko-KR" sz="1000" b="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620688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굴림" charset="-127"/>
                <a:ea typeface="굴림" charset="-127"/>
              </a:rPr>
              <a:t>. </a:t>
            </a:r>
            <a:r>
              <a:rPr lang="ko-KR" altLang="en-US" sz="1000" dirty="0"/>
              <a:t>입력 </a:t>
            </a:r>
            <a:r>
              <a:rPr lang="ko-KR" altLang="en-US" sz="1000" dirty="0" smtClean="0"/>
              <a:t>모드</a:t>
            </a:r>
            <a:endParaRPr lang="en-US" altLang="ko-KR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762377" y="63834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굴림" charset="-127"/>
                <a:ea typeface="굴림" charset="-127"/>
              </a:rPr>
              <a:t>. </a:t>
            </a:r>
            <a:r>
              <a:rPr lang="ko-KR" altLang="en-US" sz="1000" dirty="0" smtClean="0"/>
              <a:t>파일관련 명령</a:t>
            </a:r>
            <a:endParaRPr lang="en-US" altLang="ko-KR" sz="10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28611"/>
              </p:ext>
            </p:extLst>
          </p:nvPr>
        </p:nvGraphicFramePr>
        <p:xfrm>
          <a:off x="4850606" y="1033745"/>
          <a:ext cx="3929063" cy="1877864"/>
        </p:xfrm>
        <a:graphic>
          <a:graphicData uri="http://schemas.openxmlformats.org/drawingml/2006/table">
            <a:tbl>
              <a:tblPr/>
              <a:tblGrid>
                <a:gridCol w="945530"/>
                <a:gridCol w="2983533"/>
              </a:tblGrid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:q!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강제 나가기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: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wq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!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저장하고 나가기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:w [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파일명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“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파일명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”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으로 저장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:e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창을 닫고 파일 열기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파일 생성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꼭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:e [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생성경로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]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를 적어준다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: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enew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창을 닫고 새로운 </a:t>
                      </a: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빈문서를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연다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:f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커서위치 찾기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파일 위치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pwd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vi (visual editor)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8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VI (visual editor)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479" y="1052736"/>
            <a:ext cx="822012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solidFill>
                  <a:srgbClr val="FF0000"/>
                </a:solidFill>
              </a:rPr>
              <a:t>3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실행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(ex)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모드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찾기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치환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700" dirty="0" smtClean="0"/>
              <a:t> </a:t>
            </a:r>
          </a:p>
          <a:p>
            <a:r>
              <a:rPr lang="en-US" altLang="ko-KR" sz="1700" dirty="0"/>
              <a:t> </a:t>
            </a:r>
            <a:r>
              <a:rPr lang="en-US" altLang="ko-KR" sz="1700" dirty="0" smtClean="0"/>
              <a:t> - </a:t>
            </a:r>
            <a:r>
              <a:rPr lang="ko-KR" altLang="en-US" sz="1700" dirty="0" smtClean="0"/>
              <a:t>찾기와 치환</a:t>
            </a:r>
            <a:endParaRPr lang="en-US" altLang="ko-KR" sz="17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vi (visual editor)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13" name="Picture 2" descr="C:\Users\user\Downloads\magnif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96" y="2319476"/>
            <a:ext cx="2862524" cy="286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3405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</p:txBody>
      </p:sp>
      <p:sp>
        <p:nvSpPr>
          <p:cNvPr id="2053" name="Text Box 28"/>
          <p:cNvSpPr txBox="1">
            <a:spLocks noChangeArrowheads="1"/>
          </p:cNvSpPr>
          <p:nvPr/>
        </p:nvSpPr>
        <p:spPr bwMode="auto">
          <a:xfrm>
            <a:off x="4735513" y="542925"/>
            <a:ext cx="4159250" cy="5743575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en-US" altLang="ko-KR" sz="1000" dirty="0">
              <a:latin typeface="굴림" charset="-127"/>
              <a:ea typeface="굴림" charset="-127"/>
            </a:endParaRPr>
          </a:p>
          <a:p>
            <a:pPr eaLnBrk="1" latinLnBrk="1" hangingPunct="1">
              <a:defRPr/>
            </a:pP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31461"/>
              </p:ext>
            </p:extLst>
          </p:nvPr>
        </p:nvGraphicFramePr>
        <p:xfrm>
          <a:off x="4850607" y="980728"/>
          <a:ext cx="3929062" cy="3908118"/>
        </p:xfrm>
        <a:graphic>
          <a:graphicData uri="http://schemas.openxmlformats.org/drawingml/2006/table">
            <a:tbl>
              <a:tblPr/>
              <a:tblGrid>
                <a:gridCol w="1419617"/>
                <a:gridCol w="2509445"/>
              </a:tblGrid>
              <a:tr h="2733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r>
                        <a:rPr lang="en-US" sz="10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기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능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:s/king/queen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현재라인에서 제일 처음 발견되는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king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을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en-US" sz="1000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queen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으로 바꿈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:s/king/queen/g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현재라인에 있는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모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든</a:t>
                      </a:r>
                      <a:r>
                        <a:rPr 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king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을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queen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변경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:1,3 s/king/queen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첫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~ </a:t>
                      </a:r>
                      <a:r>
                        <a:rPr lang="ko-KR" sz="1000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세번째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사이에서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각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마다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제일처음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발견되는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King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을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queen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으로 바꿈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3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:1,3 s/king/queen/g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latin typeface="+mn-lt"/>
                          <a:ea typeface="맑은 고딕"/>
                          <a:cs typeface="Times New Roman"/>
                        </a:rPr>
                        <a:t>첫</a:t>
                      </a:r>
                      <a:r>
                        <a:rPr lang="en-US" altLang="ko-KR" sz="1000" kern="100" dirty="0" smtClean="0"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+mn-lt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altLang="ko-KR" sz="1000" kern="100" dirty="0" smtClean="0">
                          <a:latin typeface="+mn-lt"/>
                          <a:ea typeface="맑은 고딕"/>
                          <a:cs typeface="Times New Roman"/>
                        </a:rPr>
                        <a:t> ~ </a:t>
                      </a:r>
                      <a:r>
                        <a:rPr lang="ko-KR" altLang="ko-KR" sz="1000" kern="100" dirty="0" err="1" smtClean="0">
                          <a:latin typeface="+mn-lt"/>
                          <a:ea typeface="맑은 고딕"/>
                          <a:cs typeface="Times New Roman"/>
                        </a:rPr>
                        <a:t>세번째</a:t>
                      </a:r>
                      <a:r>
                        <a:rPr lang="en-US" altLang="ko-KR" sz="1000" kern="100" dirty="0" smtClean="0"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+mn-lt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ko-KR" altLang="ko-KR" sz="1000" kern="100" dirty="0" smtClean="0">
                          <a:latin typeface="+mn-lt"/>
                          <a:ea typeface="맑은 고딕"/>
                          <a:cs typeface="Times New Roman"/>
                        </a:rPr>
                        <a:t> 사이에서</a:t>
                      </a:r>
                      <a:r>
                        <a:rPr lang="en-US" altLang="ko-KR" sz="1000" kern="100" dirty="0" smtClean="0"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모든</a:t>
                      </a:r>
                      <a:r>
                        <a:rPr 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king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을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queen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으로 바꿈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3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:1,$ s/king/queen/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파일전체에서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king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을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queen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으로 </a:t>
                      </a:r>
                      <a:r>
                        <a:rPr lang="ko-KR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첫번째로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 발견되는 것만 바꿈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:1,$ s/king/queen/g</a:t>
                      </a:r>
                      <a:endParaRPr lang="ko-KR" sz="1000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파일전체에서</a:t>
                      </a:r>
                      <a:r>
                        <a:rPr lang="en-US" sz="1000" kern="10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king</a:t>
                      </a:r>
                      <a:r>
                        <a:rPr lang="ko-KR" sz="1000" kern="10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을</a:t>
                      </a:r>
                      <a:r>
                        <a:rPr lang="en-US" sz="1000" kern="10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queen</a:t>
                      </a:r>
                      <a:r>
                        <a:rPr lang="ko-KR" sz="1000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으로 전부 바꿈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3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:1,$ s/king/queen/c</a:t>
                      </a:r>
                      <a:endParaRPr lang="ko-KR" sz="1000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파일 전체에서 각 라인마다 첫 번째로 발견되는</a:t>
                      </a:r>
                      <a:r>
                        <a:rPr lang="en-US" sz="1000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king</a:t>
                      </a:r>
                      <a:r>
                        <a:rPr lang="ko-KR" sz="1000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을</a:t>
                      </a:r>
                      <a:r>
                        <a:rPr lang="en-US" sz="1000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queen</a:t>
                      </a:r>
                      <a:r>
                        <a:rPr lang="ko-KR" sz="1000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으로 바꾸는 데 </a:t>
                      </a:r>
                      <a:r>
                        <a:rPr lang="ko-KR" sz="1000" kern="10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바꾸기전에</a:t>
                      </a:r>
                      <a:r>
                        <a:rPr lang="ko-KR" sz="1000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바꿀 것 인지 사용자에게 물어본다</a:t>
                      </a:r>
                      <a:r>
                        <a:rPr lang="en-US" sz="1000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:1,$ s/king/queen/</a:t>
                      </a:r>
                      <a:r>
                        <a:rPr lang="en-US" sz="10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gc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파일 전체에서 모든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king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을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queen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으로 바꾸는데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바꾸기전에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 바꿀 것인지 사용자에게 물어본다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37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lt"/>
                          <a:ea typeface="맑은 고딕"/>
                          <a:cs typeface="Times New Roman"/>
                        </a:rPr>
                        <a:t>y(</a:t>
                      </a:r>
                      <a:r>
                        <a:rPr lang="ko-KR" altLang="ko-KR" sz="1000" b="1" kern="100" dirty="0" smtClean="0">
                          <a:latin typeface="+mn-lt"/>
                          <a:ea typeface="맑은 고딕"/>
                          <a:cs typeface="Times New Roman"/>
                        </a:rPr>
                        <a:t>바꾸고</a:t>
                      </a:r>
                      <a:r>
                        <a:rPr lang="en-US" altLang="ko-KR" sz="1000" b="1" kern="100" dirty="0" smtClean="0">
                          <a:latin typeface="+mn-lt"/>
                          <a:ea typeface="맑은 고딕"/>
                          <a:cs typeface="Times New Roman"/>
                        </a:rPr>
                        <a:t>),  n(</a:t>
                      </a:r>
                      <a:r>
                        <a:rPr lang="ko-KR" altLang="ko-KR" sz="1000" b="1" kern="100" dirty="0" err="1" smtClean="0">
                          <a:latin typeface="+mn-lt"/>
                          <a:ea typeface="맑은 고딕"/>
                          <a:cs typeface="Times New Roman"/>
                        </a:rPr>
                        <a:t>바꾸지않고</a:t>
                      </a:r>
                      <a:r>
                        <a:rPr lang="en-US" altLang="ko-KR" sz="1000" b="1" kern="100" dirty="0" smtClean="0">
                          <a:latin typeface="+mn-lt"/>
                          <a:ea typeface="맑은 고딕"/>
                          <a:cs typeface="Times New Roman"/>
                        </a:rPr>
                        <a:t>),  a(</a:t>
                      </a:r>
                      <a:r>
                        <a:rPr lang="ko-KR" altLang="ko-KR" sz="1000" b="1" kern="100" dirty="0" err="1" smtClean="0">
                          <a:latin typeface="+mn-lt"/>
                          <a:ea typeface="맑은 고딕"/>
                          <a:cs typeface="Times New Roman"/>
                        </a:rPr>
                        <a:t>모두바꾼다</a:t>
                      </a:r>
                      <a:r>
                        <a:rPr lang="en-US" altLang="ko-KR" sz="1000" b="1" kern="100" dirty="0" smtClean="0">
                          <a:latin typeface="+mn-lt"/>
                          <a:ea typeface="맑은 고딕"/>
                          <a:cs typeface="Times New Roman"/>
                        </a:rPr>
                        <a:t>.)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620688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1000" dirty="0" smtClean="0"/>
              <a:t>실행</a:t>
            </a:r>
            <a:r>
              <a:rPr lang="en-US" altLang="ko-KR" sz="1000" dirty="0" smtClean="0"/>
              <a:t>(ex)</a:t>
            </a:r>
            <a:r>
              <a:rPr lang="ko-KR" altLang="en-US" sz="1000" dirty="0" smtClean="0"/>
              <a:t> 모드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찾기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07248"/>
              </p:ext>
            </p:extLst>
          </p:nvPr>
        </p:nvGraphicFramePr>
        <p:xfrm>
          <a:off x="374649" y="980728"/>
          <a:ext cx="3929063" cy="2154584"/>
        </p:xfrm>
        <a:graphic>
          <a:graphicData uri="http://schemas.openxmlformats.org/drawingml/2006/table">
            <a:tbl>
              <a:tblPr/>
              <a:tblGrid>
                <a:gridCol w="709540"/>
                <a:gridCol w="3219523"/>
              </a:tblGrid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찾을문자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위치에서 아래로 검색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    n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이전 검색을 반복해서 검색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&lt;-&gt; N (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방향반대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?</a:t>
                      </a: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찾을문자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현재 위치에서 위로 검색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    N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이전 검색을 반복해서 검색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&lt;-&gt; N (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방향반대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:set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nu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행 번호 표시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:set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nonu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행 번호 삭제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:12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12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행으로 이동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vi (visual editor)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55836"/>
              </p:ext>
            </p:extLst>
          </p:nvPr>
        </p:nvGraphicFramePr>
        <p:xfrm>
          <a:off x="395536" y="3429000"/>
          <a:ext cx="3929063" cy="2737759"/>
        </p:xfrm>
        <a:graphic>
          <a:graphicData uri="http://schemas.openxmlformats.org/drawingml/2006/table">
            <a:tbl>
              <a:tblPr/>
              <a:tblGrid>
                <a:gridCol w="1245023"/>
                <a:gridCol w="2684040"/>
              </a:tblGrid>
              <a:tr h="4320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# vi 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+5 hello.txt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Hello.txt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읽어 온후 커서를 자동으로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5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번째 줄에 갖다 놓는다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# vi 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+/</a:t>
                      </a:r>
                      <a:r>
                        <a:rPr lang="ko-KR" sz="10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찾을단어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en-US" sz="1000" b="1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hello.txt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Hello.txt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읽어 온 후 제일 처음 </a:t>
                      </a:r>
                      <a:r>
                        <a:rPr lang="ko-KR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찾을단어에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 커서가 놓인다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7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:5, 8 w hello3.txt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번째 라인부터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8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번째 라인까지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hello3.txt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파일에 저장하라는 명령</a:t>
                      </a: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3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:r hello2.txt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Hello2.txt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를 현재 편집 중인 커서 위치로 삽입된다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:e hello.txt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현재파일작업이 끝나서 다른 파일을 불러올 때 쓰는 명령</a:t>
                      </a: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:</a:t>
                      </a:r>
                      <a:r>
                        <a:rPr lang="en-US" altLang="ko-KR" sz="10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enew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새로운 </a:t>
                      </a:r>
                      <a:r>
                        <a:rPr lang="ko-KR" altLang="en-US" sz="1000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빈문서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열기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72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:</a:t>
                      </a:r>
                      <a:r>
                        <a:rPr lang="en-US" altLang="ko-KR" sz="10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args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현재 열려있는 파일의 목록과 현재 작업중인 파일을 출력</a:t>
                      </a:r>
                      <a:endParaRPr lang="ko-KR" sz="10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35513" y="62068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1000" dirty="0" smtClean="0"/>
              <a:t>실행</a:t>
            </a:r>
            <a:r>
              <a:rPr lang="en-US" altLang="ko-KR" sz="1000" dirty="0" smtClean="0"/>
              <a:t>(ex)</a:t>
            </a:r>
            <a:r>
              <a:rPr lang="ko-KR" altLang="en-US" sz="1000" dirty="0" smtClean="0"/>
              <a:t> 모드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치환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836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940</Words>
  <Application>Microsoft Office PowerPoint</Application>
  <PresentationFormat>화면 슬라이드 쇼(4:3)</PresentationFormat>
  <Paragraphs>244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나눔스퀘어라운드 ExtraBold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166</cp:revision>
  <dcterms:created xsi:type="dcterms:W3CDTF">2018-08-02T13:04:12Z</dcterms:created>
  <dcterms:modified xsi:type="dcterms:W3CDTF">2018-10-31T09:05:51Z</dcterms:modified>
</cp:coreProperties>
</file>