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0" r:id="rId2"/>
    <p:sldId id="322" r:id="rId3"/>
    <p:sldId id="318" r:id="rId4"/>
    <p:sldId id="321" r:id="rId5"/>
    <p:sldId id="314" r:id="rId6"/>
    <p:sldId id="323" r:id="rId7"/>
    <p:sldId id="324" r:id="rId8"/>
    <p:sldId id="319" r:id="rId9"/>
    <p:sldId id="32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Linux </a:t>
              </a:r>
              <a:r>
                <a:rPr lang="ko-KR" altLang="en-US" sz="2400" b="1" dirty="0" smtClean="0">
                  <a:latin typeface="+mn-ea"/>
                </a:rPr>
                <a:t>기본명령</a:t>
              </a:r>
              <a:r>
                <a:rPr lang="en-US" altLang="ko-KR" sz="2400" b="1" dirty="0" smtClean="0">
                  <a:latin typeface="+mn-ea"/>
                </a:rPr>
                <a:t>(2)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sort </a:t>
            </a:r>
            <a:r>
              <a:rPr lang="ko-KR" altLang="en-US" sz="800" b="1" dirty="0">
                <a:latin typeface="+mn-ea"/>
              </a:rPr>
              <a:t>명령어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Linux </a:t>
            </a:r>
            <a:r>
              <a:rPr lang="ko-KR" altLang="en-US" sz="2000" b="1" dirty="0" smtClean="0">
                <a:latin typeface="+mn-ea"/>
              </a:rPr>
              <a:t>기본 명령</a:t>
            </a:r>
            <a:r>
              <a:rPr lang="en-US" altLang="ko-KR" sz="2000" b="1" dirty="0" smtClean="0">
                <a:latin typeface="+mn-ea"/>
              </a:rPr>
              <a:t>(2)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16431"/>
              </p:ext>
            </p:extLst>
          </p:nvPr>
        </p:nvGraphicFramePr>
        <p:xfrm>
          <a:off x="320369" y="1412776"/>
          <a:ext cx="8404999" cy="4601304"/>
        </p:xfrm>
        <a:graphic>
          <a:graphicData uri="http://schemas.openxmlformats.org/drawingml/2006/table">
            <a:tbl>
              <a:tblPr/>
              <a:tblGrid>
                <a:gridCol w="863144"/>
                <a:gridCol w="1619804"/>
                <a:gridCol w="1619805"/>
                <a:gridCol w="1546177"/>
                <a:gridCol w="2756069"/>
              </a:tblGrid>
              <a:tr h="30409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7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지정한 파일이나 파이프라인으로 넘어온 내용의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행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줄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단어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문자 수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해주는 명령어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3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300" dirty="0" smtClean="0"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-l   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줄 수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(line)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-w  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단어 수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(word)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-c   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문자 수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(character)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문법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1" kern="100" dirty="0" smtClean="0">
                          <a:latin typeface="+mn-ea"/>
                          <a:ea typeface="+mn-ea"/>
                          <a:cs typeface="Times New Roman"/>
                        </a:rPr>
                        <a:t># </a:t>
                      </a:r>
                      <a:r>
                        <a:rPr lang="en-US" altLang="ko-KR" sz="13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wc</a:t>
                      </a:r>
                      <a:r>
                        <a:rPr lang="en-US" altLang="ko-KR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[</a:t>
                      </a:r>
                      <a:r>
                        <a:rPr lang="ko-KR" altLang="en-US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] [</a:t>
                      </a:r>
                      <a:r>
                        <a:rPr lang="ko-KR" altLang="en-US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파일</a:t>
                      </a:r>
                      <a:r>
                        <a:rPr lang="en-US" altLang="ko-KR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2208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연습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1&gt;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/>
                        <a:t># cat &gt; test.txt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100" b="1" dirty="0" smtClean="0"/>
                        <a:t>9	b	three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100" b="1" dirty="0" smtClean="0"/>
                        <a:t>3	a	one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100" b="1" dirty="0" smtClean="0"/>
                        <a:t>5	e	two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100" b="1" dirty="0" smtClean="0"/>
                        <a:t>7	d	three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100" b="1" dirty="0" smtClean="0"/>
                        <a:t>8	c	zero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100" b="1" dirty="0" smtClean="0"/>
                        <a:t>4	f	five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100" b="1" dirty="0" smtClean="0"/>
                        <a:t>1	j	seven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100" b="1" dirty="0" smtClean="0"/>
                        <a:t>0	h	six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100" b="1" dirty="0" smtClean="0"/>
                        <a:t>2	</a:t>
                      </a:r>
                      <a:r>
                        <a:rPr lang="en-US" altLang="ko-KR" sz="1100" b="1" dirty="0" err="1" smtClean="0"/>
                        <a:t>i</a:t>
                      </a:r>
                      <a:r>
                        <a:rPr lang="en-US" altLang="ko-KR" sz="1100" b="1" dirty="0" smtClean="0"/>
                        <a:t>	eight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100" b="1" dirty="0" smtClean="0"/>
                        <a:t>6	g	nine</a:t>
                      </a:r>
                    </a:p>
                    <a:p>
                      <a:pPr marL="0" indent="0" algn="l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ko-KR" sz="1200" b="1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-l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옵션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-w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옵션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-c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옵션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latinLnBrk="1" hangingPunct="1"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특정 문자 포함된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행의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수 출력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en-US" altLang="ko-KR" sz="1400" b="1" dirty="0" smtClean="0"/>
                        <a:t># </a:t>
                      </a:r>
                      <a:r>
                        <a:rPr lang="en-US" altLang="ko-KR" sz="1400" b="1" dirty="0" err="1" smtClean="0"/>
                        <a:t>wc</a:t>
                      </a:r>
                      <a:r>
                        <a:rPr lang="en-US" altLang="ko-KR" sz="1400" b="1" baseline="0" dirty="0" smtClean="0"/>
                        <a:t> -l</a:t>
                      </a:r>
                      <a:r>
                        <a:rPr lang="en-US" altLang="ko-KR" sz="1400" b="1" dirty="0" smtClean="0"/>
                        <a:t>  test.txt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en-US" altLang="ko-KR" sz="1400" b="1" dirty="0" smtClean="0"/>
                        <a:t># </a:t>
                      </a:r>
                      <a:r>
                        <a:rPr lang="en-US" altLang="ko-KR" sz="1400" b="1" dirty="0" err="1" smtClean="0"/>
                        <a:t>wc</a:t>
                      </a:r>
                      <a:r>
                        <a:rPr lang="en-US" altLang="ko-KR" sz="1400" b="1" baseline="0" dirty="0" smtClean="0"/>
                        <a:t> -w</a:t>
                      </a:r>
                      <a:r>
                        <a:rPr lang="en-US" altLang="ko-KR" sz="1400" b="1" dirty="0" smtClean="0"/>
                        <a:t>  test.txt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en-US" altLang="ko-KR" sz="1400" b="1" dirty="0" smtClean="0"/>
                        <a:t># </a:t>
                      </a:r>
                      <a:r>
                        <a:rPr lang="en-US" altLang="ko-KR" sz="1400" b="1" dirty="0" err="1" smtClean="0"/>
                        <a:t>wc</a:t>
                      </a:r>
                      <a:r>
                        <a:rPr lang="en-US" altLang="ko-KR" sz="1400" b="1" baseline="0" dirty="0" smtClean="0"/>
                        <a:t> -c</a:t>
                      </a:r>
                      <a:r>
                        <a:rPr lang="en-US" altLang="ko-KR" sz="1400" b="1" dirty="0" smtClean="0"/>
                        <a:t>  test.txt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/>
                        <a:t># cat test.txt |</a:t>
                      </a:r>
                      <a:r>
                        <a:rPr lang="en-US" altLang="ko-KR" sz="1200" b="1" dirty="0" err="1" smtClean="0"/>
                        <a:t>grep</a:t>
                      </a:r>
                      <a:r>
                        <a:rPr lang="en-US" altLang="ko-KR" sz="1200" b="1" dirty="0" smtClean="0"/>
                        <a:t> “one” | </a:t>
                      </a:r>
                      <a:r>
                        <a:rPr lang="en-US" altLang="ko-KR" sz="1200" b="1" dirty="0" err="1" smtClean="0"/>
                        <a:t>wc</a:t>
                      </a:r>
                      <a:r>
                        <a:rPr lang="en-US" altLang="ko-KR" sz="1200" b="1" baseline="0" dirty="0" smtClean="0"/>
                        <a:t> -l</a:t>
                      </a:r>
                      <a:r>
                        <a:rPr lang="en-US" altLang="ko-KR" sz="1200" b="1" dirty="0" smtClean="0"/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4675" y="836712"/>
            <a:ext cx="153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1. </a:t>
            </a:r>
            <a:r>
              <a:rPr lang="en-US" altLang="ko-KR" b="1" dirty="0" err="1" smtClean="0">
                <a:latin typeface="+mn-ea"/>
              </a:rPr>
              <a:t>wc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명령어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01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sort </a:t>
            </a:r>
            <a:r>
              <a:rPr lang="ko-KR" altLang="en-US" sz="800" b="1" dirty="0">
                <a:latin typeface="+mn-ea"/>
              </a:rPr>
              <a:t>명령어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Linux </a:t>
            </a:r>
            <a:r>
              <a:rPr lang="ko-KR" altLang="en-US" sz="2000" b="1" dirty="0" smtClean="0">
                <a:latin typeface="+mn-ea"/>
              </a:rPr>
              <a:t>기본 명령</a:t>
            </a:r>
            <a:r>
              <a:rPr lang="en-US" altLang="ko-KR" sz="2000" b="1" dirty="0" smtClean="0">
                <a:latin typeface="+mn-ea"/>
              </a:rPr>
              <a:t>(2)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754876"/>
              </p:ext>
            </p:extLst>
          </p:nvPr>
        </p:nvGraphicFramePr>
        <p:xfrm>
          <a:off x="487480" y="1196752"/>
          <a:ext cx="8220128" cy="5184576"/>
        </p:xfrm>
        <a:graphic>
          <a:graphicData uri="http://schemas.openxmlformats.org/drawingml/2006/table">
            <a:tbl>
              <a:tblPr/>
              <a:tblGrid>
                <a:gridCol w="844159"/>
                <a:gridCol w="1584176"/>
                <a:gridCol w="1728192"/>
                <a:gridCol w="1944216"/>
                <a:gridCol w="2119385"/>
              </a:tblGrid>
              <a:tr h="2926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6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텍스트로 된 파일을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행 단위로 정렬 할 때 사용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특정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나 프로그램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또는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쉘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프로그램 등의 입력 값으로 사용되는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데이터를 직접 정렬 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또는 편집 할 때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명령어를 주로 사용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3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300" dirty="0" smtClean="0"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929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-r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내림차순정렬                                           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-t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구분자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지정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-k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[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num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정렬하고자 하는 열을 지정                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-n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숫자로 해석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값의 크기로 정렬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 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-u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중복된 항목을 하나의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값으로 통합하여 정렬   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-b 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공백 문자 무시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57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문법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1" kern="100" dirty="0" smtClean="0">
                          <a:latin typeface="+mn-ea"/>
                          <a:ea typeface="+mn-ea"/>
                          <a:cs typeface="Times New Roman"/>
                        </a:rPr>
                        <a:t># sort</a:t>
                      </a:r>
                      <a:r>
                        <a:rPr lang="en-US" altLang="ko-KR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[</a:t>
                      </a:r>
                      <a:r>
                        <a:rPr lang="ko-KR" altLang="en-US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] [</a:t>
                      </a:r>
                      <a:r>
                        <a:rPr lang="ko-KR" altLang="en-US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파일</a:t>
                      </a:r>
                      <a:r>
                        <a:rPr lang="en-US" altLang="ko-KR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21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연습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1&gt;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sort  -t:  -k 3 -n  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passwd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44216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연습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2&gt;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/>
                        <a:t># cat &gt; test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100" b="1" dirty="0" smtClean="0"/>
                        <a:t>9	b	three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100" b="1" dirty="0" smtClean="0"/>
                        <a:t>3	a	one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100" b="1" dirty="0" smtClean="0"/>
                        <a:t>5	e	two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100" b="1" dirty="0" smtClean="0"/>
                        <a:t>7	d	three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100" b="1" dirty="0" smtClean="0"/>
                        <a:t>8	c	zero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100" b="1" dirty="0" smtClean="0"/>
                        <a:t>4	f	five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100" b="1" dirty="0" smtClean="0"/>
                        <a:t>1	j	seven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100" b="1" dirty="0" smtClean="0"/>
                        <a:t>0	h	six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100" b="1" dirty="0" smtClean="0"/>
                        <a:t>2	</a:t>
                      </a:r>
                      <a:r>
                        <a:rPr lang="en-US" altLang="ko-KR" sz="1100" b="1" dirty="0" err="1" smtClean="0"/>
                        <a:t>i</a:t>
                      </a:r>
                      <a:r>
                        <a:rPr lang="en-US" altLang="ko-KR" sz="1100" b="1" dirty="0" smtClean="0"/>
                        <a:t>	eight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100" b="1" dirty="0" smtClean="0"/>
                        <a:t>6	g	</a:t>
                      </a:r>
                      <a:r>
                        <a:rPr lang="en-US" altLang="ko-KR" sz="1100" b="1" dirty="0" smtClean="0"/>
                        <a:t>nine</a:t>
                      </a:r>
                      <a:endParaRPr lang="en-US" altLang="ko-KR" sz="11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0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latinLnBrk="1" hangingPunct="1"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첫 행 기준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algn="ctr" eaLnBrk="1" latinLnBrk="1" hangingPunct="1"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오름차순정렬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latinLnBrk="1" hangingPunct="1"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첫 행 기준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algn="ctr" eaLnBrk="1" latinLnBrk="1" hangingPunct="1"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내림차순정렬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latinLnBrk="1" hangingPunct="1"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지정한 열 기준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algn="ctr" eaLnBrk="1" latinLnBrk="1" hangingPunct="1"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오름차순정렬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latinLnBrk="1" hangingPunct="1"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지정한 열 중복 제거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432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 sort  test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 sort –r test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 sort –k 2 test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 sort –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uk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3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test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4675" y="836712"/>
            <a:ext cx="167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2. sort </a:t>
            </a:r>
            <a:r>
              <a:rPr lang="ko-KR" altLang="en-US" b="1" dirty="0" smtClean="0">
                <a:latin typeface="+mn-ea"/>
              </a:rPr>
              <a:t>명령어</a:t>
            </a:r>
            <a:endParaRPr lang="ko-KR" altLang="en-US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05114" y="4509120"/>
            <a:ext cx="3898824" cy="87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연습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3&gt;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sort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를 이용하여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디렉토리내의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파일들 용량을 기준으로 정렬하기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# </a:t>
            </a:r>
            <a:r>
              <a:rPr lang="en-US" altLang="ko-KR" sz="1100" b="1" dirty="0" err="1">
                <a:solidFill>
                  <a:srgbClr val="FF0000"/>
                </a:solidFill>
                <a:latin typeface="+mn-ea"/>
              </a:rPr>
              <a:t>ls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   -l   /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+mn-ea"/>
              </a:rPr>
              <a:t>var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/log  |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sort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k 5 </a:t>
            </a:r>
          </a:p>
        </p:txBody>
      </p:sp>
    </p:spTree>
    <p:extLst>
      <p:ext uri="{BB962C8B-B14F-4D97-AF65-F5344CB8AC3E}">
        <p14:creationId xmlns:p14="http://schemas.microsoft.com/office/powerpoint/2010/main" val="24505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cut </a:t>
            </a:r>
            <a:r>
              <a:rPr lang="ko-KR" altLang="en-US" sz="800" b="1" dirty="0">
                <a:latin typeface="+mn-ea"/>
              </a:rPr>
              <a:t>명령어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Linux </a:t>
            </a:r>
            <a:r>
              <a:rPr lang="ko-KR" altLang="en-US" sz="2000" b="1" dirty="0" smtClean="0">
                <a:latin typeface="+mn-ea"/>
              </a:rPr>
              <a:t>기본 명령</a:t>
            </a:r>
            <a:r>
              <a:rPr lang="en-US" altLang="ko-KR" sz="2000" b="1" dirty="0" smtClean="0">
                <a:latin typeface="+mn-ea"/>
              </a:rPr>
              <a:t>(2)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14266"/>
              </p:ext>
            </p:extLst>
          </p:nvPr>
        </p:nvGraphicFramePr>
        <p:xfrm>
          <a:off x="323527" y="1340768"/>
          <a:ext cx="8384081" cy="4968552"/>
        </p:xfrm>
        <a:graphic>
          <a:graphicData uri="http://schemas.openxmlformats.org/drawingml/2006/table">
            <a:tbl>
              <a:tblPr/>
              <a:tblGrid>
                <a:gridCol w="860996"/>
                <a:gridCol w="1615773"/>
                <a:gridCol w="1762661"/>
                <a:gridCol w="1982994"/>
                <a:gridCol w="2161657"/>
              </a:tblGrid>
              <a:tr h="30409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59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중복을 제거</a:t>
                      </a:r>
                      <a:r>
                        <a:rPr lang="ko-KR" altLang="en-US" sz="1200" dirty="0" smtClean="0"/>
                        <a:t>하는 명령어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단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중복은 문자열이 연속으로 나올 때 인식한다</a:t>
                      </a:r>
                      <a:r>
                        <a:rPr lang="en-US" altLang="ko-KR" sz="1200" dirty="0" smtClean="0"/>
                        <a:t>) </a:t>
                      </a:r>
                    </a:p>
                    <a:p>
                      <a:r>
                        <a:rPr lang="ko-KR" altLang="en-US" sz="1200" b="1" dirty="0" smtClean="0"/>
                        <a:t>연속으로</a:t>
                      </a:r>
                      <a:r>
                        <a:rPr lang="ko-KR" altLang="en-US" sz="1200" b="1" baseline="0" dirty="0" smtClean="0"/>
                        <a:t> 이어진</a:t>
                      </a:r>
                      <a:r>
                        <a:rPr lang="ko-KR" altLang="en-US" sz="1200" b="1" dirty="0" smtClean="0"/>
                        <a:t> 중복만 제거하므로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sort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명령어로 미리 정렬한 다음 사용하면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중복을 모두 제거</a:t>
                      </a:r>
                      <a:r>
                        <a:rPr lang="ko-KR" altLang="en-US" sz="1200" dirty="0" smtClean="0"/>
                        <a:t>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3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300" dirty="0" smtClean="0"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-c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몇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 번 중복 되었는지 출력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-d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중복되어 나오는 라인 중 한 열만 출력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-D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중복되는 모든 열 출력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-u 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중복되는 열이 없는 것만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문법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1" kern="100" dirty="0" smtClean="0">
                          <a:latin typeface="+mn-ea"/>
                          <a:ea typeface="+mn-ea"/>
                          <a:cs typeface="Times New Roman"/>
                        </a:rPr>
                        <a:t># </a:t>
                      </a:r>
                      <a:r>
                        <a:rPr lang="en-US" altLang="ko-KR" sz="13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uinq</a:t>
                      </a:r>
                      <a:r>
                        <a:rPr lang="en-US" altLang="ko-KR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[</a:t>
                      </a:r>
                      <a:r>
                        <a:rPr lang="ko-KR" altLang="en-US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] [</a:t>
                      </a:r>
                      <a:r>
                        <a:rPr lang="ko-KR" altLang="en-US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파일</a:t>
                      </a:r>
                      <a:r>
                        <a:rPr lang="en-US" altLang="ko-KR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0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연습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1&gt;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400" b="1" dirty="0" smtClean="0"/>
                        <a:t># cat &gt; test.txt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/>
                        <a:t>9	b	three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/>
                        <a:t>3	a	one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/>
                        <a:t>5	e	two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/>
                        <a:t>7	d	three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/>
                        <a:t>8	c	zero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/>
                        <a:t>4	f	five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/>
                        <a:t>1	j	seven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/>
                        <a:t>0	h	six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/>
                        <a:t>2	</a:t>
                      </a:r>
                      <a:r>
                        <a:rPr lang="en-US" altLang="ko-KR" sz="1200" b="1" dirty="0" err="1" smtClean="0"/>
                        <a:t>i</a:t>
                      </a:r>
                      <a:r>
                        <a:rPr lang="en-US" altLang="ko-KR" sz="1200" b="1" dirty="0" smtClean="0"/>
                        <a:t>	eight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/>
                        <a:t>6	g	nine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-c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옵션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-d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 옵션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-D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옵션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-u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옵션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94144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uinq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-c  test.txt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uinq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–d test.txt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uinq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–D test.txt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uinq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–u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test.txt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7544" y="908720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3. </a:t>
            </a:r>
            <a:r>
              <a:rPr lang="en-US" altLang="ko-KR" b="1" dirty="0" err="1" smtClean="0">
                <a:latin typeface="+mn-ea"/>
              </a:rPr>
              <a:t>uniq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명령어</a:t>
            </a:r>
            <a:endParaRPr lang="ko-KR" altLang="en-US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008" y="3933056"/>
            <a:ext cx="3960440" cy="1277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연습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2&gt; sort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명령어와 조합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test.txt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를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내림차순 정렬하여 출력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중복된 열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제거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cat test.txt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| sort –r | </a:t>
            </a:r>
            <a:r>
              <a:rPr lang="en-US" altLang="ko-KR" sz="1100" b="1" dirty="0" err="1">
                <a:solidFill>
                  <a:srgbClr val="FF0000"/>
                </a:solidFill>
                <a:latin typeface="+mn-ea"/>
              </a:rPr>
              <a:t>uniq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>
              <a:spcBef>
                <a:spcPct val="0"/>
              </a:spcBef>
            </a:pP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test.txt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의 각 열을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내림차순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정렬하여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출력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중복횟수 출력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1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#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cat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test.txt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  | sort | 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+mn-ea"/>
              </a:rPr>
              <a:t>uniq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 -c | sort -r</a:t>
            </a:r>
          </a:p>
        </p:txBody>
      </p:sp>
    </p:spTree>
    <p:extLst>
      <p:ext uri="{BB962C8B-B14F-4D97-AF65-F5344CB8AC3E}">
        <p14:creationId xmlns:p14="http://schemas.microsoft.com/office/powerpoint/2010/main" val="31737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cut </a:t>
            </a:r>
            <a:r>
              <a:rPr lang="ko-KR" altLang="en-US" sz="800" b="1" dirty="0">
                <a:latin typeface="+mn-ea"/>
              </a:rPr>
              <a:t>명령어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Linux </a:t>
            </a:r>
            <a:r>
              <a:rPr lang="ko-KR" altLang="en-US" sz="2000" b="1" dirty="0" smtClean="0">
                <a:latin typeface="+mn-ea"/>
              </a:rPr>
              <a:t>기본 명령</a:t>
            </a:r>
            <a:r>
              <a:rPr lang="en-US" altLang="ko-KR" sz="2000" b="1" dirty="0" smtClean="0">
                <a:latin typeface="+mn-ea"/>
              </a:rPr>
              <a:t>(2)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26819"/>
              </p:ext>
            </p:extLst>
          </p:nvPr>
        </p:nvGraphicFramePr>
        <p:xfrm>
          <a:off x="487480" y="1340768"/>
          <a:ext cx="8220128" cy="5002621"/>
        </p:xfrm>
        <a:graphic>
          <a:graphicData uri="http://schemas.openxmlformats.org/drawingml/2006/table">
            <a:tbl>
              <a:tblPr/>
              <a:tblGrid>
                <a:gridCol w="844159"/>
                <a:gridCol w="1584176"/>
                <a:gridCol w="1728192"/>
                <a:gridCol w="1944216"/>
                <a:gridCol w="2119385"/>
              </a:tblGrid>
              <a:tr h="30409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2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텍스트파일 내용 중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특정 열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을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지정하여 출력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하는 명령어이다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  <a:p>
                      <a:pPr eaLnBrk="1" latinLnBrk="1" hangingPunct="1"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각 행의 특정 열</a:t>
                      </a:r>
                      <a:r>
                        <a:rPr lang="ko-KR" altLang="en-US" sz="1200" b="1" u="sng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만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을 지정하여 출력한다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★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3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300" dirty="0" smtClean="0"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-b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: byte,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특정 자리만 출력함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(byte=LIST)</a:t>
                      </a: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-c 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문자수로 열을 따져서 출력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-d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인자로 받은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문자열을 기준으로 </a:t>
                      </a:r>
                      <a:r>
                        <a:rPr lang="ko-KR" altLang="en-US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구분자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설정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(delimiter)</a:t>
                      </a: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-f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-d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옵션과 함께 사용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되며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구분된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필드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를 출력함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(fields)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문법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1" kern="100" dirty="0" smtClean="0">
                          <a:latin typeface="+mn-ea"/>
                          <a:ea typeface="+mn-ea"/>
                          <a:cs typeface="Times New Roman"/>
                        </a:rPr>
                        <a:t># cut</a:t>
                      </a:r>
                      <a:r>
                        <a:rPr lang="en-US" altLang="ko-KR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[</a:t>
                      </a:r>
                      <a:r>
                        <a:rPr lang="ko-KR" altLang="en-US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] [</a:t>
                      </a:r>
                      <a:r>
                        <a:rPr lang="ko-KR" altLang="en-US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파일</a:t>
                      </a:r>
                      <a:r>
                        <a:rPr lang="en-US" altLang="ko-KR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연습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1&gt;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 cut  -d:  -f1,6  &lt;  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passwd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|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sort 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|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more  &gt; users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98165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연습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2&gt;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 cat  &gt; test</a:t>
                      </a: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abcdefghijklmnopqrstuvwxyz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12345678910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열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n, m, o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 열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열 부터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m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열 까지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부터 끝까지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36104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#cut -b5  test </a:t>
                      </a: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e</a:t>
                      </a: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# cut -b5,7,9  test </a:t>
                      </a: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400" b="1" dirty="0" err="1" smtClean="0">
                          <a:latin typeface="+mn-ea"/>
                          <a:ea typeface="+mn-ea"/>
                        </a:rPr>
                        <a:t>egi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579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# cut  -b5-10  test </a:t>
                      </a: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400" b="1" dirty="0" err="1" smtClean="0">
                          <a:latin typeface="+mn-ea"/>
                          <a:ea typeface="+mn-ea"/>
                        </a:rPr>
                        <a:t>efghij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567891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# cut  -b3-  test</a:t>
                      </a: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400" b="1" dirty="0" err="1" smtClean="0">
                          <a:latin typeface="+mn-ea"/>
                          <a:ea typeface="+mn-ea"/>
                        </a:rPr>
                        <a:t>abcdefghij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1234567891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7544" y="9087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4. cut </a:t>
            </a:r>
            <a:r>
              <a:rPr lang="ko-KR" altLang="en-US" b="1" dirty="0" smtClean="0">
                <a:latin typeface="+mn-ea"/>
              </a:rPr>
              <a:t>명령어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1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latin typeface="+mn-ea"/>
              </a:rPr>
              <a:t>awk</a:t>
            </a:r>
            <a:r>
              <a:rPr lang="en-US" altLang="ko-KR" sz="800" b="1" dirty="0">
                <a:latin typeface="+mn-ea"/>
              </a:rPr>
              <a:t> </a:t>
            </a:r>
            <a:r>
              <a:rPr lang="ko-KR" altLang="en-US" sz="800" b="1" dirty="0">
                <a:latin typeface="+mn-ea"/>
              </a:rPr>
              <a:t>명령어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Linux </a:t>
            </a:r>
            <a:r>
              <a:rPr lang="ko-KR" altLang="en-US" sz="2000" b="1" dirty="0" smtClean="0">
                <a:latin typeface="+mn-ea"/>
              </a:rPr>
              <a:t>기본 명령</a:t>
            </a:r>
            <a:r>
              <a:rPr lang="en-US" altLang="ko-KR" sz="2000" b="1" dirty="0" smtClean="0">
                <a:latin typeface="+mn-ea"/>
              </a:rPr>
              <a:t>(2)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65954"/>
              </p:ext>
            </p:extLst>
          </p:nvPr>
        </p:nvGraphicFramePr>
        <p:xfrm>
          <a:off x="487480" y="1340768"/>
          <a:ext cx="8220128" cy="4824536"/>
        </p:xfrm>
        <a:graphic>
          <a:graphicData uri="http://schemas.openxmlformats.org/drawingml/2006/table">
            <a:tbl>
              <a:tblPr/>
              <a:tblGrid>
                <a:gridCol w="844159"/>
                <a:gridCol w="7375969"/>
              </a:tblGrid>
              <a:tr h="33710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006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입력 데이터로부터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주어진 패턴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을 포함하는 라인을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찾기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위해 파일의 내용을 탐색한 다음, 패턴에 일치하는 라인이 발견되면 해당 라인에 대해 지정된 액션을 입력 파일의 끝을 만날 때까지 실행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91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-F    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필드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(fields)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구분자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지정</a:t>
                      </a: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-f  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awk program 파일 경로 지정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-v    : awk program에서 사용될 특정 variable값 지정.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'pattern { action }‘    : 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찾을 패턴 또는 awk가 실행할 awk program 코드 지정.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ARGUMENT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입력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지정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또는 variable 값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지정.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9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문법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#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awk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  [OPTION]   'pattern { action }‘   [ARGUMENT]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66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awk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사용</a:t>
                      </a:r>
                      <a:endParaRPr lang="ko-KR" altLang="ko-KR" sz="1200" b="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파일의 전체 내용 또는 특정 필드만 출력.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패턴이 포함된 레코드 출력.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특정 필드에 연산 수행 결과 출력.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필드 값 비교에 따라 레코드 출력.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연습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&gt;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awk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-F ':' '{ print $1 }' [FILE]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awk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-F  ':'  '{ print $1 }'  /</a:t>
                      </a:r>
                      <a:r>
                        <a:rPr lang="en-US" altLang="ko-KR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passwd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7544" y="90872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5. </a:t>
            </a:r>
            <a:r>
              <a:rPr lang="en-US" altLang="ko-KR" b="1" dirty="0" err="1" smtClean="0">
                <a:latin typeface="+mn-ea"/>
              </a:rPr>
              <a:t>awk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명령어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72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Linux </a:t>
            </a:r>
            <a:r>
              <a:rPr lang="ko-KR" altLang="en-US" sz="2000" b="1" dirty="0" smtClean="0">
                <a:latin typeface="+mn-ea"/>
              </a:rPr>
              <a:t>기본 명령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26731"/>
              </p:ext>
            </p:extLst>
          </p:nvPr>
        </p:nvGraphicFramePr>
        <p:xfrm>
          <a:off x="395536" y="1412776"/>
          <a:ext cx="8425870" cy="4863109"/>
        </p:xfrm>
        <a:graphic>
          <a:graphicData uri="http://schemas.openxmlformats.org/drawingml/2006/table">
            <a:tbl>
              <a:tblPr/>
              <a:tblGrid>
                <a:gridCol w="2520280"/>
                <a:gridCol w="5905590"/>
              </a:tblGrid>
              <a:tr h="1828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사용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07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파일의 전체 내용 출력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'{ print }' [FILE]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0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 값 출력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awk '{ print $1 }' [FILE]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0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 값에 임의 문자열을 같이 출력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'{print "STR"$1, "STR"$2}' [FILE]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0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 문자열을 포함하는 레코드만 출력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awk '/STR/' [FILE]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0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필드 값 비교를 통해 선택된 레코드만 출력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'$1 == 10 { print $2 }' [FILE]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0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필드들의 합 구하기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'{sum += $3} END { print sum }' [FILE]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0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필드들의 합 구하기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awk '{ for (i=2; i&lt;=NF; i++) total += $i }; END { print "TOTAL : "total }' [FILE]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0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레코드 단위로 필드 합 및 평균 값 구하기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'{ sum = 0 } {sum += ($3+$4+$5) } { print $0, sum, sum/3 }' [FILE]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0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필드에 연산을 수행한 결과 출력하기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'{print $1, $2, $3+2, $4, $5}' [FILE]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0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레코드 또는 필드의 문자열 길이 검사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' length($0) &gt; 20' [FILE]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0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저장된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awk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program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-f [AWK FILE] [FILE]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0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 구분 문자 변경하기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-F ':' '{ print $1 }' [FILE]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0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awk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레코드 정렬하기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'{ print $0 }' [FILE]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0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레코드만 출력하기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awk 'NR == 2 { print $0; exit }' [FILE]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0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필드 너비 지정하기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awk '{ printf "%-3s %-8s %-4s %-4s %-4s\n", $1, $2, $3, $4, $5}' [FILE]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0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 중 최대 값 출력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awk '{max = 0; for (i=3; i&lt;NF; i++) max = ($i &gt; max) ? $i : max ; print max}' [FILE]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4" y="980728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5-1. </a:t>
            </a:r>
            <a:r>
              <a:rPr lang="en-US" altLang="ko-KR" b="1" dirty="0" err="1" smtClean="0">
                <a:latin typeface="+mn-ea"/>
              </a:rPr>
              <a:t>awk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명령어 사용</a:t>
            </a:r>
            <a:endParaRPr lang="ko-KR" altLang="en-US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awk</a:t>
            </a:r>
            <a:r>
              <a:rPr lang="en-US" altLang="ko-KR" sz="800" b="1" dirty="0">
                <a:latin typeface="+mn-ea"/>
              </a:rPr>
              <a:t> </a:t>
            </a:r>
            <a:r>
              <a:rPr lang="ko-KR" altLang="en-US" sz="800" b="1" dirty="0">
                <a:latin typeface="+mn-ea"/>
              </a:rPr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5838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find </a:t>
            </a:r>
            <a:r>
              <a:rPr lang="ko-KR" altLang="en-US" sz="800" b="1" dirty="0">
                <a:latin typeface="+mn-ea"/>
              </a:rPr>
              <a:t>명령어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Linux </a:t>
            </a:r>
            <a:r>
              <a:rPr lang="ko-KR" altLang="en-US" sz="2000" b="1" dirty="0" smtClean="0">
                <a:latin typeface="+mn-ea"/>
              </a:rPr>
              <a:t>기본 명령</a:t>
            </a:r>
            <a:r>
              <a:rPr lang="en-US" altLang="ko-KR" sz="2000" b="1" dirty="0" smtClean="0">
                <a:latin typeface="+mn-ea"/>
              </a:rPr>
              <a:t>(2)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470763"/>
              </p:ext>
            </p:extLst>
          </p:nvPr>
        </p:nvGraphicFramePr>
        <p:xfrm>
          <a:off x="487480" y="1340768"/>
          <a:ext cx="8220128" cy="4930864"/>
        </p:xfrm>
        <a:graphic>
          <a:graphicData uri="http://schemas.openxmlformats.org/drawingml/2006/table">
            <a:tbl>
              <a:tblPr/>
              <a:tblGrid>
                <a:gridCol w="844159"/>
                <a:gridCol w="7375969"/>
              </a:tblGrid>
              <a:tr h="30409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76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fontAlgn="ctr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특정 조건을 만족하는 파일 탐색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fontAlgn="ctr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경로 이하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디렉토리에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있는 파일에 대해서 수식에 명시된 작업을 수행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fontAlgn="ctr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기본경로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현재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기본수식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: -print)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-name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찾을 이름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]    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찾을 이름지정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-type [d,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f, l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]          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찾을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형식 지정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파일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등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-user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사용자명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]       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찾을 사용자 지정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nouser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소유자 없는 것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-group [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그룹명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]        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찾을 그룹지정   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nogroup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그룹이 없는 것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eaLnBrk="1" latinLnBrk="1" hangingPunct="1">
                        <a:defRPr/>
                      </a:pP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-size [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단위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) ]     :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찾을 파일 크기 지정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-perm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퍼미션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]         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찾을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퍼미션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지정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문법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1" kern="100" dirty="0" smtClean="0">
                          <a:latin typeface="+mn-ea"/>
                          <a:ea typeface="+mn-ea"/>
                          <a:cs typeface="Times New Roman"/>
                        </a:rPr>
                        <a:t># find </a:t>
                      </a:r>
                      <a:r>
                        <a:rPr lang="en-US" altLang="ko-KR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[</a:t>
                      </a:r>
                      <a:r>
                        <a:rPr lang="ko-KR" altLang="en-US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경로</a:t>
                      </a:r>
                      <a:r>
                        <a:rPr lang="en-US" altLang="ko-KR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]  [</a:t>
                      </a:r>
                      <a:r>
                        <a:rPr lang="ko-KR" altLang="en-US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]  [</a:t>
                      </a:r>
                      <a:r>
                        <a:rPr lang="ko-KR" altLang="en-US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찾을 내용</a:t>
                      </a:r>
                      <a:r>
                        <a:rPr lang="en-US" altLang="ko-KR" sz="13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연습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1&gt;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디렉터리 검색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루트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디렉토리에서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하위디렉토리까지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모든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txt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파일 검색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# find /  -name   '*.txt'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루트에서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하위디렉토리까지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fi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로 시작하는 모든 파일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디렉터리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검색 후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명령으로 출력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# find /  -name  ＇fi*＇  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ls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루트에서 하위까지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etc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모든 디렉터리 검색 후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fileout.txt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로 저장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# find /  -name   '</a:t>
                      </a:r>
                      <a:r>
                        <a:rPr lang="en-US" altLang="ko-KR" sz="12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'  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-type   d  &gt;  fileout.txt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7544" y="90872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6. find </a:t>
            </a:r>
            <a:r>
              <a:rPr lang="ko-KR" altLang="en-US" b="1" dirty="0" smtClean="0">
                <a:latin typeface="+mn-ea"/>
              </a:rPr>
              <a:t>명령어</a:t>
            </a:r>
            <a:r>
              <a:rPr lang="en-US" altLang="ko-KR" b="1" dirty="0" smtClean="0">
                <a:latin typeface="+mn-ea"/>
              </a:rPr>
              <a:t>(1)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84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find </a:t>
            </a:r>
            <a:r>
              <a:rPr lang="ko-KR" altLang="en-US" sz="800" b="1" dirty="0">
                <a:latin typeface="+mn-ea"/>
              </a:rPr>
              <a:t>명령어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Linux </a:t>
            </a:r>
            <a:r>
              <a:rPr lang="ko-KR" altLang="en-US" sz="2000" b="1" dirty="0" smtClean="0">
                <a:latin typeface="+mn-ea"/>
              </a:rPr>
              <a:t>기본 명령</a:t>
            </a:r>
            <a:r>
              <a:rPr lang="en-US" altLang="ko-KR" sz="2000" b="1" dirty="0" smtClean="0">
                <a:latin typeface="+mn-ea"/>
              </a:rPr>
              <a:t>(2)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08721"/>
              </p:ext>
            </p:extLst>
          </p:nvPr>
        </p:nvGraphicFramePr>
        <p:xfrm>
          <a:off x="467544" y="1412776"/>
          <a:ext cx="8220128" cy="4876099"/>
        </p:xfrm>
        <a:graphic>
          <a:graphicData uri="http://schemas.openxmlformats.org/drawingml/2006/table">
            <a:tbl>
              <a:tblPr/>
              <a:tblGrid>
                <a:gridCol w="844159"/>
                <a:gridCol w="7375969"/>
              </a:tblGrid>
              <a:tr h="30409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연습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2&gt;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디렉터리 검색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fontAlgn="ctr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소유자나 소유그룹이 없는 파일을 찾는다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eaLnBrk="1" fontAlgn="ctr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# find  /  -</a:t>
                      </a:r>
                      <a:r>
                        <a:rPr lang="en-US" altLang="ko-KR" sz="12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nouser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</a:t>
                      </a:r>
                    </a:p>
                    <a:p>
                      <a:pPr eaLnBrk="1" fontAlgn="ctr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# find</a:t>
                      </a:r>
                      <a:r>
                        <a:rPr lang="en-US" altLang="ko-KR" sz="1200" b="1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/ 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altLang="ko-KR" sz="12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nogroup</a:t>
                      </a:r>
                      <a:endParaRPr lang="en-US" altLang="ko-KR" sz="1200" b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fontAlgn="ctr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현재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디렉토리에서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*.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dat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로 된 파일들을 찾아서 삭제한다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eaLnBrk="1" fontAlgn="ctr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# find  .  -name  '*.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dat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'  -exec 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rm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{} 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＼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fontAlgn="ctr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 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디렉터리에서 이틀 전에 수정된 파일을 상세 출력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# find  /</a:t>
                      </a:r>
                      <a:r>
                        <a:rPr lang="en-US" altLang="ko-KR" sz="12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–type</a:t>
                      </a:r>
                      <a:r>
                        <a:rPr lang="en-US" altLang="ko-KR" sz="1200" b="1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f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altLang="ko-KR" sz="12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mtime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-2  -exec </a:t>
                      </a:r>
                      <a:r>
                        <a:rPr lang="en-US" altLang="ko-KR" sz="12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ls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–al {} </a:t>
                      </a:r>
                      <a:r>
                        <a:rPr lang="ko-KR" altLang="en-US" sz="1200" b="1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＼</a:t>
                      </a:r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;</a:t>
                      </a:r>
                      <a:endParaRPr lang="en-US" altLang="ko-KR" sz="1200" b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fontAlgn="ctr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fontAlgn="ctr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루트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디렉토리부터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사용자가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root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이고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퍼미션이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4000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인 파일들을 찾아 상세출력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 -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)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한다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eaLnBrk="1" fontAlgn="ctr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  (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퍼미션이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-4000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을 주면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setuid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 걸려있는 모든 파일을 찾는다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 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# find  /  -type f  -user</a:t>
                      </a:r>
                      <a:r>
                        <a:rPr lang="en-US" altLang="ko-KR" sz="1200" b="1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root  –perm -4000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-</a:t>
                      </a:r>
                      <a:r>
                        <a:rPr lang="en-US" altLang="ko-KR" sz="12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ls</a:t>
                      </a:r>
                      <a:endParaRPr lang="en-US" altLang="ko-KR" sz="1200" b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eaLnBrk="1" fontAlgn="ctr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루트에서 하위까지 소유자는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root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이고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퍼미션이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4000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인 파일을 찾아서 화면으로 프린트하되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eaLnBrk="1" fontAlgn="ctr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접근권한이 없는 오류가 있는 것들은 화면에 출력하지 않는다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eaLnBrk="1" fontAlgn="ctr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# find  /  -user  root  -perm  -4000  -print  2&gt;  /</a:t>
                      </a:r>
                      <a:r>
                        <a:rPr lang="en-US" altLang="ko-KR" sz="12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dev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/null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실행파일의 소유자가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root,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setuid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setgid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설정되어 있는 파일을 찾아 상세출력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 -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ls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# find  /  -type f –user root  </a:t>
                      </a:r>
                      <a:r>
                        <a:rPr lang="ko-KR" altLang="en-US" sz="1200" b="1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＼</a:t>
                      </a:r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–perm -4000 –o -perm -2000 </a:t>
                      </a:r>
                      <a:r>
                        <a:rPr lang="ko-KR" altLang="en-US" sz="1200" b="1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＼</a:t>
                      </a:r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) 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–exec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ls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–l {} </a:t>
                      </a:r>
                      <a:r>
                        <a:rPr lang="ko-KR" altLang="en-US" sz="1200" b="1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＼</a:t>
                      </a:r>
                      <a:r>
                        <a:rPr lang="en-US" altLang="ko-KR" sz="1200" b="1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7544" y="90872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6. find </a:t>
            </a:r>
            <a:r>
              <a:rPr lang="ko-KR" altLang="en-US" b="1" dirty="0" smtClean="0">
                <a:latin typeface="+mn-ea"/>
              </a:rPr>
              <a:t>명령어</a:t>
            </a:r>
            <a:r>
              <a:rPr lang="en-US" altLang="ko-KR" b="1" dirty="0" smtClean="0">
                <a:latin typeface="+mn-ea"/>
              </a:rPr>
              <a:t>(2)</a:t>
            </a:r>
            <a:endParaRPr lang="ko-KR" altLang="en-US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1916832"/>
            <a:ext cx="2448272" cy="1331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옵션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-o : or</a:t>
            </a:r>
          </a:p>
          <a:p>
            <a:pPr>
              <a:spcBef>
                <a:spcPct val="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-a : and</a:t>
            </a:r>
          </a:p>
          <a:p>
            <a:pPr>
              <a:spcBef>
                <a:spcPct val="0"/>
              </a:spcBef>
            </a:pP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000" b="1" dirty="0" smtClean="0">
                <a:solidFill>
                  <a:srgbClr val="00B0F0"/>
                </a:solidFill>
                <a:latin typeface="+mn-ea"/>
              </a:rPr>
              <a:t>-perm </a:t>
            </a:r>
            <a:r>
              <a:rPr lang="en-US" altLang="ko-KR" sz="1050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</a:rPr>
              <a:t>퍼미션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권한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지정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000" b="1" dirty="0" smtClean="0">
                <a:solidFill>
                  <a:srgbClr val="00B0F0"/>
                </a:solidFill>
                <a:latin typeface="+mn-ea"/>
              </a:rPr>
              <a:t>-exec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</a:rPr>
              <a:t>검색결과 파일에 추가적 명령 시행</a:t>
            </a:r>
            <a:endParaRPr lang="en-US" altLang="ko-KR" sz="900" b="1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000" b="1" dirty="0" smtClean="0">
                <a:solidFill>
                  <a:srgbClr val="00B0F0"/>
                </a:solidFill>
                <a:latin typeface="+mn-ea"/>
              </a:rPr>
              <a:t>{}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</a:rPr>
              <a:t>검색결과를 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+mn-ea"/>
              </a:rPr>
              <a:t>ls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</a:rPr>
              <a:t> –l 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</a:rPr>
              <a:t>명령의 인자로 전달</a:t>
            </a:r>
            <a:endParaRPr lang="en-US" altLang="ko-KR" sz="900" b="1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ko-KR" altLang="en-US" sz="1000" b="1" dirty="0">
                <a:solidFill>
                  <a:srgbClr val="00B0F0"/>
                </a:solidFill>
                <a:latin typeface="+mn-ea"/>
              </a:rPr>
              <a:t>＼</a:t>
            </a:r>
            <a:r>
              <a:rPr lang="en-US" altLang="ko-KR" sz="1000" b="1" dirty="0" smtClean="0">
                <a:solidFill>
                  <a:srgbClr val="00B0F0"/>
                </a:solidFill>
                <a:latin typeface="+mn-ea"/>
              </a:rPr>
              <a:t>;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: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</a:rPr>
              <a:t>명령의 끝을 의미</a:t>
            </a:r>
            <a:endParaRPr lang="en-US" altLang="ko-KR" sz="900" b="1" dirty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12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1683</Words>
  <Application>Microsoft Office PowerPoint</Application>
  <PresentationFormat>화면 슬라이드 쇼(4:3)</PresentationFormat>
  <Paragraphs>289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204</cp:revision>
  <dcterms:created xsi:type="dcterms:W3CDTF">2018-08-02T13:04:12Z</dcterms:created>
  <dcterms:modified xsi:type="dcterms:W3CDTF">2019-11-02T22:38:21Z</dcterms:modified>
</cp:coreProperties>
</file>