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9" r:id="rId3"/>
    <p:sldId id="344" r:id="rId4"/>
    <p:sldId id="345" r:id="rId5"/>
    <p:sldId id="346" r:id="rId6"/>
    <p:sldId id="347" r:id="rId7"/>
    <p:sldId id="348" r:id="rId8"/>
    <p:sldId id="349" r:id="rId9"/>
    <p:sldId id="326" r:id="rId10"/>
    <p:sldId id="354" r:id="rId11"/>
    <p:sldId id="352" r:id="rId12"/>
    <p:sldId id="360" r:id="rId13"/>
    <p:sldId id="353" r:id="rId14"/>
    <p:sldId id="359" r:id="rId15"/>
    <p:sldId id="329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4400" kern="1200">
        <a:solidFill>
          <a:srgbClr val="2C3A50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4400" kern="1200">
        <a:solidFill>
          <a:srgbClr val="2C3A50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4400" kern="1200">
        <a:solidFill>
          <a:srgbClr val="2C3A50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4400" kern="1200">
        <a:solidFill>
          <a:srgbClr val="2C3A50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A50"/>
    <a:srgbClr val="DD3B2F"/>
    <a:srgbClr val="788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8" autoAdjust="0"/>
    <p:restoredTop sz="94660"/>
  </p:normalViewPr>
  <p:slideViewPr>
    <p:cSldViewPr>
      <p:cViewPr varScale="1">
        <p:scale>
          <a:sx n="81" d="100"/>
          <a:sy n="81" d="100"/>
        </p:scale>
        <p:origin x="1661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F5996FD-6746-4E37-AEDB-03F290E522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8D7F81-2F60-44E7-9D59-F3EC2C4798A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8DF959-B5F5-48EB-99CA-AA0393C221AC}" type="datetimeFigureOut">
              <a:rPr lang="ko-KR" altLang="en-US"/>
              <a:pPr>
                <a:defRPr/>
              </a:pPr>
              <a:t>2020-03-17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B5A5B725-19B6-47AC-B589-FD97847A89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211233E9-BD15-45DD-BDAF-4E4B72FC0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7C6A6F-D16D-49D1-8AF9-EBE9320D91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0E960B-2E28-4709-8B40-8501429607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C06DEDA-4E91-4130-86EE-EFBCFEBE313A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6DEDA-4E91-4130-86EE-EFBCFEBE313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276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6DEDA-4E91-4130-86EE-EFBCFEBE313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931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6DEDA-4E91-4130-86EE-EFBCFEBE313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993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6DEDA-4E91-4130-86EE-EFBCFEBE313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125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6DEDA-4E91-4130-86EE-EFBCFEBE313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2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6DEDA-4E91-4130-86EE-EFBCFEBE313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951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D3D31D5-E5B4-4D41-94F9-5DA657F83A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598488"/>
            <a:ext cx="8001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A3AEFF-32ED-4A28-B5AA-A9714AEB096F}"/>
              </a:ext>
            </a:extLst>
          </p:cNvPr>
          <p:cNvSpPr/>
          <p:nvPr userDrawn="1"/>
        </p:nvSpPr>
        <p:spPr>
          <a:xfrm rot="2700000">
            <a:off x="1818482" y="3479006"/>
            <a:ext cx="179388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25EE7-A938-4692-B4FA-7CB6C7C0A140}"/>
              </a:ext>
            </a:extLst>
          </p:cNvPr>
          <p:cNvSpPr/>
          <p:nvPr userDrawn="1"/>
        </p:nvSpPr>
        <p:spPr>
          <a:xfrm rot="2700000">
            <a:off x="2073275" y="3479800"/>
            <a:ext cx="179388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9A7C4-FB95-4D5F-8E79-C55F4F154369}"/>
              </a:ext>
            </a:extLst>
          </p:cNvPr>
          <p:cNvSpPr/>
          <p:nvPr userDrawn="1"/>
        </p:nvSpPr>
        <p:spPr>
          <a:xfrm rot="2700000">
            <a:off x="1573213" y="3479800"/>
            <a:ext cx="179388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4CB7A-D3FD-4481-ACCA-94D4199CE8E3}"/>
              </a:ext>
            </a:extLst>
          </p:cNvPr>
          <p:cNvSpPr/>
          <p:nvPr userDrawn="1"/>
        </p:nvSpPr>
        <p:spPr>
          <a:xfrm rot="2700000">
            <a:off x="2318544" y="3479006"/>
            <a:ext cx="179388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1D925B-FE8B-4D31-812A-8D102A5A821B}"/>
              </a:ext>
            </a:extLst>
          </p:cNvPr>
          <p:cNvSpPr/>
          <p:nvPr userDrawn="1"/>
        </p:nvSpPr>
        <p:spPr>
          <a:xfrm rot="2700000">
            <a:off x="573088" y="3479800"/>
            <a:ext cx="179388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C250B-E78E-4BB9-A62D-E9D8CBFFEF9D}"/>
              </a:ext>
            </a:extLst>
          </p:cNvPr>
          <p:cNvSpPr/>
          <p:nvPr userDrawn="1"/>
        </p:nvSpPr>
        <p:spPr>
          <a:xfrm rot="2700000">
            <a:off x="818357" y="3479006"/>
            <a:ext cx="179388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D91D9-1B69-46DE-9C1E-823CA2DF3E52}"/>
              </a:ext>
            </a:extLst>
          </p:cNvPr>
          <p:cNvSpPr/>
          <p:nvPr userDrawn="1"/>
        </p:nvSpPr>
        <p:spPr>
          <a:xfrm rot="2700000">
            <a:off x="318294" y="3479006"/>
            <a:ext cx="179388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2ABCAE-9B27-4C01-9D68-D80847F03A17}"/>
              </a:ext>
            </a:extLst>
          </p:cNvPr>
          <p:cNvSpPr/>
          <p:nvPr userDrawn="1"/>
        </p:nvSpPr>
        <p:spPr>
          <a:xfrm rot="2700000">
            <a:off x="73025" y="3479800"/>
            <a:ext cx="179388" cy="179388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0656C-0EFE-4918-9F1B-D53C883861A1}"/>
              </a:ext>
            </a:extLst>
          </p:cNvPr>
          <p:cNvSpPr/>
          <p:nvPr userDrawn="1"/>
        </p:nvSpPr>
        <p:spPr>
          <a:xfrm rot="2700000">
            <a:off x="1073150" y="3479800"/>
            <a:ext cx="179388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8DEEC3-A672-4E3D-B3B2-FF28707906B5}"/>
              </a:ext>
            </a:extLst>
          </p:cNvPr>
          <p:cNvSpPr/>
          <p:nvPr userDrawn="1"/>
        </p:nvSpPr>
        <p:spPr>
          <a:xfrm rot="2700000">
            <a:off x="1318419" y="3479006"/>
            <a:ext cx="179388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40AAC-D68D-4A39-9F37-805A1BCCA198}"/>
              </a:ext>
            </a:extLst>
          </p:cNvPr>
          <p:cNvSpPr/>
          <p:nvPr userDrawn="1"/>
        </p:nvSpPr>
        <p:spPr>
          <a:xfrm rot="2700000">
            <a:off x="4068763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B792DB-EE43-4784-8522-D02E775A6A59}"/>
              </a:ext>
            </a:extLst>
          </p:cNvPr>
          <p:cNvSpPr/>
          <p:nvPr userDrawn="1"/>
        </p:nvSpPr>
        <p:spPr>
          <a:xfrm rot="2700000">
            <a:off x="3068638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7C6302-0895-4A8A-9C04-77BDA6AD91BE}"/>
              </a:ext>
            </a:extLst>
          </p:cNvPr>
          <p:cNvSpPr/>
          <p:nvPr userDrawn="1"/>
        </p:nvSpPr>
        <p:spPr>
          <a:xfrm rot="2700000">
            <a:off x="331390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63E7A2-34DC-4054-8FA9-6D89CCE40F8A}"/>
              </a:ext>
            </a:extLst>
          </p:cNvPr>
          <p:cNvSpPr/>
          <p:nvPr userDrawn="1"/>
        </p:nvSpPr>
        <p:spPr>
          <a:xfrm rot="2700000">
            <a:off x="281384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1FE202-AA5E-4411-810C-AF2BAFBBE2CE}"/>
              </a:ext>
            </a:extLst>
          </p:cNvPr>
          <p:cNvSpPr/>
          <p:nvPr userDrawn="1"/>
        </p:nvSpPr>
        <p:spPr>
          <a:xfrm rot="2700000">
            <a:off x="2568575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B34A1F-42E5-4810-9251-4D54DC2186D3}"/>
              </a:ext>
            </a:extLst>
          </p:cNvPr>
          <p:cNvSpPr/>
          <p:nvPr userDrawn="1"/>
        </p:nvSpPr>
        <p:spPr>
          <a:xfrm rot="2700000">
            <a:off x="3568700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B1382-9958-46E7-914B-B8F3E1A0189B}"/>
              </a:ext>
            </a:extLst>
          </p:cNvPr>
          <p:cNvSpPr/>
          <p:nvPr userDrawn="1"/>
        </p:nvSpPr>
        <p:spPr>
          <a:xfrm rot="2700000">
            <a:off x="3813969" y="3466307"/>
            <a:ext cx="180975" cy="179387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0C22C-0216-4F2C-B967-B594BD387773}"/>
              </a:ext>
            </a:extLst>
          </p:cNvPr>
          <p:cNvSpPr/>
          <p:nvPr userDrawn="1"/>
        </p:nvSpPr>
        <p:spPr>
          <a:xfrm rot="2700000">
            <a:off x="606901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09B06-B6F5-4FAC-A2F2-CC78E5521B76}"/>
              </a:ext>
            </a:extLst>
          </p:cNvPr>
          <p:cNvSpPr/>
          <p:nvPr userDrawn="1"/>
        </p:nvSpPr>
        <p:spPr>
          <a:xfrm rot="2700000">
            <a:off x="6323013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40FD9A-A8A9-4A10-96B0-FBE30F267DB9}"/>
              </a:ext>
            </a:extLst>
          </p:cNvPr>
          <p:cNvSpPr/>
          <p:nvPr userDrawn="1"/>
        </p:nvSpPr>
        <p:spPr>
          <a:xfrm rot="2700000">
            <a:off x="5822950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2AAE78-31C3-496D-9F41-634125ABE52F}"/>
              </a:ext>
            </a:extLst>
          </p:cNvPr>
          <p:cNvSpPr/>
          <p:nvPr userDrawn="1"/>
        </p:nvSpPr>
        <p:spPr>
          <a:xfrm rot="2700000">
            <a:off x="6569075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5A7EC1-7F93-4918-B9E2-91CB6FE1039E}"/>
              </a:ext>
            </a:extLst>
          </p:cNvPr>
          <p:cNvSpPr/>
          <p:nvPr userDrawn="1"/>
        </p:nvSpPr>
        <p:spPr>
          <a:xfrm rot="2700000">
            <a:off x="4822825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B674-88A1-4F3E-9CF4-AC2637548FC5}"/>
              </a:ext>
            </a:extLst>
          </p:cNvPr>
          <p:cNvSpPr/>
          <p:nvPr userDrawn="1"/>
        </p:nvSpPr>
        <p:spPr>
          <a:xfrm rot="2700000">
            <a:off x="506888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2389F-5CC9-42A5-97EE-C69EA30BC595}"/>
              </a:ext>
            </a:extLst>
          </p:cNvPr>
          <p:cNvSpPr/>
          <p:nvPr userDrawn="1"/>
        </p:nvSpPr>
        <p:spPr>
          <a:xfrm rot="2700000">
            <a:off x="456882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E24AD6-628D-475E-A9EC-13EF8223F2E1}"/>
              </a:ext>
            </a:extLst>
          </p:cNvPr>
          <p:cNvSpPr/>
          <p:nvPr userDrawn="1"/>
        </p:nvSpPr>
        <p:spPr>
          <a:xfrm rot="2700000">
            <a:off x="4322763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53070C-2301-4737-836C-A2451B4956FB}"/>
              </a:ext>
            </a:extLst>
          </p:cNvPr>
          <p:cNvSpPr/>
          <p:nvPr userDrawn="1"/>
        </p:nvSpPr>
        <p:spPr>
          <a:xfrm rot="2700000">
            <a:off x="5322888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23D762-895E-45A2-9E94-20C2526C829A}"/>
              </a:ext>
            </a:extLst>
          </p:cNvPr>
          <p:cNvSpPr/>
          <p:nvPr userDrawn="1"/>
        </p:nvSpPr>
        <p:spPr>
          <a:xfrm rot="2700000">
            <a:off x="556895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5B3790-B19E-49E1-BC5A-C3BECDE201C3}"/>
              </a:ext>
            </a:extLst>
          </p:cNvPr>
          <p:cNvSpPr/>
          <p:nvPr userDrawn="1"/>
        </p:nvSpPr>
        <p:spPr>
          <a:xfrm rot="2700000">
            <a:off x="832326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80937F-FE1D-4858-B108-210F14F932E8}"/>
              </a:ext>
            </a:extLst>
          </p:cNvPr>
          <p:cNvSpPr/>
          <p:nvPr userDrawn="1"/>
        </p:nvSpPr>
        <p:spPr>
          <a:xfrm rot="2700000">
            <a:off x="857805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357D1E-4B1B-4319-9E4E-B68B0B5243E7}"/>
              </a:ext>
            </a:extLst>
          </p:cNvPr>
          <p:cNvSpPr/>
          <p:nvPr userDrawn="1"/>
        </p:nvSpPr>
        <p:spPr>
          <a:xfrm rot="2700000">
            <a:off x="807799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D04CC5-B5E5-41E9-B104-22A42A79F74C}"/>
              </a:ext>
            </a:extLst>
          </p:cNvPr>
          <p:cNvSpPr/>
          <p:nvPr userDrawn="1"/>
        </p:nvSpPr>
        <p:spPr>
          <a:xfrm rot="2700000">
            <a:off x="7077869" y="3466307"/>
            <a:ext cx="180975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9744D0-6271-43E7-AC72-4208D13CFC79}"/>
              </a:ext>
            </a:extLst>
          </p:cNvPr>
          <p:cNvSpPr/>
          <p:nvPr userDrawn="1"/>
        </p:nvSpPr>
        <p:spPr>
          <a:xfrm rot="2700000">
            <a:off x="732313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EFD09-D52C-4D1E-98E7-783B458D3B03}"/>
              </a:ext>
            </a:extLst>
          </p:cNvPr>
          <p:cNvSpPr/>
          <p:nvPr userDrawn="1"/>
        </p:nvSpPr>
        <p:spPr>
          <a:xfrm rot="2700000">
            <a:off x="682307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A71CB-7906-4A98-A993-267590A1D190}"/>
              </a:ext>
            </a:extLst>
          </p:cNvPr>
          <p:cNvSpPr/>
          <p:nvPr userDrawn="1"/>
        </p:nvSpPr>
        <p:spPr>
          <a:xfrm rot="2700000">
            <a:off x="7577931" y="3466307"/>
            <a:ext cx="180975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30822-3ED9-4026-A6AD-918E92C42FC5}"/>
              </a:ext>
            </a:extLst>
          </p:cNvPr>
          <p:cNvSpPr/>
          <p:nvPr userDrawn="1"/>
        </p:nvSpPr>
        <p:spPr>
          <a:xfrm rot="2700000">
            <a:off x="782320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41DC44-ED39-43E7-92DD-A2FF7535F00B}"/>
              </a:ext>
            </a:extLst>
          </p:cNvPr>
          <p:cNvSpPr/>
          <p:nvPr userDrawn="1"/>
        </p:nvSpPr>
        <p:spPr>
          <a:xfrm rot="2700000">
            <a:off x="8855075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C684F7-181D-4FDF-9E55-27AB239C39C6}"/>
              </a:ext>
            </a:extLst>
          </p:cNvPr>
          <p:cNvSpPr/>
          <p:nvPr userDrawn="1"/>
        </p:nvSpPr>
        <p:spPr>
          <a:xfrm>
            <a:off x="0" y="0"/>
            <a:ext cx="142875" cy="2857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2E47D9-F8AF-405D-940F-AEBC57E7E59B}"/>
              </a:ext>
            </a:extLst>
          </p:cNvPr>
          <p:cNvSpPr/>
          <p:nvPr userDrawn="1"/>
        </p:nvSpPr>
        <p:spPr>
          <a:xfrm>
            <a:off x="0" y="0"/>
            <a:ext cx="928688" cy="571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54A2D-E531-44C2-8230-E0E5C889D898}"/>
              </a:ext>
            </a:extLst>
          </p:cNvPr>
          <p:cNvSpPr/>
          <p:nvPr userDrawn="1"/>
        </p:nvSpPr>
        <p:spPr>
          <a:xfrm>
            <a:off x="9001125" y="4500563"/>
            <a:ext cx="142875" cy="2357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92585-0704-4FB9-AB10-9D4D046C307D}"/>
              </a:ext>
            </a:extLst>
          </p:cNvPr>
          <p:cNvSpPr/>
          <p:nvPr userDrawn="1"/>
        </p:nvSpPr>
        <p:spPr>
          <a:xfrm>
            <a:off x="8501063" y="6286500"/>
            <a:ext cx="642937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8B225-0047-4C9A-BED7-A6A46984D3CB}"/>
              </a:ext>
            </a:extLst>
          </p:cNvPr>
          <p:cNvSpPr/>
          <p:nvPr userDrawn="1"/>
        </p:nvSpPr>
        <p:spPr>
          <a:xfrm>
            <a:off x="8474075" y="4429125"/>
            <a:ext cx="500063" cy="18303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86" name="제목 개체 틀 1"/>
          <p:cNvSpPr>
            <a:spLocks noGrp="1"/>
          </p:cNvSpPr>
          <p:nvPr>
            <p:ph type="ctrTitle"/>
          </p:nvPr>
        </p:nvSpPr>
        <p:spPr>
          <a:xfrm>
            <a:off x="1042988" y="549275"/>
            <a:ext cx="7129462" cy="2374900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 anchor="ctr"/>
          <a:lstStyle>
            <a:lvl1pPr marL="0" indent="0" algn="ctr">
              <a:buFont typeface="맑은 고딕" pitchFamily="50" charset="-127"/>
              <a:buNone/>
              <a:defRPr sz="2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614A024-AEB0-4007-A12D-345AB2E536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985125" y="38100"/>
            <a:ext cx="1116013" cy="34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3135154-F1F3-45F9-AEC6-7E957F0A46D7}" type="datetime1">
              <a:rPr lang="ko-KR" altLang="en-US"/>
              <a:pPr>
                <a:defRPr/>
              </a:pPr>
              <a:t>2020-03-17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041A7-781D-4764-AD5F-4A163756C3D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3" y="6093296"/>
            <a:ext cx="1966234" cy="5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027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CE3FFB1D-D6D5-4A04-B3B3-1100A5C932D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90575" y="61913"/>
            <a:ext cx="819467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59AFECEF-E4A2-451C-85CD-3F877BEE2C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9" name="Picture 2">
            <a:extLst>
              <a:ext uri="{FF2B5EF4-FFF2-40B4-BE49-F238E27FC236}">
                <a16:creationId xmlns:a16="http://schemas.microsoft.com/office/drawing/2014/main" id="{2173043E-4FF1-40D4-933A-65E670ED39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0"/>
            <a:ext cx="70008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9B1A7B8-8602-4B49-9A0A-1D51F7EB24D4}"/>
              </a:ext>
            </a:extLst>
          </p:cNvPr>
          <p:cNvSpPr/>
          <p:nvPr userDrawn="1"/>
        </p:nvSpPr>
        <p:spPr>
          <a:xfrm>
            <a:off x="785813" y="785813"/>
            <a:ext cx="8358187" cy="7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DFB484-50F0-43FC-8B33-DF514C85A044}"/>
              </a:ext>
            </a:extLst>
          </p:cNvPr>
          <p:cNvSpPr/>
          <p:nvPr userDrawn="1"/>
        </p:nvSpPr>
        <p:spPr>
          <a:xfrm>
            <a:off x="5572125" y="6480175"/>
            <a:ext cx="3571875" cy="385763"/>
          </a:xfrm>
          <a:prstGeom prst="rect">
            <a:avLst/>
          </a:prstGeom>
          <a:solidFill>
            <a:srgbClr val="788FB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32" name="직사각형 10">
            <a:extLst>
              <a:ext uri="{FF2B5EF4-FFF2-40B4-BE49-F238E27FC236}">
                <a16:creationId xmlns:a16="http://schemas.microsoft.com/office/drawing/2014/main" id="{D58190C0-49BB-4485-9815-68F7FFBCDF6E}"/>
              </a:ext>
            </a:extLst>
          </p:cNvPr>
          <p:cNvSpPr>
            <a:spLocks noChangeArrowheads="1"/>
          </p:cNvSpPr>
          <p:nvPr userDrawn="1"/>
        </p:nvSpPr>
        <p:spPr bwMode="auto">
          <a:xfrm rot="2700000">
            <a:off x="8883650" y="6569075"/>
            <a:ext cx="215900" cy="215900"/>
          </a:xfrm>
          <a:prstGeom prst="rect">
            <a:avLst/>
          </a:prstGeom>
          <a:solidFill>
            <a:srgbClr val="2C3A5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3" name="직사각형 11">
            <a:extLst>
              <a:ext uri="{FF2B5EF4-FFF2-40B4-BE49-F238E27FC236}">
                <a16:creationId xmlns:a16="http://schemas.microsoft.com/office/drawing/2014/main" id="{788C174F-5BEB-4D11-8D28-B5D1A53B084D}"/>
              </a:ext>
            </a:extLst>
          </p:cNvPr>
          <p:cNvSpPr>
            <a:spLocks noChangeArrowheads="1"/>
          </p:cNvSpPr>
          <p:nvPr userDrawn="1"/>
        </p:nvSpPr>
        <p:spPr bwMode="auto">
          <a:xfrm rot="2700000">
            <a:off x="6361113" y="6569075"/>
            <a:ext cx="215900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83406F-D943-4738-9559-331A6830816A}"/>
              </a:ext>
            </a:extLst>
          </p:cNvPr>
          <p:cNvSpPr txBox="1"/>
          <p:nvPr userDrawn="1"/>
        </p:nvSpPr>
        <p:spPr>
          <a:xfrm>
            <a:off x="6804025" y="6508750"/>
            <a:ext cx="1955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rgbClr val="2C3A50"/>
                </a:solidFill>
                <a:latin typeface="Times New Roman" pitchFamily="18" charset="0"/>
                <a:ea typeface="굴림" pitchFamily="50" charset="-127"/>
              </a:rPr>
              <a:t>sykim77kr@naver.com</a:t>
            </a:r>
            <a:endParaRPr lang="ko-KR" altLang="en-US" sz="1400" b="1" dirty="0">
              <a:solidFill>
                <a:srgbClr val="2C3A50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35" name="슬라이드 번호 개체 틀 5">
            <a:extLst>
              <a:ext uri="{FF2B5EF4-FFF2-40B4-BE49-F238E27FC236}">
                <a16:creationId xmlns:a16="http://schemas.microsoft.com/office/drawing/2014/main" id="{46C2211D-A1DD-40FE-A1C8-0C369F5313A0}"/>
              </a:ext>
            </a:extLst>
          </p:cNvPr>
          <p:cNvSpPr>
            <a:spLocks/>
          </p:cNvSpPr>
          <p:nvPr/>
        </p:nvSpPr>
        <p:spPr bwMode="auto">
          <a:xfrm>
            <a:off x="5653088" y="6524625"/>
            <a:ext cx="4318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13B4177C-4AEA-4917-87E1-B3BCCF180913}" type="slidenum">
              <a:rPr lang="ko-KR" altLang="en-US" sz="1200" b="1"/>
              <a:pPr algn="r" eaLnBrk="1" hangingPunct="1"/>
              <a:t>‹#›</a:t>
            </a:fld>
            <a:endParaRPr lang="en-US" altLang="ko-KR" sz="1200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278740-01C4-4BF5-9F57-678F5F4DCF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" y="6452770"/>
            <a:ext cx="1431206" cy="405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7" r:id="rId2"/>
  </p:sldLayoutIdLst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2C3A50"/>
          </a:solidFill>
          <a:latin typeface="Times New Roman" pitchFamily="18" charset="0"/>
          <a:ea typeface="굴림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 pitchFamily="18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 pitchFamily="18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 pitchFamily="18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 pitchFamily="18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 pitchFamily="18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 pitchFamily="18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 pitchFamily="18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 panose="020B0503020000020004" pitchFamily="50" charset="-127"/>
        <a:buChar char="◈"/>
        <a:defRPr sz="2000" kern="1200">
          <a:solidFill>
            <a:srgbClr val="2C3A50"/>
          </a:solidFill>
          <a:latin typeface="Times New Roman" pitchFamily="18" charset="0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kern="1200">
          <a:solidFill>
            <a:srgbClr val="2C3A50"/>
          </a:solidFill>
          <a:latin typeface="Times New Roman" pitchFamily="18" charset="0"/>
          <a:ea typeface="굴림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u"/>
        <a:defRPr sz="1600" kern="1200">
          <a:solidFill>
            <a:srgbClr val="2C3A50"/>
          </a:solidFill>
          <a:latin typeface="Times New Roman" pitchFamily="18" charset="0"/>
          <a:ea typeface="굴림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400" kern="1200">
          <a:solidFill>
            <a:srgbClr val="2C3A50"/>
          </a:solidFill>
          <a:latin typeface="Times New Roman" pitchFamily="18" charset="0"/>
          <a:ea typeface="굴림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Times New Roman" panose="02020603050405020304" pitchFamily="18" charset="0"/>
        <a:buChar char="+"/>
        <a:defRPr sz="1200" kern="1200">
          <a:solidFill>
            <a:srgbClr val="2C3A50"/>
          </a:solidFill>
          <a:latin typeface="Times New Roman" pitchFamily="18" charset="0"/>
          <a:ea typeface="굴림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celsior-cjh.tistory.com/18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celsior-cjh.tistory.com/187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celsior-cjh.tistory.com/187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celsior-cjh.tistory.com/187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89DB435-D685-4F07-823C-043239874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4400" dirty="0">
                <a:cs typeface="Times New Roman" panose="02020603050405020304" pitchFamily="18" charset="0"/>
              </a:rPr>
              <a:t>Autoencoder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5A600DD-21FE-4F3D-80A6-4511E17EB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ko-KR" dirty="0" err="1">
                <a:cs typeface="Times New Roman" panose="02020603050405020304" pitchFamily="18" charset="0"/>
              </a:rPr>
              <a:t>Soyeon</a:t>
            </a:r>
            <a:r>
              <a:rPr lang="en-US" altLang="ko-KR" dirty="0">
                <a:cs typeface="Times New Roman" panose="02020603050405020304" pitchFamily="18" charset="0"/>
              </a:rPr>
              <a:t> Kim</a:t>
            </a:r>
          </a:p>
          <a:p>
            <a:pPr eaLnBrk="1" hangingPunct="1"/>
            <a:r>
              <a:rPr lang="en-US" altLang="ko-KR" sz="2400" dirty="0">
                <a:cs typeface="Times New Roman" panose="02020603050405020304" pitchFamily="18" charset="0"/>
              </a:rPr>
              <a:t>Mar. 10</a:t>
            </a:r>
            <a:r>
              <a:rPr lang="en-US" altLang="ko-KR" sz="2400" baseline="30000" dirty="0">
                <a:cs typeface="Times New Roman" panose="02020603050405020304" pitchFamily="18" charset="0"/>
              </a:rPr>
              <a:t>th</a:t>
            </a:r>
            <a:r>
              <a:rPr lang="en-US" altLang="ko-KR" sz="2400" dirty="0">
                <a:cs typeface="Times New Roman" panose="02020603050405020304" pitchFamily="18" charset="0"/>
              </a:rPr>
              <a:t>, 2020</a:t>
            </a:r>
            <a:endParaRPr lang="ko-KR" altLang="en-US" sz="2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44624"/>
            <a:ext cx="8194675" cy="703262"/>
          </a:xfrm>
        </p:spPr>
        <p:txBody>
          <a:bodyPr/>
          <a:lstStyle/>
          <a:p>
            <a:r>
              <a:rPr lang="en-US" altLang="ko-KR" sz="4000" dirty="0"/>
              <a:t>Denoising autoencoder – Code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0A0301-4074-491D-9ADD-1879B749E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7815"/>
            <a:ext cx="9144000" cy="40794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AE88031-19B4-4BFF-AF97-43136579E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046657"/>
            <a:ext cx="3881264" cy="23823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5902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44624"/>
            <a:ext cx="8194675" cy="703262"/>
          </a:xfrm>
        </p:spPr>
        <p:txBody>
          <a:bodyPr/>
          <a:lstStyle/>
          <a:p>
            <a:r>
              <a:rPr lang="en-US" altLang="ko-KR" sz="4000" dirty="0"/>
              <a:t>Denoising autoencoder – Code</a:t>
            </a:r>
            <a:endParaRPr lang="ko-KR" altLang="en-US" sz="4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CC2386-C992-415B-87C1-514A1C2E3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5861"/>
            <a:ext cx="9144000" cy="31332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8CA9016-6195-4DDE-A7F9-B34F73B763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41" t="1227"/>
          <a:stretch/>
        </p:blipFill>
        <p:spPr>
          <a:xfrm>
            <a:off x="3347864" y="3840951"/>
            <a:ext cx="5332309" cy="25922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375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44624"/>
            <a:ext cx="8194675" cy="703262"/>
          </a:xfrm>
        </p:spPr>
        <p:txBody>
          <a:bodyPr/>
          <a:lstStyle/>
          <a:p>
            <a:r>
              <a:rPr lang="en-US" altLang="ko-KR" sz="4000" dirty="0"/>
              <a:t>Denoising autoencoder – Code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A074BC-716C-44DE-BE6D-B3114AFF0C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" t="49351"/>
          <a:stretch/>
        </p:blipFill>
        <p:spPr>
          <a:xfrm>
            <a:off x="385628" y="2204864"/>
            <a:ext cx="8372744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90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44624"/>
            <a:ext cx="8194675" cy="703262"/>
          </a:xfrm>
        </p:spPr>
        <p:txBody>
          <a:bodyPr/>
          <a:lstStyle/>
          <a:p>
            <a:r>
              <a:rPr lang="en-US" altLang="ko-KR" sz="4000" dirty="0"/>
              <a:t>Denoising autoencoder – Code</a:t>
            </a:r>
            <a:endParaRPr lang="ko-KR" altLang="en-US" sz="4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39295C-5977-49F3-A283-FB0D033B9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85" y="921010"/>
            <a:ext cx="7536230" cy="58203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7272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44624"/>
            <a:ext cx="8194675" cy="703262"/>
          </a:xfrm>
        </p:spPr>
        <p:txBody>
          <a:bodyPr/>
          <a:lstStyle/>
          <a:p>
            <a:r>
              <a:rPr lang="en-US" altLang="ko-KR" sz="4000" dirty="0"/>
              <a:t>Denoising autoencoder – Code</a:t>
            </a:r>
            <a:endParaRPr lang="ko-KR" altLang="en-US" sz="4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2E1FD6F-A6BD-4108-9EBF-008B22C43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00" y="908720"/>
            <a:ext cx="7068999" cy="58881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0819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44624"/>
            <a:ext cx="8194675" cy="703262"/>
          </a:xfrm>
        </p:spPr>
        <p:txBody>
          <a:bodyPr/>
          <a:lstStyle/>
          <a:p>
            <a:r>
              <a:rPr lang="en-US" altLang="ko-KR" sz="4000" dirty="0"/>
              <a:t>Denoising autoencoder – Result</a:t>
            </a:r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B90E6-BEB6-4260-9978-BD65B9FC0D5E}"/>
              </a:ext>
            </a:extLst>
          </p:cNvPr>
          <p:cNvSpPr txBox="1"/>
          <p:nvPr/>
        </p:nvSpPr>
        <p:spPr>
          <a:xfrm>
            <a:off x="179512" y="927268"/>
            <a:ext cx="5328592" cy="142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Epochs = 100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Input : original</a:t>
            </a:r>
            <a:r>
              <a:rPr lang="en-US" altLang="ko-KR" sz="2000" dirty="0">
                <a:sym typeface="Wingdings" panose="05000000000000000000" pitchFamily="2" charset="2"/>
              </a:rPr>
              <a:t> data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ym typeface="Wingdings" panose="05000000000000000000" pitchFamily="2" charset="2"/>
              </a:rPr>
              <a:t>Sequence : Original data  Autoencoder result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CACBCD-C150-45D9-B541-AAB1F2646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9" y="2852936"/>
            <a:ext cx="590550" cy="13620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16600CA-EC71-4A41-84C6-3D096891D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79" y="2852936"/>
            <a:ext cx="581025" cy="1333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534768-AD57-4011-84FE-1ED9163F4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120" y="2876748"/>
            <a:ext cx="571500" cy="1314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3089B4-DDFA-44B4-A4BF-FE5576756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7620" y="2885966"/>
            <a:ext cx="571500" cy="1333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B07FDB-D732-49C7-9F88-AFDD4B7746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1036" y="2852935"/>
            <a:ext cx="590550" cy="1362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466AD4-9FEB-49EF-9072-8F8CA22332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4887" y="2852935"/>
            <a:ext cx="571500" cy="13811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3AF058-F623-481F-A1A3-C9DCBC8A36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7631" y="2885966"/>
            <a:ext cx="581025" cy="1333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0FAC3CB-839B-48D6-B3B2-9F772E4DF0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6977" y="2876539"/>
            <a:ext cx="581025" cy="1333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A65537-589D-45B1-8E5F-02DD73C27D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09246" y="2871984"/>
            <a:ext cx="600075" cy="13239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7780C4F-D2E6-43F8-943A-86DA1F16BA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69836" y="2871984"/>
            <a:ext cx="581025" cy="13430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5105877-7CCB-48A7-A5BB-A2007084715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21256" y="2852935"/>
            <a:ext cx="561975" cy="14001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D946529-065A-430D-B477-3E32F562724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72615" y="2853986"/>
            <a:ext cx="571500" cy="13335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BDCA951-26B2-4519-ABF4-16C01FCAAEE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32911" y="2852726"/>
            <a:ext cx="590550" cy="13811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9E79B2E-DEAB-4D75-8187-7F5A2DC8B06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12159" y="2871775"/>
            <a:ext cx="581025" cy="13430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891586A-584D-4E72-A914-79B0466957B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62114" y="2859323"/>
            <a:ext cx="11334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21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44624"/>
            <a:ext cx="8194675" cy="703262"/>
          </a:xfrm>
        </p:spPr>
        <p:txBody>
          <a:bodyPr/>
          <a:lstStyle/>
          <a:p>
            <a:r>
              <a:rPr lang="en-US" altLang="ko-KR" sz="4000" dirty="0"/>
              <a:t>Denoising autoencoder – Result</a:t>
            </a:r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B90E6-BEB6-4260-9978-BD65B9FC0D5E}"/>
              </a:ext>
            </a:extLst>
          </p:cNvPr>
          <p:cNvSpPr txBox="1"/>
          <p:nvPr/>
        </p:nvSpPr>
        <p:spPr>
          <a:xfrm>
            <a:off x="179512" y="927268"/>
            <a:ext cx="5328592" cy="142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Epochs = 100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Input : original</a:t>
            </a:r>
            <a:r>
              <a:rPr lang="en-US" altLang="ko-KR" sz="2000" dirty="0">
                <a:sym typeface="Wingdings" panose="05000000000000000000" pitchFamily="2" charset="2"/>
              </a:rPr>
              <a:t> data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ym typeface="Wingdings" panose="05000000000000000000" pitchFamily="2" charset="2"/>
              </a:rPr>
              <a:t>Sequence : Original data  Autoencoder result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616ACA-A6E3-4002-BB08-98C67D4B3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13" y="2996952"/>
            <a:ext cx="1143000" cy="13811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15314FC-B1A4-47DE-B219-6D1295AA6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253" y="2970514"/>
            <a:ext cx="581025" cy="13620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1568F0-D767-4205-9579-23A1191DE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278" y="2996952"/>
            <a:ext cx="1704975" cy="1371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CEA48E-6855-4F4A-BCD2-80FF1D8E4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3993" y="2996952"/>
            <a:ext cx="581025" cy="1333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765678-D07A-4E5C-90C5-0B554F5E2D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8778" y="2996952"/>
            <a:ext cx="1123950" cy="1352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FA7BF2-C6F5-4E23-90EC-3F6E70CACF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8968" y="3035052"/>
            <a:ext cx="581025" cy="1314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26A61C-1BC1-45CF-8CBD-1A61445ECB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2111" y="2996952"/>
            <a:ext cx="590550" cy="13430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BCF2BF6-4133-4C81-92DD-0C7FBB3F4D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2242" y="2996952"/>
            <a:ext cx="590550" cy="1333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7473353-1A10-400D-88B8-C1AF3DF57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90573" y="2999052"/>
            <a:ext cx="581025" cy="14001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EC1E5EB-FF6E-42C1-A811-E5DCF53752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40083" y="3020764"/>
            <a:ext cx="571500" cy="13239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98C7436-C080-4917-891D-0B3095F0B7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08429" y="3025527"/>
            <a:ext cx="600075" cy="13335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A416727-5D00-49FA-B8F1-9DC50FFC35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38123" y="3015965"/>
            <a:ext cx="5715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81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44624"/>
            <a:ext cx="8194675" cy="703262"/>
          </a:xfrm>
        </p:spPr>
        <p:txBody>
          <a:bodyPr/>
          <a:lstStyle/>
          <a:p>
            <a:r>
              <a:rPr lang="en-US" altLang="ko-KR" sz="4000" dirty="0"/>
              <a:t>Denoising autoencoder – Result</a:t>
            </a:r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B90E6-BEB6-4260-9978-BD65B9FC0D5E}"/>
              </a:ext>
            </a:extLst>
          </p:cNvPr>
          <p:cNvSpPr txBox="1"/>
          <p:nvPr/>
        </p:nvSpPr>
        <p:spPr>
          <a:xfrm>
            <a:off x="179512" y="927268"/>
            <a:ext cx="5328592" cy="142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Epochs = 100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Input : original</a:t>
            </a:r>
            <a:r>
              <a:rPr lang="en-US" altLang="ko-KR" sz="2000" dirty="0">
                <a:sym typeface="Wingdings" panose="05000000000000000000" pitchFamily="2" charset="2"/>
              </a:rPr>
              <a:t> data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ym typeface="Wingdings" panose="05000000000000000000" pitchFamily="2" charset="2"/>
              </a:rPr>
              <a:t>Sequence : Original data  Autoencoder result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54C6C4-E9BD-42B5-9303-8955DC9CD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2996952"/>
            <a:ext cx="571500" cy="13144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605BC1D-F0DA-431C-9B71-A8FA3362B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96" y="2996952"/>
            <a:ext cx="638175" cy="13525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47A868-09BA-4607-B69E-289F5E604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496" y="2996952"/>
            <a:ext cx="590550" cy="1362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AC3D6D-768F-42B5-9D7D-B0312460B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9717" y="3001703"/>
            <a:ext cx="561975" cy="1323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F37B2A-F480-45FB-B45E-1C6A134900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1692" y="3006465"/>
            <a:ext cx="590550" cy="13144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B2853F-EDBB-418C-87DD-0B383CB51F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2045" y="2999321"/>
            <a:ext cx="590550" cy="1323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4E5D77-3410-412C-8241-588FC6E940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9189" y="2991981"/>
            <a:ext cx="581025" cy="13430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534AC23-C1E1-4210-B42F-36D1AB980A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61164" y="2991981"/>
            <a:ext cx="600075" cy="13430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DC7B8F-4BAC-4490-B4CF-012BF84C1D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85039" y="3008845"/>
            <a:ext cx="638175" cy="13049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830CC5A-57C3-4AAB-A520-582BDBD98D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13492" y="3006477"/>
            <a:ext cx="561975" cy="13335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F821CFC-F1DA-43F4-98E4-22123CB538C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57504" y="3011031"/>
            <a:ext cx="590550" cy="13430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CB9A891-E4B0-4FC2-B406-34697FCE6D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05012" y="3016002"/>
            <a:ext cx="590550" cy="13335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5A53EBB-B0EB-4E7F-952F-8D1706B8F45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52520" y="3008282"/>
            <a:ext cx="590550" cy="13620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A2A701C-3BB6-48E5-958C-CEB818AE87E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82065" y="3016002"/>
            <a:ext cx="590550" cy="13525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2C2BE0B-6468-449F-BA72-362315EBB96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66390" y="3033247"/>
            <a:ext cx="571500" cy="13430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8E35D42-CD2A-45DD-8D88-9F8ACD39103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09610" y="3036917"/>
            <a:ext cx="5810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85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44624"/>
            <a:ext cx="8194675" cy="703262"/>
          </a:xfrm>
        </p:spPr>
        <p:txBody>
          <a:bodyPr/>
          <a:lstStyle/>
          <a:p>
            <a:r>
              <a:rPr lang="en-US" altLang="ko-KR" sz="4000" dirty="0"/>
              <a:t>Denoising autoencoder – Result</a:t>
            </a:r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B90E6-BEB6-4260-9978-BD65B9FC0D5E}"/>
              </a:ext>
            </a:extLst>
          </p:cNvPr>
          <p:cNvSpPr txBox="1"/>
          <p:nvPr/>
        </p:nvSpPr>
        <p:spPr>
          <a:xfrm>
            <a:off x="179512" y="927268"/>
            <a:ext cx="5328592" cy="142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Epochs = 100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Input : original</a:t>
            </a:r>
            <a:r>
              <a:rPr lang="en-US" altLang="ko-KR" sz="2000" dirty="0">
                <a:sym typeface="Wingdings" panose="05000000000000000000" pitchFamily="2" charset="2"/>
              </a:rPr>
              <a:t> data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ym typeface="Wingdings" panose="05000000000000000000" pitchFamily="2" charset="2"/>
              </a:rPr>
              <a:t>Sequence : Original data  Autoencoder result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1C1254E-BD02-401D-800B-FAF42499A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057939"/>
            <a:ext cx="4248472" cy="27657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1CA6342-3579-49F6-B1C1-0EFF103A5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387" y="3057939"/>
            <a:ext cx="4388863" cy="27657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1392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44624"/>
            <a:ext cx="8194675" cy="703262"/>
          </a:xfrm>
        </p:spPr>
        <p:txBody>
          <a:bodyPr/>
          <a:lstStyle/>
          <a:p>
            <a:r>
              <a:rPr lang="en-US" altLang="ko-KR" sz="4000" dirty="0"/>
              <a:t>Denoising autoencoder – Result</a:t>
            </a:r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B90E6-BEB6-4260-9978-BD65B9FC0D5E}"/>
              </a:ext>
            </a:extLst>
          </p:cNvPr>
          <p:cNvSpPr txBox="1"/>
          <p:nvPr/>
        </p:nvSpPr>
        <p:spPr>
          <a:xfrm>
            <a:off x="179512" y="927268"/>
            <a:ext cx="5328592" cy="142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Epochs = 100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Input : original</a:t>
            </a:r>
            <a:r>
              <a:rPr lang="en-US" altLang="ko-KR" sz="2000" dirty="0">
                <a:sym typeface="Wingdings" panose="05000000000000000000" pitchFamily="2" charset="2"/>
              </a:rPr>
              <a:t> data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ym typeface="Wingdings" panose="05000000000000000000" pitchFamily="2" charset="2"/>
              </a:rPr>
              <a:t>Sequence : Original data  Autoencoder result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1EC7ACB-A398-46D6-BBC6-F77C42BCA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92" y="2996952"/>
            <a:ext cx="4178920" cy="26498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59E6C26-FFE2-46E8-A62E-2F09FD2D0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380" y="2996952"/>
            <a:ext cx="4297100" cy="26498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047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43059"/>
            <a:ext cx="8194675" cy="703262"/>
          </a:xfrm>
        </p:spPr>
        <p:txBody>
          <a:bodyPr/>
          <a:lstStyle/>
          <a:p>
            <a:r>
              <a:rPr lang="en-US" altLang="ko-KR" sz="4000" dirty="0"/>
              <a:t>Contents</a:t>
            </a:r>
            <a:endParaRPr lang="ko-KR" altLang="en-US" sz="4000" dirty="0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E08473F-3E1C-4C21-91DD-5573E9470A4A}"/>
              </a:ext>
            </a:extLst>
          </p:cNvPr>
          <p:cNvSpPr txBox="1">
            <a:spLocks/>
          </p:cNvSpPr>
          <p:nvPr/>
        </p:nvSpPr>
        <p:spPr bwMode="auto">
          <a:xfrm>
            <a:off x="467544" y="908720"/>
            <a:ext cx="4536504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2C3A50"/>
                </a:solidFill>
                <a:latin typeface="Times New Roman" pitchFamily="18" charset="0"/>
                <a:ea typeface="굴림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itchFamily="18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itchFamily="18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itchFamily="18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itchFamily="18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itchFamily="18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itchFamily="18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itchFamily="18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/>
              <a:t>Definition</a:t>
            </a:r>
          </a:p>
          <a:p>
            <a:pPr marL="1200150" lvl="1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What is autoencoder?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/>
              <a:t>Types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Undercomplete autoencoder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Stacked(deep) autoencoder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Denoising autoencoder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Sparse autoencoder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Variational autoencoder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/>
              <a:t>Denoising autoencoder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Code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597514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44624"/>
            <a:ext cx="8194675" cy="703262"/>
          </a:xfrm>
        </p:spPr>
        <p:txBody>
          <a:bodyPr/>
          <a:lstStyle/>
          <a:p>
            <a:r>
              <a:rPr lang="en-US" altLang="ko-KR" sz="4000" dirty="0"/>
              <a:t>Denoising autoencoder – Result</a:t>
            </a:r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B90E6-BEB6-4260-9978-BD65B9FC0D5E}"/>
              </a:ext>
            </a:extLst>
          </p:cNvPr>
          <p:cNvSpPr txBox="1"/>
          <p:nvPr/>
        </p:nvSpPr>
        <p:spPr>
          <a:xfrm>
            <a:off x="179512" y="927268"/>
            <a:ext cx="5328592" cy="142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Epochs = 100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Input : original</a:t>
            </a:r>
            <a:r>
              <a:rPr lang="en-US" altLang="ko-KR" sz="2000" dirty="0">
                <a:sym typeface="Wingdings" panose="05000000000000000000" pitchFamily="2" charset="2"/>
              </a:rPr>
              <a:t> data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ym typeface="Wingdings" panose="05000000000000000000" pitchFamily="2" charset="2"/>
              </a:rPr>
              <a:t>Sequence : Original data  Autoencoder result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74A67F-3FA3-4040-9CF3-B7D42A2F5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996952"/>
            <a:ext cx="4181109" cy="25922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E09BBFD-AA78-459E-86E7-2DAF94137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54" y="2996953"/>
            <a:ext cx="4104456" cy="25825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382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44624"/>
            <a:ext cx="8194675" cy="703262"/>
          </a:xfrm>
        </p:spPr>
        <p:txBody>
          <a:bodyPr/>
          <a:lstStyle/>
          <a:p>
            <a:r>
              <a:rPr lang="en-US" altLang="ko-KR" sz="4000" dirty="0"/>
              <a:t>Denoising autoencoder – Result</a:t>
            </a:r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B90E6-BEB6-4260-9978-BD65B9FC0D5E}"/>
              </a:ext>
            </a:extLst>
          </p:cNvPr>
          <p:cNvSpPr txBox="1"/>
          <p:nvPr/>
        </p:nvSpPr>
        <p:spPr>
          <a:xfrm>
            <a:off x="179512" y="927268"/>
            <a:ext cx="5328592" cy="142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Epochs = 100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Input : original</a:t>
            </a:r>
            <a:r>
              <a:rPr lang="en-US" altLang="ko-KR" sz="2000" dirty="0">
                <a:sym typeface="Wingdings" panose="05000000000000000000" pitchFamily="2" charset="2"/>
              </a:rPr>
              <a:t> data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ym typeface="Wingdings" panose="05000000000000000000" pitchFamily="2" charset="2"/>
              </a:rPr>
              <a:t>Sequence : Original data  Autoencoder result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5666E5-3DCF-40F3-AD8A-12DB38612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38" y="3068960"/>
            <a:ext cx="4168680" cy="25922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3E1EF66-A887-4EDE-BC4E-F25D409B0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032" y="3057649"/>
            <a:ext cx="4287448" cy="26035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1411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44624"/>
            <a:ext cx="8194675" cy="703262"/>
          </a:xfrm>
        </p:spPr>
        <p:txBody>
          <a:bodyPr/>
          <a:lstStyle/>
          <a:p>
            <a:r>
              <a:rPr lang="en-US" altLang="ko-KR" sz="4000" dirty="0"/>
              <a:t>Denoising autoencoder – Result</a:t>
            </a:r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B90E6-BEB6-4260-9978-BD65B9FC0D5E}"/>
              </a:ext>
            </a:extLst>
          </p:cNvPr>
          <p:cNvSpPr txBox="1"/>
          <p:nvPr/>
        </p:nvSpPr>
        <p:spPr>
          <a:xfrm>
            <a:off x="179512" y="927268"/>
            <a:ext cx="5328592" cy="142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Epochs = 100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Input : original</a:t>
            </a:r>
            <a:r>
              <a:rPr lang="en-US" altLang="ko-KR" sz="2000" dirty="0">
                <a:sym typeface="Wingdings" panose="05000000000000000000" pitchFamily="2" charset="2"/>
              </a:rPr>
              <a:t> data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ym typeface="Wingdings" panose="05000000000000000000" pitchFamily="2" charset="2"/>
              </a:rPr>
              <a:t>Sequence : Original data  Autoencoder result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7399CD-FFA7-4274-9797-923D23F8B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81" y="2852936"/>
            <a:ext cx="4153236" cy="25922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F6AA53-F364-46D4-955D-CD80CC70A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141" y="2852936"/>
            <a:ext cx="4259339" cy="25969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0782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44624"/>
            <a:ext cx="8194675" cy="703262"/>
          </a:xfrm>
        </p:spPr>
        <p:txBody>
          <a:bodyPr/>
          <a:lstStyle/>
          <a:p>
            <a:r>
              <a:rPr lang="en-US" altLang="ko-KR" sz="4000" dirty="0"/>
              <a:t>Denoising autoencoder – Result</a:t>
            </a:r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B90E6-BEB6-4260-9978-BD65B9FC0D5E}"/>
              </a:ext>
            </a:extLst>
          </p:cNvPr>
          <p:cNvSpPr txBox="1"/>
          <p:nvPr/>
        </p:nvSpPr>
        <p:spPr>
          <a:xfrm>
            <a:off x="179512" y="927268"/>
            <a:ext cx="5328592" cy="142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Epochs = 100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Input : original</a:t>
            </a:r>
            <a:r>
              <a:rPr lang="en-US" altLang="ko-KR" sz="2000" dirty="0">
                <a:sym typeface="Wingdings" panose="05000000000000000000" pitchFamily="2" charset="2"/>
              </a:rPr>
              <a:t> data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ym typeface="Wingdings" panose="05000000000000000000" pitchFamily="2" charset="2"/>
              </a:rPr>
              <a:t>Sequence : Original data  Autoencoder result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53CF172-E862-4755-8ACF-C798F7283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996952"/>
            <a:ext cx="4142084" cy="25733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1E5A950-76CB-4AD8-B98F-B2FD74DCF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2982791"/>
            <a:ext cx="4199356" cy="25874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5381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44624"/>
            <a:ext cx="8194675" cy="703262"/>
          </a:xfrm>
        </p:spPr>
        <p:txBody>
          <a:bodyPr/>
          <a:lstStyle/>
          <a:p>
            <a:r>
              <a:rPr lang="en-US" altLang="ko-KR" sz="4000" dirty="0"/>
              <a:t>Denoising autoencoder – Result</a:t>
            </a:r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B90E6-BEB6-4260-9978-BD65B9FC0D5E}"/>
              </a:ext>
            </a:extLst>
          </p:cNvPr>
          <p:cNvSpPr txBox="1"/>
          <p:nvPr/>
        </p:nvSpPr>
        <p:spPr>
          <a:xfrm>
            <a:off x="179512" y="927268"/>
            <a:ext cx="5328592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Epochs = 100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(All test dataset)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1BC32B-999A-4270-A141-1EA20D93A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8387"/>
            <a:ext cx="9144000" cy="21967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3773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44624"/>
            <a:ext cx="8194675" cy="703262"/>
          </a:xfrm>
        </p:spPr>
        <p:txBody>
          <a:bodyPr/>
          <a:lstStyle/>
          <a:p>
            <a:r>
              <a:rPr lang="en-US" altLang="ko-KR" sz="4000" dirty="0"/>
              <a:t>Denoising autoencoder – Result</a:t>
            </a:r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B90E6-BEB6-4260-9978-BD65B9FC0D5E}"/>
              </a:ext>
            </a:extLst>
          </p:cNvPr>
          <p:cNvSpPr txBox="1"/>
          <p:nvPr/>
        </p:nvSpPr>
        <p:spPr>
          <a:xfrm>
            <a:off x="179512" y="927268"/>
            <a:ext cx="5328592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Epochs = 100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(Small amount ambiguous data)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214F24-AE92-4B22-A6F3-AC6D9DB48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1862"/>
            <a:ext cx="9144000" cy="18572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698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43059"/>
            <a:ext cx="8194675" cy="703262"/>
          </a:xfrm>
        </p:spPr>
        <p:txBody>
          <a:bodyPr/>
          <a:lstStyle/>
          <a:p>
            <a:r>
              <a:rPr lang="en-US" altLang="ko-KR" sz="4000" dirty="0"/>
              <a:t>What is autoencoder?</a:t>
            </a:r>
            <a:endParaRPr lang="ko-KR" altLang="en-US" sz="40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463F232-2FDA-46CF-A1CB-40E4C9B9A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Simply copies inputs to the output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Type of artificial neural network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Unsupervised learning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Encoder(recognition network) and decoder(generative network)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Dimensionality reduction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Ignore</a:t>
            </a:r>
            <a:r>
              <a:rPr lang="en-US" altLang="ko-KR" dirty="0"/>
              <a:t> signal </a:t>
            </a:r>
            <a:r>
              <a:rPr lang="en-US" altLang="ko-KR" dirty="0">
                <a:solidFill>
                  <a:srgbClr val="C00000"/>
                </a:solidFill>
              </a:rPr>
              <a:t>noise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4BC979E-4DE9-4C30-B967-403B91355C2A}"/>
              </a:ext>
            </a:extLst>
          </p:cNvPr>
          <p:cNvGrpSpPr/>
          <p:nvPr/>
        </p:nvGrpSpPr>
        <p:grpSpPr>
          <a:xfrm>
            <a:off x="2303748" y="3623382"/>
            <a:ext cx="4536504" cy="2796420"/>
            <a:chOff x="1525773" y="1916832"/>
            <a:chExt cx="5890272" cy="363091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67F6C11-8AF3-4B32-B334-F241537FEE95}"/>
                </a:ext>
              </a:extLst>
            </p:cNvPr>
            <p:cNvSpPr txBox="1"/>
            <p:nvPr/>
          </p:nvSpPr>
          <p:spPr>
            <a:xfrm>
              <a:off x="1525773" y="3113302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Input 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5DF077-2F30-426B-8CC8-47020A38B65E}"/>
                </a:ext>
              </a:extLst>
            </p:cNvPr>
            <p:cNvSpPr txBox="1"/>
            <p:nvPr/>
          </p:nvSpPr>
          <p:spPr>
            <a:xfrm>
              <a:off x="6162308" y="3113302"/>
              <a:ext cx="12537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Output data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9BC68FC9-3DE6-4097-9109-39BE9B717728}"/>
                </a:ext>
              </a:extLst>
            </p:cNvPr>
            <p:cNvGrpSpPr/>
            <p:nvPr/>
          </p:nvGrpSpPr>
          <p:grpSpPr>
            <a:xfrm>
              <a:off x="2627266" y="1916832"/>
              <a:ext cx="3513669" cy="3268132"/>
              <a:chOff x="2627266" y="1916832"/>
              <a:chExt cx="3513669" cy="3268132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15032B4-6EC3-4584-B13C-E1BF17837296}"/>
                  </a:ext>
                </a:extLst>
              </p:cNvPr>
              <p:cNvSpPr/>
              <p:nvPr/>
            </p:nvSpPr>
            <p:spPr>
              <a:xfrm>
                <a:off x="2627266" y="1916832"/>
                <a:ext cx="317633" cy="32681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E4D0D00-2C3D-4F15-8144-05DCA1FB96ED}"/>
                  </a:ext>
                </a:extLst>
              </p:cNvPr>
              <p:cNvSpPr/>
              <p:nvPr/>
            </p:nvSpPr>
            <p:spPr>
              <a:xfrm>
                <a:off x="5823302" y="1916832"/>
                <a:ext cx="317633" cy="32681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3838240B-5F4C-47C4-B4CC-A044AEBA0234}"/>
                  </a:ext>
                </a:extLst>
              </p:cNvPr>
              <p:cNvSpPr/>
              <p:nvPr/>
            </p:nvSpPr>
            <p:spPr>
              <a:xfrm>
                <a:off x="3426275" y="2436794"/>
                <a:ext cx="317633" cy="222820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87C7F3D-11D0-4159-8B89-0F6936C7BB79}"/>
                  </a:ext>
                </a:extLst>
              </p:cNvPr>
              <p:cNvSpPr/>
              <p:nvPr/>
            </p:nvSpPr>
            <p:spPr>
              <a:xfrm>
                <a:off x="4225284" y="2889521"/>
                <a:ext cx="317633" cy="132275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4AA5B012-68B0-4F72-8DED-53E5A9468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4899" y="1916832"/>
                <a:ext cx="481376" cy="51996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1C8A40F9-3F0B-4113-84A5-6205D6FBC9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44899" y="4665002"/>
                <a:ext cx="481376" cy="51996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4E12E7A3-86B6-46F5-82CD-ECC6C30795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3908" y="2436793"/>
                <a:ext cx="481376" cy="45272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B34CC305-F106-4E20-A35C-D24C753A86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43908" y="4212274"/>
                <a:ext cx="481376" cy="45272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EC68EEDE-8005-4BD3-97F7-0DD30C46A5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42917" y="2436793"/>
                <a:ext cx="481376" cy="46214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E3CB1867-16CF-4DD6-B912-96C50C84A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2917" y="4212274"/>
                <a:ext cx="481376" cy="45272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99CF8868-9E7B-46AB-89F2-828AF42D2A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1926" y="1916832"/>
                <a:ext cx="481376" cy="51996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D696E678-4B33-4C92-ABC8-029DBED16E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2788" y="4620894"/>
                <a:ext cx="540514" cy="56407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4CF913B-B43C-496D-9D14-DA6B2D43F1C7}"/>
                  </a:ext>
                </a:extLst>
              </p:cNvPr>
              <p:cNvSpPr/>
              <p:nvPr/>
            </p:nvSpPr>
            <p:spPr>
              <a:xfrm>
                <a:off x="5024293" y="2436794"/>
                <a:ext cx="317633" cy="222820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B9EF6FC-DD92-4143-AB93-99D1C57AFDC9}"/>
                </a:ext>
              </a:extLst>
            </p:cNvPr>
            <p:cNvSpPr txBox="1"/>
            <p:nvPr/>
          </p:nvSpPr>
          <p:spPr>
            <a:xfrm>
              <a:off x="3203848" y="5184963"/>
              <a:ext cx="1080120" cy="362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encoder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AD4A3AC-51EE-480F-9A32-0FF688DABCA6}"/>
                </a:ext>
              </a:extLst>
            </p:cNvPr>
            <p:cNvSpPr txBox="1"/>
            <p:nvPr/>
          </p:nvSpPr>
          <p:spPr>
            <a:xfrm>
              <a:off x="4579088" y="5184963"/>
              <a:ext cx="1080120" cy="362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decoder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333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43059"/>
            <a:ext cx="8194675" cy="703262"/>
          </a:xfrm>
        </p:spPr>
        <p:txBody>
          <a:bodyPr/>
          <a:lstStyle/>
          <a:p>
            <a:r>
              <a:rPr lang="en-US" altLang="ko-KR" sz="4000" dirty="0"/>
              <a:t>Undercomplete autoencoder</a:t>
            </a:r>
            <a:endParaRPr lang="ko-KR" altLang="en-US" sz="40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463F232-2FDA-46CF-A1CB-40E4C9B9A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Hidden layer has lower dimension than input data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Learning the key feature of the input data (ignore the unimportant parts)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746C0A-6072-4A0C-A2DF-D9B434EA1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821" y="2443367"/>
            <a:ext cx="4224358" cy="393796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DE2F978-79C3-45C8-89EC-441123DB4DB1}"/>
              </a:ext>
            </a:extLst>
          </p:cNvPr>
          <p:cNvSpPr txBox="1"/>
          <p:nvPr/>
        </p:nvSpPr>
        <p:spPr>
          <a:xfrm>
            <a:off x="2191407" y="2289478"/>
            <a:ext cx="155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(</a:t>
            </a:r>
            <a:r>
              <a:rPr lang="en-US" altLang="ko-KR" sz="1400" dirty="0">
                <a:solidFill>
                  <a:srgbClr val="C00000"/>
                </a:solidFill>
              </a:rPr>
              <a:t>3</a:t>
            </a:r>
            <a:r>
              <a:rPr lang="en-US" altLang="ko-KR" sz="1400" dirty="0">
                <a:solidFill>
                  <a:schemeClr val="tx1"/>
                </a:solidFill>
              </a:rPr>
              <a:t> dimension)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94DD07-3944-4976-899D-578571F81FD1}"/>
              </a:ext>
            </a:extLst>
          </p:cNvPr>
          <p:cNvSpPr txBox="1"/>
          <p:nvPr/>
        </p:nvSpPr>
        <p:spPr>
          <a:xfrm>
            <a:off x="5617530" y="2291479"/>
            <a:ext cx="83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EE6C7C-0A36-4659-B9FC-08201088DC83}"/>
              </a:ext>
            </a:extLst>
          </p:cNvPr>
          <p:cNvSpPr txBox="1"/>
          <p:nvPr/>
        </p:nvSpPr>
        <p:spPr>
          <a:xfrm>
            <a:off x="4050649" y="2851662"/>
            <a:ext cx="1097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2</a:t>
            </a:r>
            <a:r>
              <a:rPr lang="en-US" altLang="ko-KR" sz="1400" dirty="0">
                <a:solidFill>
                  <a:schemeClr val="tx1"/>
                </a:solidFill>
              </a:rPr>
              <a:t> dimension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F4F15-D541-404B-9D9A-8C05054C33B4}"/>
              </a:ext>
            </a:extLst>
          </p:cNvPr>
          <p:cNvSpPr txBox="1"/>
          <p:nvPr/>
        </p:nvSpPr>
        <p:spPr>
          <a:xfrm>
            <a:off x="1547664" y="6464369"/>
            <a:ext cx="3840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Reference (image) –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https://excelsior-cjh.tistory.com/187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91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43059"/>
            <a:ext cx="8194675" cy="703262"/>
          </a:xfrm>
        </p:spPr>
        <p:txBody>
          <a:bodyPr/>
          <a:lstStyle/>
          <a:p>
            <a:r>
              <a:rPr lang="en-US" altLang="ko-KR" sz="4000" dirty="0"/>
              <a:t>Stacked(deep) autoencoder</a:t>
            </a:r>
            <a:endParaRPr lang="ko-KR" altLang="en-US" sz="40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463F232-2FDA-46CF-A1CB-40E4C9B9A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Has several hidden layer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Symmetric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382D9E-04D0-4561-A5E1-EC1EE2A5F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823" y="2060848"/>
            <a:ext cx="6946354" cy="36303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9BD85D-480E-4023-8044-FDE880DC4075}"/>
              </a:ext>
            </a:extLst>
          </p:cNvPr>
          <p:cNvSpPr txBox="1"/>
          <p:nvPr/>
        </p:nvSpPr>
        <p:spPr>
          <a:xfrm>
            <a:off x="1547664" y="6464369"/>
            <a:ext cx="3840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Reference (image) –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https://excelsior-cjh.tistory.com/187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7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43059"/>
            <a:ext cx="8194675" cy="703262"/>
          </a:xfrm>
        </p:spPr>
        <p:txBody>
          <a:bodyPr/>
          <a:lstStyle/>
          <a:p>
            <a:r>
              <a:rPr lang="en-US" altLang="ko-KR" sz="4000" dirty="0"/>
              <a:t>Denoising autoencoder</a:t>
            </a:r>
            <a:endParaRPr lang="ko-KR" altLang="en-US" sz="40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463F232-2FDA-46CF-A1CB-40E4C9B9A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Add noise to input and reconstruct denoised original input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Gaussian noise, dropout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8D98E7-9EB7-44DC-A9E1-212EAA0E4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904" y="2132856"/>
            <a:ext cx="6608191" cy="39952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E6448E-37B3-41A5-BBD0-9778A36FC315}"/>
              </a:ext>
            </a:extLst>
          </p:cNvPr>
          <p:cNvSpPr txBox="1"/>
          <p:nvPr/>
        </p:nvSpPr>
        <p:spPr>
          <a:xfrm>
            <a:off x="1547664" y="6464369"/>
            <a:ext cx="3840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Reference (image) –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https://excelsior-cjh.tistory.com/187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25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43059"/>
            <a:ext cx="8194675" cy="703262"/>
          </a:xfrm>
        </p:spPr>
        <p:txBody>
          <a:bodyPr/>
          <a:lstStyle/>
          <a:p>
            <a:r>
              <a:rPr lang="en-US" altLang="ko-KR" sz="4000" dirty="0"/>
              <a:t>Sparse autoencoder</a:t>
            </a:r>
            <a:endParaRPr lang="ko-KR" altLang="en-US" sz="40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463F232-2FDA-46CF-A1CB-40E4C9B9A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Using sparsity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Add appropriate terms to the loss function </a:t>
            </a:r>
            <a:r>
              <a:rPr lang="en-US" altLang="ko-KR" dirty="0">
                <a:sym typeface="Wingdings" panose="05000000000000000000" pitchFamily="2" charset="2"/>
              </a:rPr>
              <a:t> Reduce activated </a:t>
            </a:r>
            <a:r>
              <a:rPr lang="en-US" altLang="ko-KR" dirty="0"/>
              <a:t>neuron</a:t>
            </a:r>
            <a:r>
              <a:rPr lang="en-US" altLang="ko-KR" dirty="0">
                <a:sym typeface="Wingdings" panose="05000000000000000000" pitchFamily="2" charset="2"/>
              </a:rPr>
              <a:t> in coding layer</a:t>
            </a:r>
          </a:p>
        </p:txBody>
      </p:sp>
    </p:spTree>
    <p:extLst>
      <p:ext uri="{BB962C8B-B14F-4D97-AF65-F5344CB8AC3E}">
        <p14:creationId xmlns:p14="http://schemas.microsoft.com/office/powerpoint/2010/main" val="338622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43059"/>
            <a:ext cx="8194675" cy="703262"/>
          </a:xfrm>
        </p:spPr>
        <p:txBody>
          <a:bodyPr/>
          <a:lstStyle/>
          <a:p>
            <a:r>
              <a:rPr lang="en-US" altLang="ko-KR" sz="4000" dirty="0"/>
              <a:t>Variational autoencoder</a:t>
            </a:r>
            <a:endParaRPr lang="ko-KR" altLang="en-US" sz="4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C2EC00E-46FF-45B5-ADEC-F7EC7CB11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590" y="1453598"/>
            <a:ext cx="5071746" cy="5071746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463F232-2FDA-46CF-A1CB-40E4C9B9A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Probabilistic autoencoder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Generative autoencoder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39AB7-9222-48C6-BA7F-8F1DE76E82F0}"/>
              </a:ext>
            </a:extLst>
          </p:cNvPr>
          <p:cNvSpPr txBox="1"/>
          <p:nvPr/>
        </p:nvSpPr>
        <p:spPr>
          <a:xfrm>
            <a:off x="1547664" y="6464369"/>
            <a:ext cx="3840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Reference (image) –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https://excelsior-cjh.tistory.com/187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965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DCD38996-A26C-470C-B8F2-2005B77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44624"/>
            <a:ext cx="8194675" cy="703262"/>
          </a:xfrm>
        </p:spPr>
        <p:txBody>
          <a:bodyPr/>
          <a:lstStyle/>
          <a:p>
            <a:r>
              <a:rPr lang="en-US" altLang="ko-KR" sz="4000" dirty="0"/>
              <a:t>Denoising autoencoder – Code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249627-E3C4-4CBD-B169-EA6DDE6AA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3195"/>
            <a:ext cx="9144000" cy="411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84364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3A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4242</TotalTime>
  <Words>425</Words>
  <Application>Microsoft Office PowerPoint</Application>
  <PresentationFormat>화면 슬라이드 쇼(4:3)</PresentationFormat>
  <Paragraphs>102</Paragraphs>
  <Slides>25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Times New Roman</vt:lpstr>
      <vt:lpstr>Wingdings</vt:lpstr>
      <vt:lpstr>기본페이지</vt:lpstr>
      <vt:lpstr>Autoencoder</vt:lpstr>
      <vt:lpstr>Contents</vt:lpstr>
      <vt:lpstr>What is autoencoder?</vt:lpstr>
      <vt:lpstr>Undercomplete autoencoder</vt:lpstr>
      <vt:lpstr>Stacked(deep) autoencoder</vt:lpstr>
      <vt:lpstr>Denoising autoencoder</vt:lpstr>
      <vt:lpstr>Sparse autoencoder</vt:lpstr>
      <vt:lpstr>Variational autoencoder</vt:lpstr>
      <vt:lpstr>Denoising autoencoder – Code</vt:lpstr>
      <vt:lpstr>Denoising autoencoder – Code</vt:lpstr>
      <vt:lpstr>Denoising autoencoder – Code</vt:lpstr>
      <vt:lpstr>Denoising autoencoder – Code</vt:lpstr>
      <vt:lpstr>Denoising autoencoder – Code</vt:lpstr>
      <vt:lpstr>Denoising autoencoder – Code</vt:lpstr>
      <vt:lpstr>Denoising autoencoder – Result</vt:lpstr>
      <vt:lpstr>Denoising autoencoder – Result</vt:lpstr>
      <vt:lpstr>Denoising autoencoder – Result</vt:lpstr>
      <vt:lpstr>Denoising autoencoder – Result</vt:lpstr>
      <vt:lpstr>Denoising autoencoder – Result</vt:lpstr>
      <vt:lpstr>Denoising autoencoder – Result</vt:lpstr>
      <vt:lpstr>Denoising autoencoder – Result</vt:lpstr>
      <vt:lpstr>Denoising autoencoder – Result</vt:lpstr>
      <vt:lpstr>Denoising autoencoder – Result</vt:lpstr>
      <vt:lpstr>Denoising autoencoder – Result</vt:lpstr>
      <vt:lpstr>Denoising autoencoder – Result</vt:lpstr>
    </vt:vector>
  </TitlesOfParts>
  <Company>SereneVoyage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winter</dc:creator>
  <cp:lastModifiedBy>김 소연</cp:lastModifiedBy>
  <cp:revision>596</cp:revision>
  <dcterms:created xsi:type="dcterms:W3CDTF">2007-05-16T01:38:22Z</dcterms:created>
  <dcterms:modified xsi:type="dcterms:W3CDTF">2020-03-17T02:25:34Z</dcterms:modified>
</cp:coreProperties>
</file>