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rial Narrow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Narrow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ArialNarrow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rial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4e6be64b_2_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5d4e6be64b_2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d4e6be64b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d4e6be64b_2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5d4e6be64b_2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d4e6be64b_2_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5d4e6be64b_2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4e6be64b_2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d4e6be64b_2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5d4e6be64b_2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d4e6be64b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d4e6be64b_2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Timeline vývoje</a:t>
            </a:r>
            <a:endParaRPr/>
          </a:p>
        </p:txBody>
      </p:sp>
      <p:sp>
        <p:nvSpPr>
          <p:cNvPr id="107" name="Google Shape;107;g25d4e6be64b_2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d4e6be64b_2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d4e6be64b_2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5d4e6be64b_2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d4e6be64b_2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d4e6be64b_2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5d4e6be64b_2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d4e6be64b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d4e6be64b_2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5d4e6be64b_2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d4e6be64b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d4e6be64b_2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5d4e6be64b_2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d4e6be64b_2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d4e6be64b_2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Serva se zasekávaly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Závitovky musely být navazelínované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Chtěli jsme rachlejší a dynamičtější spínání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Serva měla plastové převody, které se často lámaly</a:t>
            </a:r>
            <a:endParaRPr/>
          </a:p>
        </p:txBody>
      </p:sp>
      <p:sp>
        <p:nvSpPr>
          <p:cNvPr id="144" name="Google Shape;144;g25d4e6be64b_2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d4e6be64b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d4e6be64b_2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Serva se zasekávaly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Závitovky musely být navazelínované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Chtěli jsme rachlejší a dynamičtější spínání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Serva měla plastové převody, které se často lámaly</a:t>
            </a:r>
            <a:endParaRPr/>
          </a:p>
        </p:txBody>
      </p:sp>
      <p:sp>
        <p:nvSpPr>
          <p:cNvPr id="151" name="Google Shape;151;g25d4e6be64b_2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>
  <p:cSld name="Úvodní snímek">
    <p:bg>
      <p:bgPr>
        <a:blipFill>
          <a:blip r:embed="rId2">
            <a:alphaModFix amt="50000"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85763" y="392907"/>
            <a:ext cx="8365331" cy="11737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85762" y="1698214"/>
            <a:ext cx="8365330" cy="3462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1C6"/>
              </a:buClr>
              <a:buSzPts val="1800"/>
              <a:buFont typeface="Arial"/>
              <a:buNone/>
              <a:defRPr b="1">
                <a:solidFill>
                  <a:srgbClr val="0081C6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385763" y="2160000"/>
            <a:ext cx="8365331" cy="4932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47896" t="0"/>
          <a:stretch/>
        </p:blipFill>
        <p:spPr>
          <a:xfrm>
            <a:off x="455723" y="4485132"/>
            <a:ext cx="1687403" cy="4772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 flipH="1" rot="5400000">
            <a:off x="-194899" y="4637734"/>
            <a:ext cx="618301" cy="228502"/>
          </a:xfrm>
          <a:prstGeom prst="parallelogram">
            <a:avLst>
              <a:gd fmla="val 20238" name="adj"/>
            </a:avLst>
          </a:prstGeom>
          <a:solidFill>
            <a:srgbClr val="0081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71474" y="371475"/>
            <a:ext cx="8393906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71475" y="1535906"/>
            <a:ext cx="8393906" cy="2966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6457950" y="4733813"/>
            <a:ext cx="146303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r>
              <a:rPr lang="cs"/>
              <a:t> / x</a:t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7975076" y="4733813"/>
            <a:ext cx="1168924" cy="230833"/>
          </a:xfrm>
          <a:custGeom>
            <a:rect b="b" l="l" r="r" t="t"/>
            <a:pathLst>
              <a:path extrusionOk="0" h="307777" w="1558566">
                <a:moveTo>
                  <a:pt x="0" y="307777"/>
                </a:moveTo>
                <a:lnTo>
                  <a:pt x="76944" y="0"/>
                </a:lnTo>
                <a:lnTo>
                  <a:pt x="1558456" y="0"/>
                </a:lnTo>
                <a:cubicBezTo>
                  <a:pt x="1559312" y="102592"/>
                  <a:pt x="1554868" y="205185"/>
                  <a:pt x="1555724" y="307777"/>
                </a:cubicBezTo>
                <a:lnTo>
                  <a:pt x="0" y="307777"/>
                </a:lnTo>
                <a:close/>
              </a:path>
            </a:pathLst>
          </a:custGeom>
          <a:solidFill>
            <a:srgbClr val="0081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8072955" y="4740160"/>
            <a:ext cx="9190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FEL.ZCU.CZ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dva obsahy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71474" y="371475"/>
            <a:ext cx="8393906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71474" y="1528763"/>
            <a:ext cx="4098259" cy="310395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4674268" y="1532155"/>
            <a:ext cx="4091111" cy="31005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33813"/>
            <a:ext cx="146303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r>
              <a:rPr lang="cs"/>
              <a:t> / x</a:t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7975076" y="4733813"/>
            <a:ext cx="1168924" cy="230833"/>
          </a:xfrm>
          <a:custGeom>
            <a:rect b="b" l="l" r="r" t="t"/>
            <a:pathLst>
              <a:path extrusionOk="0" h="307777" w="1558566">
                <a:moveTo>
                  <a:pt x="0" y="307777"/>
                </a:moveTo>
                <a:lnTo>
                  <a:pt x="76944" y="0"/>
                </a:lnTo>
                <a:lnTo>
                  <a:pt x="1558456" y="0"/>
                </a:lnTo>
                <a:cubicBezTo>
                  <a:pt x="1559312" y="102592"/>
                  <a:pt x="1554868" y="205185"/>
                  <a:pt x="1555724" y="307777"/>
                </a:cubicBezTo>
                <a:lnTo>
                  <a:pt x="0" y="307777"/>
                </a:lnTo>
                <a:close/>
              </a:path>
            </a:pathLst>
          </a:custGeom>
          <a:solidFill>
            <a:srgbClr val="0081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8072955" y="4740160"/>
            <a:ext cx="9190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FEL.ZCU.CZ</a:t>
            </a:r>
            <a:endParaRPr sz="11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69971" y="376317"/>
            <a:ext cx="8392026" cy="8845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69972" y="1528762"/>
            <a:ext cx="4128300" cy="5379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1C6"/>
              </a:buClr>
              <a:buSzPts val="1800"/>
              <a:buNone/>
              <a:defRPr b="1">
                <a:solidFill>
                  <a:srgbClr val="0081C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369972" y="2066672"/>
            <a:ext cx="4128300" cy="257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3" type="body"/>
          </p:nvPr>
        </p:nvSpPr>
        <p:spPr>
          <a:xfrm>
            <a:off x="4629150" y="1528762"/>
            <a:ext cx="4144878" cy="5379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1C6"/>
              </a:buClr>
              <a:buSzPts val="1800"/>
              <a:buNone/>
              <a:defRPr b="1">
                <a:solidFill>
                  <a:srgbClr val="0081C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/>
            </a:lvl9pPr>
          </a:lstStyle>
          <a:p/>
        </p:txBody>
      </p:sp>
      <p:sp>
        <p:nvSpPr>
          <p:cNvPr id="78" name="Google Shape;78;p17"/>
          <p:cNvSpPr txBox="1"/>
          <p:nvPr>
            <p:ph idx="4" type="body"/>
          </p:nvPr>
        </p:nvSpPr>
        <p:spPr>
          <a:xfrm>
            <a:off x="4629150" y="2066672"/>
            <a:ext cx="4144950" cy="257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33813"/>
            <a:ext cx="146303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0081C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r>
              <a:rPr lang="cs"/>
              <a:t> / x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7975076" y="4733813"/>
            <a:ext cx="1168924" cy="230833"/>
          </a:xfrm>
          <a:custGeom>
            <a:rect b="b" l="l" r="r" t="t"/>
            <a:pathLst>
              <a:path extrusionOk="0" h="307777" w="1558566">
                <a:moveTo>
                  <a:pt x="0" y="307777"/>
                </a:moveTo>
                <a:lnTo>
                  <a:pt x="76944" y="0"/>
                </a:lnTo>
                <a:lnTo>
                  <a:pt x="1558456" y="0"/>
                </a:lnTo>
                <a:cubicBezTo>
                  <a:pt x="1559312" y="102592"/>
                  <a:pt x="1554868" y="205185"/>
                  <a:pt x="1555724" y="307777"/>
                </a:cubicBezTo>
                <a:lnTo>
                  <a:pt x="0" y="307777"/>
                </a:lnTo>
                <a:close/>
              </a:path>
            </a:pathLst>
          </a:custGeom>
          <a:solidFill>
            <a:srgbClr val="0081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8072955" y="4740160"/>
            <a:ext cx="9190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1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FEL.ZCU.CZ</a:t>
            </a:r>
            <a:endParaRPr sz="11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věrečný snímek">
  <p:cSld name="Závěrečný snímek">
    <p:bg>
      <p:bgPr>
        <a:blipFill>
          <a:blip r:embed="rId2">
            <a:alphaModFix amt="50000"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69971" y="369971"/>
            <a:ext cx="4128210" cy="8909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69972" y="1535906"/>
            <a:ext cx="4128210" cy="5357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1C6"/>
              </a:buClr>
              <a:buSzPts val="1800"/>
              <a:buFont typeface="Arial"/>
              <a:buNone/>
              <a:defRPr b="1" sz="1800">
                <a:solidFill>
                  <a:srgbClr val="0081C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369972" y="2071688"/>
            <a:ext cx="4128210" cy="20600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47896" t="0"/>
          <a:stretch/>
        </p:blipFill>
        <p:spPr>
          <a:xfrm>
            <a:off x="455723" y="4485132"/>
            <a:ext cx="1687403" cy="4772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/>
          <p:nvPr/>
        </p:nvSpPr>
        <p:spPr>
          <a:xfrm flipH="1" rot="5400000">
            <a:off x="-194899" y="4637734"/>
            <a:ext cx="618301" cy="228502"/>
          </a:xfrm>
          <a:prstGeom prst="parallelogram">
            <a:avLst>
              <a:gd fmla="val 20238" name="adj"/>
            </a:avLst>
          </a:prstGeom>
          <a:solidFill>
            <a:srgbClr val="0081C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6758" y="4618731"/>
            <a:ext cx="1541518" cy="25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71474" y="371475"/>
            <a:ext cx="8393906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Narrow"/>
              <a:buNone/>
              <a:defRPr b="1" i="0" sz="3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Arial Narrow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Arial Narrow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Arial Narrow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Arial Narrow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Arial Narrow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Arial Narrow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Arial Narrow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Arial Narrow"/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71475" y="1528763"/>
            <a:ext cx="8393906" cy="30101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33813"/>
            <a:ext cx="146303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0081C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r>
              <a:rPr lang="cs"/>
              <a:t> / x</a:t>
            </a:r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165675" y="402150"/>
            <a:ext cx="83652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cs" sz="3700"/>
              <a:t>Lineární sonda magnetického pole</a:t>
            </a:r>
            <a:endParaRPr sz="37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95225" y="1028165"/>
            <a:ext cx="836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1C6"/>
              </a:buClr>
              <a:buSzPts val="1800"/>
              <a:buFont typeface="Arial"/>
              <a:buNone/>
            </a:pPr>
            <a:r>
              <a:rPr lang="cs"/>
              <a:t>Josef Sýkora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71474" y="371475"/>
            <a:ext cx="8393850" cy="9942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Schéma zapojení propojovacího konektoru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500" y="1222525"/>
            <a:ext cx="4662035" cy="34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72600" y="372600"/>
            <a:ext cx="3376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cs" sz="3100"/>
              <a:t>Děkuji za pozornost</a:t>
            </a:r>
            <a:endParaRPr sz="31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29"/>
          <p:cNvSpPr txBox="1"/>
          <p:nvPr>
            <p:ph idx="2" type="body"/>
          </p:nvPr>
        </p:nvSpPr>
        <p:spPr>
          <a:xfrm>
            <a:off x="116131" y="3710175"/>
            <a:ext cx="23634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cs"/>
              <a:t>Josef Sýkora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cs"/>
              <a:t>sykojo</a:t>
            </a:r>
            <a:r>
              <a:rPr lang="cs">
                <a:latin typeface="Arial Narrow"/>
                <a:ea typeface="Arial Narrow"/>
                <a:cs typeface="Arial Narrow"/>
                <a:sym typeface="Arial Narrow"/>
              </a:rPr>
              <a:t>@</a:t>
            </a:r>
            <a:r>
              <a:rPr lang="cs"/>
              <a:t>students.zcu</a:t>
            </a:r>
            <a:r>
              <a:rPr lang="cs">
                <a:latin typeface="Arial Narrow"/>
                <a:ea typeface="Arial Narrow"/>
                <a:cs typeface="Arial Narrow"/>
                <a:sym typeface="Arial Narrow"/>
              </a:rPr>
              <a:t>.cz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5167238" y="1018438"/>
            <a:ext cx="3457575" cy="415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448835" y="293142"/>
            <a:ext cx="8393850" cy="9942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Specifikace projektu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867100" y="1018450"/>
            <a:ext cx="58383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 Narrow"/>
              <a:buChar char="●"/>
            </a:pPr>
            <a:r>
              <a:rPr lang="cs">
                <a:latin typeface="Arial Narrow"/>
                <a:ea typeface="Arial Narrow"/>
                <a:cs typeface="Arial Narrow"/>
                <a:sym typeface="Arial Narrow"/>
              </a:rPr>
              <a:t>Ruční zařízení pro měření magnetického pole ve více bodech “současně”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 Narrow"/>
              <a:buChar char="●"/>
            </a:pPr>
            <a:r>
              <a:rPr lang="cs">
                <a:latin typeface="Arial Narrow"/>
                <a:ea typeface="Arial Narrow"/>
                <a:cs typeface="Arial Narrow"/>
                <a:sym typeface="Arial Narrow"/>
              </a:rPr>
              <a:t>Komunikace magnetometrů pomocí </a:t>
            </a:r>
            <a:r>
              <a:rPr lang="cs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sběrnice</a:t>
            </a:r>
            <a:r>
              <a:rPr lang="cs">
                <a:latin typeface="Arial Narrow"/>
                <a:ea typeface="Arial Narrow"/>
                <a:cs typeface="Arial Narrow"/>
                <a:sym typeface="Arial Narrow"/>
              </a:rPr>
              <a:t> SPI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 Narrow"/>
              <a:buChar char="●"/>
            </a:pPr>
            <a:r>
              <a:rPr lang="cs">
                <a:latin typeface="Arial Narrow"/>
                <a:ea typeface="Arial Narrow"/>
                <a:cs typeface="Arial Narrow"/>
                <a:sym typeface="Arial Narrow"/>
              </a:rPr>
              <a:t>Obsluha senzorů mikrokontrolérem STM32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 Narrow"/>
              <a:buChar char="●"/>
            </a:pPr>
            <a:r>
              <a:rPr lang="cs">
                <a:latin typeface="Arial Narrow"/>
                <a:ea typeface="Arial Narrow"/>
                <a:cs typeface="Arial Narrow"/>
                <a:sym typeface="Arial Narrow"/>
              </a:rPr>
              <a:t>Odesílání dat do PC přes USB to UART převodník pro následné zpracování a vizualizaci dat v desktopové aplikaci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 Narrow"/>
              <a:buChar char="●"/>
            </a:pPr>
            <a:r>
              <a:rPr lang="cs">
                <a:latin typeface="Arial Narrow"/>
                <a:ea typeface="Arial Narrow"/>
                <a:cs typeface="Arial Narrow"/>
                <a:sym typeface="Arial Narrow"/>
              </a:rPr>
              <a:t>Omezení rozměrů měřené oblasti na maximální šířku desky 8mm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867100" y="2670275"/>
            <a:ext cx="53604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Komponenty</a:t>
            </a:r>
            <a:endParaRPr b="1" sz="16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Char char="●"/>
            </a:pPr>
            <a:r>
              <a:rPr lang="cs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 magnetometrů </a:t>
            </a:r>
            <a:r>
              <a:rPr lang="cs">
                <a:solidFill>
                  <a:schemeClr val="dk1"/>
                </a:solidFill>
                <a:highlight>
                  <a:schemeClr val="lt1"/>
                </a:highlight>
                <a:latin typeface="Arial Narrow"/>
                <a:ea typeface="Arial Narrow"/>
                <a:cs typeface="Arial Narrow"/>
                <a:sym typeface="Arial Narrow"/>
              </a:rPr>
              <a:t>TMAG5170A2.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Char char="●"/>
            </a:pPr>
            <a:r>
              <a:rPr lang="cs">
                <a:solidFill>
                  <a:schemeClr val="dk1"/>
                </a:solidFill>
                <a:highlight>
                  <a:schemeClr val="lt1"/>
                </a:highlight>
                <a:latin typeface="Arial Narrow"/>
                <a:ea typeface="Arial Narrow"/>
                <a:cs typeface="Arial Narrow"/>
                <a:sym typeface="Arial Narrow"/>
              </a:rPr>
              <a:t>Posuvné registry M74HC595YTTR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Char char="●"/>
            </a:pPr>
            <a:r>
              <a:rPr lang="cs">
                <a:solidFill>
                  <a:schemeClr val="dk1"/>
                </a:solidFill>
                <a:highlight>
                  <a:schemeClr val="lt1"/>
                </a:highlight>
                <a:latin typeface="Arial Narrow"/>
                <a:ea typeface="Arial Narrow"/>
                <a:cs typeface="Arial Narrow"/>
                <a:sym typeface="Arial Narrow"/>
              </a:rPr>
              <a:t>Mikroprocesor STM32F103RET6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Char char="●"/>
            </a:pPr>
            <a:r>
              <a:rPr lang="cs">
                <a:solidFill>
                  <a:schemeClr val="dk1"/>
                </a:solidFill>
                <a:highlight>
                  <a:schemeClr val="lt1"/>
                </a:highlight>
                <a:latin typeface="Arial Narrow"/>
                <a:ea typeface="Arial Narrow"/>
                <a:cs typeface="Arial Narrow"/>
                <a:sym typeface="Arial Narrow"/>
              </a:rPr>
              <a:t>Převodník USB to UART CY7C65213-28PVXIT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Char char="●"/>
            </a:pPr>
            <a:r>
              <a:rPr lang="cs">
                <a:solidFill>
                  <a:schemeClr val="dk1"/>
                </a:solidFill>
                <a:highlight>
                  <a:schemeClr val="lt1"/>
                </a:highlight>
                <a:latin typeface="Arial Narrow"/>
                <a:ea typeface="Arial Narrow"/>
                <a:cs typeface="Arial Narrow"/>
                <a:sym typeface="Arial Narrow"/>
              </a:rPr>
              <a:t>Napájení z USB -&gt; Lineární stabilizátor na 3.3V LD39150DT33-R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913" y="901275"/>
            <a:ext cx="5863017" cy="40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46875" y="236475"/>
            <a:ext cx="56853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3000">
                <a:latin typeface="Arial Narrow"/>
                <a:ea typeface="Arial Narrow"/>
                <a:cs typeface="Arial Narrow"/>
                <a:sym typeface="Arial Narrow"/>
              </a:rPr>
              <a:t>3D model desky s mikroprocesorem</a:t>
            </a:r>
            <a:endParaRPr b="1" sz="30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71474" y="371475"/>
            <a:ext cx="8393850" cy="9942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3D model senzorové desky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8150"/>
            <a:ext cx="8839202" cy="166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5167238" y="1018438"/>
            <a:ext cx="3457575" cy="415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448835" y="293142"/>
            <a:ext cx="8393850" cy="9942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Schéma zapojení mikrokontroléru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50" y="725500"/>
            <a:ext cx="5234625" cy="44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5167238" y="1018438"/>
            <a:ext cx="3457575" cy="415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448835" y="310579"/>
            <a:ext cx="8393850" cy="9942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Schéma zapojení převodníku USB to UART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200" y="979026"/>
            <a:ext cx="5848376" cy="38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71474" y="371475"/>
            <a:ext cx="8393850" cy="9942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Schéma zapojení napájení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025" y="1483751"/>
            <a:ext cx="7109952" cy="21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71474" y="371475"/>
            <a:ext cx="8393850" cy="9942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Schéma zapojení senzoru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550" y="1276725"/>
            <a:ext cx="5571622" cy="34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71474" y="371475"/>
            <a:ext cx="8393850" cy="9942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Schéma zapojení posuvných registrů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50" y="1340800"/>
            <a:ext cx="7255781" cy="347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L cz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