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 SemiBold"/>
      <p:regular r:id="rId24"/>
      <p:bold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97CABF-A30C-4321-8303-FB096CF32E60}">
  <a:tblStyle styleId="{4F97CABF-A30C-4321-8303-FB096CF32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6E4D3E3-94F1-4230-A9E6-A759EE51B91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SemiBold-regular.fntdata"/><Relationship Id="rId23" Type="http://schemas.openxmlformats.org/officeDocument/2006/relationships/font" Target="fonts/Average-regular.fntdata"/><Relationship Id="rId26" Type="http://schemas.openxmlformats.org/officeDocument/2006/relationships/font" Target="fonts/HelveticaNeue-regular.fntdata"/><Relationship Id="rId25" Type="http://schemas.openxmlformats.org/officeDocument/2006/relationships/font" Target="fonts/OswaldSemiBold-bold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29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87a0b392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87a0b39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87a0b392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87a0b392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87a0b39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87a0b39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a0b39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87a0b39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87a0b39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87a0b39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b87a0b392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b87a0b392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b87a0b39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b87a0b3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87a0b3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b87a0b3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b87a0b3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b87a0b3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b87a0b3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b87a0b3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87a0b392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87a0b39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87a0b39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87a0b39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b87a0b39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b87a0b39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87a0b39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87a0b39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87a0b39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87a0b39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40" Type="http://schemas.openxmlformats.org/officeDocument/2006/relationships/hyperlink" Target="https://docs.python.org/3/library/functions.html#issubclass" TargetMode="External"/><Relationship Id="rId42" Type="http://schemas.openxmlformats.org/officeDocument/2006/relationships/hyperlink" Target="https://docs.python.org/3/library/functions.html#super" TargetMode="External"/><Relationship Id="rId41" Type="http://schemas.openxmlformats.org/officeDocument/2006/relationships/hyperlink" Target="https://docs.python.org/3/library/functions.html#pow" TargetMode="External"/><Relationship Id="rId44" Type="http://schemas.openxmlformats.org/officeDocument/2006/relationships/hyperlink" Target="https://docs.python.org/3/library/functions.html#float" TargetMode="External"/><Relationship Id="rId43" Type="http://schemas.openxmlformats.org/officeDocument/2006/relationships/hyperlink" Target="https://docs.python.org/3/library/functions.html#func-bytes" TargetMode="External"/><Relationship Id="rId46" Type="http://schemas.openxmlformats.org/officeDocument/2006/relationships/hyperlink" Target="https://docs.python.org/3/library/functions.html#print" TargetMode="External"/><Relationship Id="rId45" Type="http://schemas.openxmlformats.org/officeDocument/2006/relationships/hyperlink" Target="https://docs.python.org/3/library/functions.html#it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ython.org/3/library/functions.html#abs" TargetMode="External"/><Relationship Id="rId4" Type="http://schemas.openxmlformats.org/officeDocument/2006/relationships/hyperlink" Target="https://docs.python.org/3/library/functions.html#delattr" TargetMode="External"/><Relationship Id="rId9" Type="http://schemas.openxmlformats.org/officeDocument/2006/relationships/hyperlink" Target="https://docs.python.org/3/library/functions.html#func-dict" TargetMode="External"/><Relationship Id="rId48" Type="http://schemas.openxmlformats.org/officeDocument/2006/relationships/hyperlink" Target="https://docs.python.org/3/library/functions.html#callable" TargetMode="External"/><Relationship Id="rId47" Type="http://schemas.openxmlformats.org/officeDocument/2006/relationships/hyperlink" Target="https://docs.python.org/3/library/functions.html#func-tuple" TargetMode="External"/><Relationship Id="rId49" Type="http://schemas.openxmlformats.org/officeDocument/2006/relationships/hyperlink" Target="https://docs.python.org/3/library/functions.html#format" TargetMode="External"/><Relationship Id="rId5" Type="http://schemas.openxmlformats.org/officeDocument/2006/relationships/hyperlink" Target="https://docs.python.org/3/library/functions.html#hash" TargetMode="External"/><Relationship Id="rId6" Type="http://schemas.openxmlformats.org/officeDocument/2006/relationships/hyperlink" Target="https://docs.python.org/3/library/functions.html#func-memoryview" TargetMode="External"/><Relationship Id="rId7" Type="http://schemas.openxmlformats.org/officeDocument/2006/relationships/hyperlink" Target="https://docs.python.org/3/library/functions.html#func-set" TargetMode="External"/><Relationship Id="rId8" Type="http://schemas.openxmlformats.org/officeDocument/2006/relationships/hyperlink" Target="https://docs.python.org/3/library/functions.html#all" TargetMode="External"/><Relationship Id="rId31" Type="http://schemas.openxmlformats.org/officeDocument/2006/relationships/hyperlink" Target="https://docs.python.org/3/library/functions.html#open" TargetMode="External"/><Relationship Id="rId30" Type="http://schemas.openxmlformats.org/officeDocument/2006/relationships/hyperlink" Target="https://docs.python.org/3/library/functions.html#int" TargetMode="External"/><Relationship Id="rId33" Type="http://schemas.openxmlformats.org/officeDocument/2006/relationships/hyperlink" Target="https://docs.python.org/3/library/functions.html#breakpoint" TargetMode="External"/><Relationship Id="rId32" Type="http://schemas.openxmlformats.org/officeDocument/2006/relationships/hyperlink" Target="https://docs.python.org/3/library/functions.html#func-str" TargetMode="External"/><Relationship Id="rId35" Type="http://schemas.openxmlformats.org/officeDocument/2006/relationships/hyperlink" Target="https://docs.python.org/3/library/functions.html#isinstance" TargetMode="External"/><Relationship Id="rId34" Type="http://schemas.openxmlformats.org/officeDocument/2006/relationships/hyperlink" Target="https://docs.python.org/3/library/functions.html#exec" TargetMode="External"/><Relationship Id="rId71" Type="http://schemas.openxmlformats.org/officeDocument/2006/relationships/hyperlink" Target="https://docs.python.org/3/library/functions.html#round" TargetMode="External"/><Relationship Id="rId70" Type="http://schemas.openxmlformats.org/officeDocument/2006/relationships/hyperlink" Target="https://docs.python.org/3/library/functions.html#max" TargetMode="External"/><Relationship Id="rId37" Type="http://schemas.openxmlformats.org/officeDocument/2006/relationships/hyperlink" Target="https://docs.python.org/3/library/functions.html#sum" TargetMode="External"/><Relationship Id="rId36" Type="http://schemas.openxmlformats.org/officeDocument/2006/relationships/hyperlink" Target="https://docs.python.org/3/library/functions.html#ord" TargetMode="External"/><Relationship Id="rId39" Type="http://schemas.openxmlformats.org/officeDocument/2006/relationships/hyperlink" Target="https://docs.python.org/3/library/functions.html#filter" TargetMode="External"/><Relationship Id="rId38" Type="http://schemas.openxmlformats.org/officeDocument/2006/relationships/hyperlink" Target="https://docs.python.org/3/library/functions.html#func-bytearray" TargetMode="External"/><Relationship Id="rId62" Type="http://schemas.openxmlformats.org/officeDocument/2006/relationships/hyperlink" Target="https://docs.python.org/3/library/functions.html#zip" TargetMode="External"/><Relationship Id="rId61" Type="http://schemas.openxmlformats.org/officeDocument/2006/relationships/hyperlink" Target="https://docs.python.org/3/library/functions.html#repr" TargetMode="External"/><Relationship Id="rId20" Type="http://schemas.openxmlformats.org/officeDocument/2006/relationships/hyperlink" Target="https://docs.python.org/3/library/functions.html#id" TargetMode="External"/><Relationship Id="rId64" Type="http://schemas.openxmlformats.org/officeDocument/2006/relationships/hyperlink" Target="https://docs.python.org/3/library/functions.html#globals" TargetMode="External"/><Relationship Id="rId63" Type="http://schemas.openxmlformats.org/officeDocument/2006/relationships/hyperlink" Target="https://docs.python.org/3/library/functions.html#compile" TargetMode="External"/><Relationship Id="rId22" Type="http://schemas.openxmlformats.org/officeDocument/2006/relationships/hyperlink" Target="https://docs.python.org/3/library/functions.html#sorted" TargetMode="External"/><Relationship Id="rId66" Type="http://schemas.openxmlformats.org/officeDocument/2006/relationships/hyperlink" Target="https://docs.python.org/3/library/functions.html#reversed" TargetMode="External"/><Relationship Id="rId21" Type="http://schemas.openxmlformats.org/officeDocument/2006/relationships/hyperlink" Target="https://docs.python.org/3/library/functions.html#object" TargetMode="External"/><Relationship Id="rId65" Type="http://schemas.openxmlformats.org/officeDocument/2006/relationships/hyperlink" Target="https://docs.python.org/3/library/functions.html#map" TargetMode="External"/><Relationship Id="rId24" Type="http://schemas.openxmlformats.org/officeDocument/2006/relationships/hyperlink" Target="https://docs.python.org/3/library/functions.html#enumerate" TargetMode="External"/><Relationship Id="rId68" Type="http://schemas.openxmlformats.org/officeDocument/2006/relationships/hyperlink" Target="https://docs.python.org/3/library/functions.html#complex" TargetMode="External"/><Relationship Id="rId23" Type="http://schemas.openxmlformats.org/officeDocument/2006/relationships/hyperlink" Target="https://docs.python.org/3/library/functions.html#bin" TargetMode="External"/><Relationship Id="rId67" Type="http://schemas.openxmlformats.org/officeDocument/2006/relationships/hyperlink" Target="https://docs.python.org/3/library/functions.html#__import__" TargetMode="External"/><Relationship Id="rId60" Type="http://schemas.openxmlformats.org/officeDocument/2006/relationships/hyperlink" Target="https://docs.python.org/3/library/functions.html#locals" TargetMode="External"/><Relationship Id="rId26" Type="http://schemas.openxmlformats.org/officeDocument/2006/relationships/hyperlink" Target="https://docs.python.org/3/library/functions.html#oct" TargetMode="External"/><Relationship Id="rId25" Type="http://schemas.openxmlformats.org/officeDocument/2006/relationships/hyperlink" Target="https://docs.python.org/3/library/functions.html#input" TargetMode="External"/><Relationship Id="rId69" Type="http://schemas.openxmlformats.org/officeDocument/2006/relationships/hyperlink" Target="https://docs.python.org/3/library/functions.html#hasattr" TargetMode="External"/><Relationship Id="rId28" Type="http://schemas.openxmlformats.org/officeDocument/2006/relationships/hyperlink" Target="https://docs.python.org/3/library/functions.html#bool" TargetMode="External"/><Relationship Id="rId27" Type="http://schemas.openxmlformats.org/officeDocument/2006/relationships/hyperlink" Target="https://docs.python.org/3/library/functions.html#staticmethod" TargetMode="External"/><Relationship Id="rId29" Type="http://schemas.openxmlformats.org/officeDocument/2006/relationships/hyperlink" Target="https://docs.python.org/3/library/functions.html#eval" TargetMode="External"/><Relationship Id="rId51" Type="http://schemas.openxmlformats.org/officeDocument/2006/relationships/hyperlink" Target="https://docs.python.org/3/library/functions.html#property" TargetMode="External"/><Relationship Id="rId50" Type="http://schemas.openxmlformats.org/officeDocument/2006/relationships/hyperlink" Target="https://docs.python.org/3/library/functions.html#len" TargetMode="External"/><Relationship Id="rId53" Type="http://schemas.openxmlformats.org/officeDocument/2006/relationships/hyperlink" Target="https://docs.python.org/3/library/functions.html#chr" TargetMode="External"/><Relationship Id="rId52" Type="http://schemas.openxmlformats.org/officeDocument/2006/relationships/hyperlink" Target="https://docs.python.org/3/library/functions.html#type" TargetMode="External"/><Relationship Id="rId11" Type="http://schemas.openxmlformats.org/officeDocument/2006/relationships/hyperlink" Target="https://docs.python.org/3/library/functions.html#min" TargetMode="External"/><Relationship Id="rId55" Type="http://schemas.openxmlformats.org/officeDocument/2006/relationships/hyperlink" Target="https://docs.python.org/3/library/functions.html#func-list" TargetMode="External"/><Relationship Id="rId10" Type="http://schemas.openxmlformats.org/officeDocument/2006/relationships/hyperlink" Target="https://docs.python.org/3/library/functions.html#help" TargetMode="External"/><Relationship Id="rId54" Type="http://schemas.openxmlformats.org/officeDocument/2006/relationships/hyperlink" Target="https://docs.python.org/3/library/functions.html#func-frozenset" TargetMode="External"/><Relationship Id="rId13" Type="http://schemas.openxmlformats.org/officeDocument/2006/relationships/hyperlink" Target="https://docs.python.org/3/library/functions.html#any" TargetMode="External"/><Relationship Id="rId57" Type="http://schemas.openxmlformats.org/officeDocument/2006/relationships/hyperlink" Target="https://docs.python.org/3/library/functions.html#vars" TargetMode="External"/><Relationship Id="rId12" Type="http://schemas.openxmlformats.org/officeDocument/2006/relationships/hyperlink" Target="https://docs.python.org/3/library/functions.html#setattr" TargetMode="External"/><Relationship Id="rId56" Type="http://schemas.openxmlformats.org/officeDocument/2006/relationships/hyperlink" Target="https://docs.python.org/3/library/functions.html#func-range" TargetMode="External"/><Relationship Id="rId15" Type="http://schemas.openxmlformats.org/officeDocument/2006/relationships/hyperlink" Target="https://docs.python.org/3/library/functions.html#hex" TargetMode="External"/><Relationship Id="rId59" Type="http://schemas.openxmlformats.org/officeDocument/2006/relationships/hyperlink" Target="https://docs.python.org/3/library/functions.html#getattr" TargetMode="External"/><Relationship Id="rId14" Type="http://schemas.openxmlformats.org/officeDocument/2006/relationships/hyperlink" Target="https://docs.python.org/3/library/functions.html#dir" TargetMode="External"/><Relationship Id="rId58" Type="http://schemas.openxmlformats.org/officeDocument/2006/relationships/hyperlink" Target="https://docs.python.org/3/library/functions.html#classmethod" TargetMode="External"/><Relationship Id="rId17" Type="http://schemas.openxmlformats.org/officeDocument/2006/relationships/hyperlink" Target="https://docs.python.org/3/library/functions.html#slice" TargetMode="External"/><Relationship Id="rId16" Type="http://schemas.openxmlformats.org/officeDocument/2006/relationships/hyperlink" Target="https://docs.python.org/3/library/functions.html#next" TargetMode="External"/><Relationship Id="rId19" Type="http://schemas.openxmlformats.org/officeDocument/2006/relationships/hyperlink" Target="https://docs.python.org/3/library/functions.html#divmod" TargetMode="External"/><Relationship Id="rId18" Type="http://schemas.openxmlformats.org/officeDocument/2006/relationships/hyperlink" Target="https://docs.python.org/3/library/functions.html#asci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crogel/CSCI-S-101/tree/master/mid_term_re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urveymonkey.com/r/midtermsignu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WJvmFPc9KQI1NtBYjWdjnmMukPQ-kTpcC9Cp__ie1Aw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CSCI E-101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8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Midterm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in Functions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1214275" y="12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{36E4D3E3-94F1-4230-A9E6-A759EE51B91C}</a:tableStyleId>
              </a:tblPr>
              <a:tblGrid>
                <a:gridCol w="1233075"/>
                <a:gridCol w="1462100"/>
                <a:gridCol w="1153825"/>
                <a:gridCol w="1153825"/>
                <a:gridCol w="1312350"/>
              </a:tblGrid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abs()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delattr()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hash()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memoryview()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all()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dict()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help()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min()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setattr()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any()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hex()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next()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slice()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ascii()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divmod()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id()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object()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sorted()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bin()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enumerate()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input()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oct()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staticmethod()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bool()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2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eval()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open()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breakpoint()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exec()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isinstance()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ord()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sum()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bytearray()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3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filter()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issubclass()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pow()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super()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bytes()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float()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iter()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print()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tuple()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callable()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4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format()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len()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property()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chr()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frozenset()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list()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range()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vars()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classmethod()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5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getattr()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locals()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repr()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zip()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compile()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globals()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map()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reversed()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__import__()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complex()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6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hasattr()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7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max()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Consolas"/>
                          <a:ea typeface="Consolas"/>
                          <a:cs typeface="Consolas"/>
                          <a:sym typeface="Consolas"/>
                          <a:hlinkClick r:id="rId7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round()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0" marL="0">
                    <a:lnL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2505075" y="119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{36E4D3E3-94F1-4230-A9E6-A759EE51B91C}</a:tableStyleId>
              </a:tblPr>
              <a:tblGrid>
                <a:gridCol w="923925"/>
                <a:gridCol w="2276475"/>
                <a:gridCol w="933450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3C3C3C"/>
                          </a:solidFill>
                        </a:rPr>
                        <a:t>Operator</a:t>
                      </a:r>
                      <a:endParaRPr b="1"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3C3C3C"/>
                          </a:solidFill>
                        </a:rPr>
                        <a:t>Purpose</a:t>
                      </a:r>
                      <a:endParaRPr b="1"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rgbClr val="3C3C3C"/>
                          </a:solidFill>
                        </a:rPr>
                        <a:t>Usage</a:t>
                      </a:r>
                      <a:endParaRPr b="1"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1D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&amp;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returns 1 if both the corresponding bits are 1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a &amp; b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|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returns 1 if any of the corresponding bits is 1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a | b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~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inverts all of the bits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~a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^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returns 1 if any of the corresponding bits is 1, but not both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a ^ b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&gt;&gt;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shifts the bits of ‘a’ to the right by ‘b’ no. of times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a &gt;&gt; b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&lt;&lt;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shifts the bits of ‘a’ to the left by ‘b’ no. of times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3C3C3C"/>
                          </a:solidFill>
                        </a:rPr>
                        <a:t>a &lt;&lt; b</a:t>
                      </a:r>
                      <a:endParaRPr sz="1150">
                        <a:solidFill>
                          <a:srgbClr val="3C3C3C"/>
                        </a:solidFill>
                      </a:endParaRPr>
                    </a:p>
                  </a:txBody>
                  <a:tcPr marT="47625" marB="47625" marR="47625" marL="47625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I/O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526950" y="1349325"/>
            <a:ext cx="8362500" cy="831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db_connection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sql.connect(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'127.0.0.1'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'employees'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=MYUSER,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=MYPASS)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salaries_df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read_sql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"""select * from salaries AS s inner join employees as e using (emp_no) limit 1000"""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db_connection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26950" y="2617225"/>
            <a:ext cx="83625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salaries_df.to_csv(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"test.csv"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26950" y="3512925"/>
            <a:ext cx="83625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salaries2_df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read_csv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"test.csv"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493900" y="1034625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 DB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526950" y="2273775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 CSV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26950" y="3112725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 CSV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Filtering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74550" y="1044525"/>
            <a:ext cx="8362500" cy="831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my_filter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(salaries_df[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"from_date"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]&gt;datetime.date(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 &amp; (salaries_df.first_name.str.contains(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"^G"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salaries_df[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my_filter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8" name="Google Shape;148;p25"/>
          <p:cNvGraphicFramePr/>
          <p:nvPr/>
        </p:nvGraphicFramePr>
        <p:xfrm>
          <a:off x="381000" y="19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{36E4D3E3-94F1-4230-A9E6-A759EE51B91C}</a:tableStyleId>
              </a:tblPr>
              <a:tblGrid>
                <a:gridCol w="361150"/>
                <a:gridCol w="634775"/>
                <a:gridCol w="503425"/>
                <a:gridCol w="820825"/>
                <a:gridCol w="820825"/>
                <a:gridCol w="820825"/>
                <a:gridCol w="717500"/>
                <a:gridCol w="858475"/>
                <a:gridCol w="580050"/>
                <a:gridCol w="82082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emp_no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salary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from_date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to_date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birth_date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first_name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last_name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gender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hire_date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10001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85112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2000-06-22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2001-06-22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1953-09-02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Georgi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Facello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1986-06-26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10001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85097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2001-06-22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2002-06-22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1953-09-02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Georgi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Facello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1986-06-26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10001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88958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2002-06-22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9999-01-01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1953-09-02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Georgi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Facello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1986-06-26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621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10063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71028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2000-04-05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2001-04-05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1952-08-06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Gino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Leonhardt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1989-04-08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622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10063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73393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2001-04-05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2002-04-04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1952-08-06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Gino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Leonhardt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1989-04-08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623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10063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74841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2002-04-04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9999-01-01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1952-08-06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Gino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Leonhardt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1989-04-08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758</a:t>
                      </a:r>
                      <a:endParaRPr b="1"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10075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67492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2000-05-14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2001-01-15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1960-03-09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Gao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Dolinsky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1987-03-19</a:t>
                      </a:r>
                      <a:endParaRPr sz="9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RegEx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25" y="2021875"/>
            <a:ext cx="4725149" cy="19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875" y="1535068"/>
            <a:ext cx="2770375" cy="19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Pivot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75" y="1427551"/>
            <a:ext cx="7664051" cy="24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Practice Problems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https://github.com/jcrogel/CSCI-S-101/tree/master/mid_term_review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Statistics Formulas covered in class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(mean, std dev, covariance, Pearson 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Python Basics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Data types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Expressions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Relational and logical operators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If-elif-else, for loop, while loop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 String slicing, string functions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f. Call by values and 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Python Modules and Functions covered in class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Pandas, numpy, user-defined-functions,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Pandas data frame, save to CSV, read from CSV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MySQL connector, cursor and Pandas MySQL integration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Executing SQL commands from Python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SHOW, CREATE, DROP, SELECT, UNION, INSERT INTO, COMMIT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 Python filtering, replace, regex, pivot, pivot table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f. All Pandas dataframe creation, data cleaning, merge concepts and techniques covered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</a:t>
            </a:r>
            <a:r>
              <a:rPr lang="en"/>
              <a:t> Logistics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Treat as a pencil and paper exam, try not to debug code in IDE unless you have extra time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90 minute exam, be mindful of the Canvas countdown timer, exam must be submitted at the end of the exam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Read all questions prior to starting on the midterm. </a:t>
            </a:r>
            <a:r>
              <a:rPr lang="en"/>
              <a:t>Midterm is designed to be lengthy to test the knowledge of content covered in class up to Module 7 (Data Visualization and Storytelling will not be on the midterm)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Zoom proctored exam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Must have webcam 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You may use resources </a:t>
            </a:r>
            <a:r>
              <a:rPr lang="en"/>
              <a:t>available</a:t>
            </a:r>
            <a:r>
              <a:rPr lang="en"/>
              <a:t> to you without physically leaving the testing area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Some logistical questions may be answered via zoom chat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Times offered for the exam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https://www.surveymonkey.com/r/midtermsignup</a:t>
            </a:r>
            <a:r>
              <a:rPr lang="en"/>
              <a:t>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Tuesday, November 2, from 8:00 am to 9:30 am ET (2nd choice)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Tuesday, November 2, from 3:00 pm to 4:30 pm ET (1st choice during class time)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Tuesday, November 2, from 5:30 pm to 7:00 pm ET (3rd choice)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Tuesday, November 2, from 11:00 pm to 12:30 am ET (Last choice)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Mock </a:t>
            </a:r>
            <a:r>
              <a:rPr lang="en"/>
              <a:t>Midterm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Midterm Practice Exam - "dress rehearsal" on Saturday, October 30th, at 10:00 pm 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</a:t>
            </a:r>
            <a:r>
              <a:rPr lang="en"/>
              <a:t> Formula Sheet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formulas covered in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https://docs.google.com/document/d/1WJvmFPc9KQI1NtBYjWdjnmMukPQ-kTpcC9Cp__ie1Aw/edit?usp=sharing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Review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Python basics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types, expressions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operators; control structures; slicing (arrays string)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defined functions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filtering, replace, regex, pivot table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frames/series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Review your formulas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mean, stddev, variance, covariance, z-score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mysqlconnector, </a:t>
            </a:r>
            <a:r>
              <a:rPr lang="en" sz="1100">
                <a:solidFill>
                  <a:schemeClr val="dk1"/>
                </a:solidFill>
              </a:rPr>
              <a:t>SHOW, CREATE, DROP, SELECT, UNION, INSERT INTO, COMMIT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781800" y="18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{4F97CABF-A30C-4321-8303-FB096CF32E60}</a:tableStyleId>
              </a:tblPr>
              <a:tblGrid>
                <a:gridCol w="1734275"/>
                <a:gridCol w="550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Type</a:t>
                      </a:r>
                      <a:endParaRPr i="1">
                        <a:solidFill>
                          <a:schemeClr val="dk1"/>
                        </a:solidFill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Oswald SemiBold"/>
                          <a:ea typeface="Oswald SemiBold"/>
                          <a:cs typeface="Oswald SemiBold"/>
                          <a:sym typeface="Oswald SemiBold"/>
                        </a:rPr>
                        <a:t>411</a:t>
                      </a:r>
                      <a:endParaRPr i="1">
                        <a:solidFill>
                          <a:schemeClr val="dk1"/>
                        </a:solidFill>
                        <a:latin typeface="Oswald SemiBold"/>
                        <a:ea typeface="Oswald SemiBold"/>
                        <a:cs typeface="Oswald SemiBold"/>
                        <a:sym typeface="Oswald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sequence of characters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int, float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list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array++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tuple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immutable list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 unique item list 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dict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O(1) super fast key / value pair-based data structure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comprehension: </a:t>
            </a:r>
            <a:r>
              <a:rPr lang="en" sz="105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[i for i in range(1,1000)]</a:t>
            </a:r>
            <a:endParaRPr sz="1050">
              <a:solidFill>
                <a:schemeClr val="dk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 comprehension with if/else: </a:t>
            </a:r>
            <a:r>
              <a:rPr lang="en" sz="105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[i/10 if i &gt; 50 else 0 for i in range(0, 1000)]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dict comprehension: </a:t>
            </a:r>
            <a:r>
              <a:rPr lang="en" sz="105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{i:i*2 for i in range(1,1000)}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Slicing: </a:t>
            </a:r>
            <a:r>
              <a:rPr lang="en" sz="1050">
                <a:solidFill>
                  <a:schemeClr val="dk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1352775" y="2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{4F97CABF-A30C-4321-8303-FB096CF32E60}</a:tableStyleId>
              </a:tblPr>
              <a:tblGrid>
                <a:gridCol w="5350425"/>
              </a:tblGrid>
              <a:tr h="15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r>
                        <a:rPr lang="en" sz="105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r>
                        <a:rPr lang="en" sz="105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[: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+ </a:t>
                      </a:r>
                      <a:r>
                        <a:rPr lang="en" sz="10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:]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+  [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b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6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9CDCF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r>
                        <a:rPr lang="en" sz="1050">
                          <a:solidFill>
                            <a:srgbClr val="9CDCF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54225" y="1677875"/>
            <a:ext cx="3000000" cy="831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 item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original_list: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(item *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26500" y="3215250"/>
            <a:ext cx="4987800" cy="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original_list]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78025" y="12696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Original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78025" y="28698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list comprehension: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 = float division 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 = floor (int) division </a:t>
            </a:r>
            <a:endParaRPr sz="1050">
              <a:solidFill>
                <a:schemeClr val="dk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** exponentiation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2342425" y="205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{4F97CABF-A30C-4321-8303-FB096CF32E60}</a:tableStyleId>
              </a:tblPr>
              <a:tblGrid>
                <a:gridCol w="1468425"/>
              </a:tblGrid>
              <a:tr h="52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**</a:t>
                      </a: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</a:t>
                      </a:r>
                      <a:b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050">
                          <a:solidFill>
                            <a:srgbClr val="B5CEA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21"/>
          <p:cNvGraphicFramePr/>
          <p:nvPr/>
        </p:nvGraphicFramePr>
        <p:xfrm>
          <a:off x="1069800" y="377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{4F97CABF-A30C-4321-8303-FB096CF32E60}</a:tableStyleId>
              </a:tblPr>
              <a:tblGrid>
                <a:gridCol w="3613600"/>
              </a:tblGrid>
              <a:tr h="94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 = [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"uno"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"dos"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"tres"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"cuatro"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9CDCFE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rgbClr val="CE9178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"one"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21"/>
          <p:cNvGraphicFramePr/>
          <p:nvPr/>
        </p:nvGraphicFramePr>
        <p:xfrm>
          <a:off x="1047025" y="266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{4F97CABF-A30C-4321-8303-FB096CF32E60}</a:tableStyleId>
              </a:tblPr>
              <a:tblGrid>
                <a:gridCol w="1468425"/>
              </a:tblGrid>
              <a:tr h="52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a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050">
                        <a:solidFill>
                          <a:srgbClr val="569CD6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21"/>
          <p:cNvGraphicFramePr/>
          <p:nvPr/>
        </p:nvGraphicFramePr>
        <p:xfrm>
          <a:off x="2738350" y="306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{4F97CABF-A30C-4321-8303-FB096CF32E60}</a:tableStyleId>
              </a:tblPr>
              <a:tblGrid>
                <a:gridCol w="2645125"/>
              </a:tblGrid>
              <a:tr h="65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 a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r>
                        <a:rPr lang="en" sz="1050">
                          <a:solidFill>
                            <a:srgbClr val="D4D4D4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050">
                        <a:solidFill>
                          <a:srgbClr val="569CD6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569CD6"/>
                          </a:solidFill>
                          <a:highlight>
                            <a:srgbClr val="1E1E1E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05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1E1E1E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21"/>
          <p:cNvSpPr txBox="1"/>
          <p:nvPr/>
        </p:nvSpPr>
        <p:spPr>
          <a:xfrm>
            <a:off x="2687000" y="1628500"/>
            <a:ext cx="30000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---&gt;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 (5)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2165900" y="1150013"/>
            <a:ext cx="30000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---&gt; (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