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Mukta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Mukt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ukt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1d37aec8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1d37aec8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71d37aec8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1d37aec8d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71d37aec8d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d37aec8d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71d37aec8d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1d37aec8d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71d37aec8d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OBJECT_3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OBJECT_4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OBJECT_5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6">
  <p:cSld name="OBJECT_6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0" type="dt"/>
          </p:nvPr>
        </p:nvSpPr>
        <p:spPr>
          <a:xfrm>
            <a:off x="1097280" y="6459785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Calibri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218672" y="2870634"/>
            <a:ext cx="593222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88575" y="1094250"/>
            <a:ext cx="121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/>
          <p:nvPr/>
        </p:nvSpPr>
        <p:spPr>
          <a:xfrm flipH="1">
            <a:off x="-100" y="-20000"/>
            <a:ext cx="88200" cy="6878100"/>
          </a:xfrm>
          <a:prstGeom prst="rect">
            <a:avLst/>
          </a:prstGeom>
          <a:solidFill>
            <a:srgbClr val="783F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 txBox="1"/>
          <p:nvPr/>
        </p:nvSpPr>
        <p:spPr>
          <a:xfrm>
            <a:off x="425975" y="1271875"/>
            <a:ext cx="11472300" cy="54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6"/>
          <p:cNvSpPr/>
          <p:nvPr/>
        </p:nvSpPr>
        <p:spPr>
          <a:xfrm flipH="1">
            <a:off x="-100" y="-20000"/>
            <a:ext cx="88200" cy="68781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425975" y="1271875"/>
            <a:ext cx="11472300" cy="54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45F06"/>
            </a:gs>
            <a:gs pos="100000">
              <a:srgbClr val="783F0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0" y="2870625"/>
            <a:ext cx="12192000" cy="71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Mukta"/>
                <a:ea typeface="Mukta"/>
                <a:cs typeface="Mukta"/>
                <a:sym typeface="Mukta"/>
              </a:rPr>
              <a:t>Handwritten Problem Review</a:t>
            </a:r>
            <a:endParaRPr sz="6000">
              <a:solidFill>
                <a:srgbClr val="FFFFFF"/>
              </a:solidFill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383375" y="224350"/>
            <a:ext cx="118086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Mukta"/>
                <a:ea typeface="Mukta"/>
                <a:cs typeface="Mukta"/>
                <a:sym typeface="Mukta"/>
              </a:rPr>
              <a:t>Handwritten Problem Review</a:t>
            </a:r>
            <a:endParaRPr b="1" sz="4000"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425302" y="1288312"/>
            <a:ext cx="106113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8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heightOf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const BinaryTreeNode*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tree)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8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number of </a:t>
            </a:r>
            <a:r>
              <a:rPr b="1" lang="en-US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nodes</a:t>
            </a:r>
            <a:r>
              <a:rPr lang="en-US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on longest path leaf-to-root (edges is 1 less than this)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800" u="none" cap="none" strike="noStrik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(tree == nullptr)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800" u="none" cap="none" strike="noStrik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n-US" sz="1800" u="none" cap="none" strike="noStrike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800" u="none" cap="none" strike="noStrik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max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heightOf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(tree-&gt;left),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heightOf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(tree-&gt;right)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+ 1;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410850" y="3638825"/>
            <a:ext cx="113703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8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diameter(</a:t>
            </a:r>
            <a:r>
              <a:rPr b="0" i="0" lang="en-US" sz="18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const BinaryTreeNode*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tree)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800" u="none" cap="none" strike="noStrik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(tree == nullptr)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800" u="none" cap="none" strike="noStrik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8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the diameter exists in left/right subtree:</a:t>
            </a:r>
            <a:endParaRPr b="0" i="0" sz="18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8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childrenDiameters = max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diameter(tree-&gt;left), diameter(tree-&gt;right)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nsolas"/>
              <a:buNone/>
            </a:pPr>
            <a:r>
              <a:rPr lang="en-US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the diameter is a path through this node (each node has one edge </a:t>
            </a:r>
            <a:r>
              <a:rPr i="1" lang="en-US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up</a:t>
            </a:r>
            <a:r>
              <a:rPr lang="en-US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8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nodeDiameter =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heightOf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(tree-&gt;left) +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heightOf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(tree-&gt;right);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800" u="none" cap="none" strike="noStrik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max(childrenDiameters, nodeDiameter);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8234250" y="3427550"/>
            <a:ext cx="2535300" cy="19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Mukta"/>
                <a:ea typeface="Mukta"/>
                <a:cs typeface="Mukta"/>
                <a:sym typeface="Mukta"/>
              </a:rPr>
              <a:t>O(n</a:t>
            </a:r>
            <a:r>
              <a:rPr b="1" baseline="30000" lang="en-US" sz="6000">
                <a:latin typeface="Mukta"/>
                <a:ea typeface="Mukta"/>
                <a:cs typeface="Mukta"/>
                <a:sym typeface="Mukta"/>
              </a:rPr>
              <a:t>2</a:t>
            </a:r>
            <a:r>
              <a:rPr b="1" lang="en-US" sz="6000">
                <a:latin typeface="Mukta"/>
                <a:ea typeface="Mukta"/>
                <a:cs typeface="Mukta"/>
                <a:sym typeface="Mukta"/>
              </a:rPr>
              <a:t>)</a:t>
            </a:r>
            <a:endParaRPr b="1" sz="6000"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/>
        </p:nvSpPr>
        <p:spPr>
          <a:xfrm>
            <a:off x="439125" y="1331950"/>
            <a:ext cx="11344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rPr lang="en-US" sz="2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rPr>
              <a:t>You only need to check the diameter of the subtree with greater height!</a:t>
            </a:r>
            <a:endParaRPr sz="2600">
              <a:solidFill>
                <a:schemeClr val="dk1"/>
              </a:solidFill>
              <a:latin typeface="Mukta"/>
              <a:ea typeface="Mukta"/>
              <a:cs typeface="Mukta"/>
              <a:sym typeface="Mukta"/>
            </a:endParaRPr>
          </a:p>
          <a:p>
            <a:pPr indent="-3937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ukta"/>
              <a:buChar char="●"/>
            </a:pPr>
            <a:r>
              <a:rPr lang="en-US" sz="2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rPr>
              <a:t>If the longest path doesn’t go through the node, it can’t occur in the shorter of the two subtrees</a:t>
            </a:r>
            <a:endParaRPr sz="2600">
              <a:solidFill>
                <a:schemeClr val="dk1"/>
              </a:solidFill>
              <a:latin typeface="Mukta"/>
              <a:ea typeface="Mukta"/>
              <a:cs typeface="Mukta"/>
              <a:sym typeface="Mukta"/>
            </a:endParaRPr>
          </a:p>
          <a:p>
            <a:pPr indent="-3937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ukta"/>
              <a:buChar char="●"/>
            </a:pPr>
            <a:r>
              <a:rPr lang="en-US" sz="2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rPr>
              <a:t>However, the worst-case is still O(n</a:t>
            </a:r>
            <a:r>
              <a:rPr baseline="30000" lang="en-US" sz="2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rPr>
              <a:t>2</a:t>
            </a:r>
            <a:r>
              <a:rPr lang="en-US" sz="2600">
                <a:solidFill>
                  <a:schemeClr val="dk1"/>
                </a:solidFill>
                <a:latin typeface="Mukta"/>
                <a:ea typeface="Mukta"/>
                <a:cs typeface="Mukta"/>
                <a:sym typeface="Mukta"/>
              </a:rPr>
              <a:t>)</a:t>
            </a:r>
            <a:endParaRPr sz="2600">
              <a:solidFill>
                <a:schemeClr val="dk1"/>
              </a:solidFill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383375" y="224350"/>
            <a:ext cx="118086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Mukta"/>
                <a:ea typeface="Mukta"/>
                <a:cs typeface="Mukta"/>
                <a:sym typeface="Mukta"/>
              </a:rPr>
              <a:t>Minor Optimizations</a:t>
            </a:r>
            <a:endParaRPr b="1" sz="4000"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383375" y="3124850"/>
            <a:ext cx="11997000" cy="3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diameter(</a:t>
            </a:r>
            <a:r>
              <a:rPr lang="en-US" sz="17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const BinaryTreeNode* 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tree)  {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(tree == nullptr)  {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left_height = heightOf(tree-&gt;left);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right_height = heightOf(tree-&gt;right);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diam_taller = left_height &gt;= right_height ? diameter(tree-&gt;left) : diameter(tree-&gt;right);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max(left_height + right_height, diam_taller);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>
            <a:off x="383375" y="224350"/>
            <a:ext cx="118086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Mukta"/>
                <a:ea typeface="Mukta"/>
                <a:cs typeface="Mukta"/>
                <a:sym typeface="Mukta"/>
              </a:rPr>
              <a:t>A Linear Time Solution</a:t>
            </a:r>
            <a:endParaRPr b="1" sz="4000"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383375" y="1263825"/>
            <a:ext cx="11465100" cy="43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lang="en-US" sz="19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struct Desc { int height; int diam; };</a:t>
            </a:r>
            <a:endParaRPr sz="19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lang="en-US" sz="19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Desc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helper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9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const BinaryTreeNode*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tree)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6AA84F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(tree == nullptr)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-US" sz="19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9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/*height*/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0, </a:t>
            </a:r>
            <a:r>
              <a:rPr lang="en-US" sz="19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/*diam*/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0}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900" u="none" cap="none" strike="noStrike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9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lang="en-US" sz="19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left  = helper(tree-&gt;left);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lang="en-US" sz="19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right = helper(tree-&gt;right);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lang="en-US" sz="19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diam_children =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max(</a:t>
            </a: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left.diam, right.diam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9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// diameter in left/right subtree</a:t>
            </a:r>
            <a:endParaRPr sz="19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lang="en-US" sz="19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diam_self = left.height </a:t>
            </a:r>
            <a:r>
              <a:rPr b="1"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right.height; </a:t>
            </a:r>
            <a:r>
              <a:rPr lang="en-US" sz="19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 longest path through current node</a:t>
            </a:r>
            <a:endParaRPr sz="19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lang="en-US" sz="19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diam_whole = max(diam_children, diam_self);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lang="en-US" sz="19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9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Desc </a:t>
            </a: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lang="en-US" sz="19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/*height*/</a:t>
            </a: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 + max(left.height, right.height),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lang="en-US" sz="19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/*diam*/</a:t>
            </a: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diam_whole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b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433725" y="5789875"/>
            <a:ext cx="8929200" cy="12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diameter(</a:t>
            </a:r>
            <a:r>
              <a:rPr b="0" i="0" lang="en-US" sz="19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const BinaryTreeNode*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tree)</a:t>
            </a:r>
            <a: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lang="en-US" sz="1900">
                <a:solidFill>
                  <a:srgbClr val="E06666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helper(tree).diam;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nsolas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br>
              <a:rPr b="0" i="0" lang="en-US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6436275" y="1384150"/>
            <a:ext cx="50160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Mukta"/>
                <a:ea typeface="Mukta"/>
                <a:cs typeface="Mukta"/>
                <a:sym typeface="Mukta"/>
              </a:rPr>
              <a:t>&lt;--  **We can return a struct if we need to return multiple values from our helper!**</a:t>
            </a:r>
            <a:endParaRPr b="1" sz="1800">
              <a:latin typeface="Mukta"/>
              <a:ea typeface="Mukta"/>
              <a:cs typeface="Mukta"/>
              <a:sym typeface="Mukta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8641700" y="4799150"/>
            <a:ext cx="2535300" cy="19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Mukta"/>
                <a:ea typeface="Mukta"/>
                <a:cs typeface="Mukta"/>
                <a:sym typeface="Mukta"/>
              </a:rPr>
              <a:t>O(n)</a:t>
            </a:r>
            <a:endParaRPr b="1" sz="6000">
              <a:latin typeface="Mukta"/>
              <a:ea typeface="Mukta"/>
              <a:cs typeface="Mukta"/>
              <a:sym typeface="Mukt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orporate blu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9FEB"/>
      </a:accent1>
      <a:accent2>
        <a:srgbClr val="9EA9B4"/>
      </a:accent2>
      <a:accent3>
        <a:srgbClr val="0078B6"/>
      </a:accent3>
      <a:accent4>
        <a:srgbClr val="434F5A"/>
      </a:accent4>
      <a:accent5>
        <a:srgbClr val="009FEB"/>
      </a:accent5>
      <a:accent6>
        <a:srgbClr val="0078B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