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00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27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60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36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8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3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5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19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00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10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71C9-F7F7-0148-A6C4-A5266D2CE893}" type="datetimeFigureOut">
              <a:rPr lang="en-US" smtClean="0"/>
              <a:t>19/09/2014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A639-E0CD-FF44-A607-D59252423E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8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65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</a:p>
          <a:p>
            <a:pPr lvl="1"/>
            <a:r>
              <a:rPr lang="en-AU" dirty="0" smtClean="0"/>
              <a:t>Business process</a:t>
            </a:r>
          </a:p>
          <a:p>
            <a:pPr lvl="1"/>
            <a:r>
              <a:rPr lang="en-AU" dirty="0" smtClean="0"/>
              <a:t>Six entities</a:t>
            </a:r>
          </a:p>
          <a:p>
            <a:r>
              <a:rPr lang="en-AU" dirty="0" smtClean="0"/>
              <a:t>Goal:</a:t>
            </a:r>
          </a:p>
          <a:p>
            <a:pPr lvl="1"/>
            <a:r>
              <a:rPr lang="en-AU" dirty="0" smtClean="0"/>
              <a:t>Documentation of Service Analysis &amp; Design</a:t>
            </a:r>
          </a:p>
          <a:p>
            <a:pPr lvl="1"/>
            <a:r>
              <a:rPr lang="en-AU" dirty="0" smtClean="0"/>
              <a:t>Prototype SOA system (operational)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07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2 -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28784"/>
            <a:ext cx="7920037" cy="39893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Title page with group members listed.</a:t>
            </a:r>
          </a:p>
          <a:p>
            <a:pPr marL="914400" lvl="1" indent="-514350"/>
            <a:r>
              <a:rPr lang="en-AU" sz="2400" dirty="0" smtClean="0"/>
              <a:t>Only one member to submit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A </a:t>
            </a:r>
            <a:r>
              <a:rPr lang="en-AU" sz="2800" i="1" dirty="0" smtClean="0"/>
              <a:t>business</a:t>
            </a:r>
            <a:r>
              <a:rPr lang="en-AU" sz="2800" dirty="0" smtClean="0"/>
              <a:t>-oriented description of your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A page with links to your web-based</a:t>
            </a:r>
            <a:r>
              <a:rPr lang="en-AU" sz="2800" b="1" baseline="30000" dirty="0" smtClean="0">
                <a:solidFill>
                  <a:srgbClr val="FF0000"/>
                </a:solidFill>
              </a:rPr>
              <a:t>+</a:t>
            </a:r>
            <a:r>
              <a:rPr lang="en-AU" sz="2800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sz="2400" dirty="0" smtClean="0"/>
              <a:t>Service Repository (if web-deployed) describing each deployed service</a:t>
            </a:r>
            <a:r>
              <a:rPr lang="en-AU" sz="2400" b="1" dirty="0" smtClean="0">
                <a:solidFill>
                  <a:srgbClr val="FF0000"/>
                </a:solidFill>
              </a:rPr>
              <a:t>*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sz="2400" dirty="0" smtClean="0"/>
              <a:t>Front-end application (if web-deployed)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301208"/>
            <a:ext cx="8676456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AU" b="1" dirty="0" smtClean="0">
                <a:solidFill>
                  <a:srgbClr val="FF0000"/>
                </a:solidFill>
              </a:rPr>
              <a:t>+ </a:t>
            </a:r>
            <a:r>
              <a:rPr lang="en-AU" dirty="0"/>
              <a:t>If not web based, these items are </a:t>
            </a:r>
            <a:r>
              <a:rPr lang="en-AU" dirty="0" smtClean="0"/>
              <a:t>to be included </a:t>
            </a:r>
            <a:r>
              <a:rPr lang="en-AU" dirty="0"/>
              <a:t>with the assignment submission</a:t>
            </a:r>
          </a:p>
          <a:p>
            <a:pPr>
              <a:lnSpc>
                <a:spcPct val="140000"/>
              </a:lnSpc>
            </a:pPr>
            <a:r>
              <a:rPr lang="en-AU" b="1" dirty="0" smtClean="0">
                <a:solidFill>
                  <a:srgbClr val="FF0000"/>
                </a:solidFill>
              </a:rPr>
              <a:t>*</a:t>
            </a:r>
            <a:r>
              <a:rPr lang="en-AU" dirty="0" smtClean="0"/>
              <a:t> Include only those services the team has deployed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309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2 -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94" y="1557653"/>
            <a:ext cx="7920037" cy="398938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AU" dirty="0" smtClean="0"/>
              <a:t>Models (max 1 page each):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Logically-layered architecture</a:t>
            </a:r>
            <a:r>
              <a:rPr lang="en-AU" b="1" dirty="0" smtClean="0">
                <a:solidFill>
                  <a:srgbClr val="FF0000"/>
                </a:solidFill>
              </a:rPr>
              <a:t>*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Interaction diagram</a:t>
            </a:r>
          </a:p>
          <a:p>
            <a:pPr marL="1314450" lvl="2" indent="-514350"/>
            <a:r>
              <a:rPr lang="en-AU" i="1" dirty="0" smtClean="0"/>
              <a:t>All</a:t>
            </a:r>
            <a:r>
              <a:rPr lang="en-AU" dirty="0" smtClean="0"/>
              <a:t> teams must model the entire scenario (Level 0)</a:t>
            </a:r>
          </a:p>
          <a:p>
            <a:pPr marL="1314450" lvl="2" indent="-514350"/>
            <a:r>
              <a:rPr lang="en-AU" dirty="0" smtClean="0"/>
              <a:t>3-4 member teams must include at least one Level 1 diagram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Choreography model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Orchestration model</a:t>
            </a:r>
          </a:p>
          <a:p>
            <a:pPr marL="1314450" lvl="2" indent="-514350"/>
            <a:r>
              <a:rPr lang="en-AU" dirty="0" smtClean="0"/>
              <a:t>3-4 member teams are required to describe their implemented process-centric service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73325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*</a:t>
            </a:r>
            <a:r>
              <a:rPr lang="en-AU" dirty="0" smtClean="0"/>
              <a:t> Include only those services the team has deployed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052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2 -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083"/>
            <a:ext cx="8352928" cy="39893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AU" sz="2800" dirty="0" smtClean="0"/>
              <a:t>Methodology discussion (max 1 page)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sz="2400" dirty="0" smtClean="0"/>
              <a:t>Which and why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sz="2400" dirty="0" smtClean="0"/>
              <a:t>Assumptions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sz="2400" dirty="0" smtClean="0"/>
              <a:t>Omissions (based on team size)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AU" sz="2800" dirty="0" smtClean="0"/>
              <a:t>List of SOA aspects ‘showcased’ (max 1 page)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sz="2400" dirty="0" smtClean="0"/>
              <a:t>What service types and why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sz="2400" dirty="0" smtClean="0"/>
              <a:t>What principles achieved and how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AU" sz="2800" dirty="0" smtClean="0"/>
              <a:t>A deployment diagram</a:t>
            </a:r>
            <a:r>
              <a:rPr lang="en-AU" sz="2800" dirty="0"/>
              <a:t> (max 1 page)</a:t>
            </a:r>
            <a:r>
              <a:rPr lang="en-AU" sz="2800" b="1" dirty="0" smtClean="0">
                <a:solidFill>
                  <a:srgbClr val="FF0000"/>
                </a:solidFill>
              </a:rPr>
              <a:t>*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73325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*</a:t>
            </a:r>
            <a:r>
              <a:rPr lang="en-AU" dirty="0" smtClean="0"/>
              <a:t> Include only those services the team has deployed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836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2 -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678"/>
            <a:ext cx="8352928" cy="398938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AU" dirty="0" smtClean="0"/>
              <a:t>A deployment table - for </a:t>
            </a:r>
            <a:r>
              <a:rPr lang="en-AU" dirty="0"/>
              <a:t>each service and </a:t>
            </a:r>
            <a:r>
              <a:rPr lang="en-AU" dirty="0" smtClean="0"/>
              <a:t>application: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Name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Platform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Language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API Type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A complexity measure (e.g. LOC)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AU" dirty="0" smtClean="0"/>
              <a:t>The responsible team member’s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33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– SOA Prototype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507534"/>
              </p:ext>
            </p:extLst>
          </p:nvPr>
        </p:nvGraphicFramePr>
        <p:xfrm>
          <a:off x="468313" y="1700213"/>
          <a:ext cx="79200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19"/>
                <a:gridCol w="1512168"/>
                <a:gridCol w="561654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Team </a:t>
                      </a:r>
                    </a:p>
                    <a:p>
                      <a:r>
                        <a:rPr lang="en-AU" dirty="0" smtClean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err="1" smtClean="0"/>
                        <a:t>Nbr</a:t>
                      </a:r>
                      <a:r>
                        <a:rPr lang="en-AU" baseline="0" dirty="0" smtClean="0"/>
                        <a:t> of </a:t>
                      </a:r>
                    </a:p>
                    <a:p>
                      <a:r>
                        <a:rPr lang="en-AU" baseline="0" dirty="0" smtClean="0"/>
                        <a:t>Services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 Requirements</a:t>
                      </a:r>
                    </a:p>
                    <a:p>
                      <a:r>
                        <a:rPr lang="en-AU" dirty="0" smtClean="0"/>
                        <a:t>For Service Types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1-2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At</a:t>
                      </a:r>
                      <a:r>
                        <a:rPr lang="en-AU" baseline="0" dirty="0" smtClean="0"/>
                        <a:t> least one data-centric &amp; at least one logic-centric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As above plus at least one process-centric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As above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436510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The deployed system should work as a logical whole, regardless of how completely it is implemented.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9231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– SOA Prototype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73095"/>
            <a:ext cx="8352928" cy="3989387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All teams are required to:</a:t>
            </a:r>
          </a:p>
          <a:p>
            <a:pPr lvl="1"/>
            <a:r>
              <a:rPr lang="en-AU" dirty="0" smtClean="0"/>
              <a:t>Develop at least one service in Java and at least one in .NET</a:t>
            </a:r>
          </a:p>
          <a:p>
            <a:pPr lvl="1"/>
            <a:r>
              <a:rPr lang="en-AU" dirty="0" smtClean="0"/>
              <a:t>Develop at least one service using SOAP and at least one service using REST</a:t>
            </a:r>
          </a:p>
          <a:p>
            <a:pPr lvl="1"/>
            <a:r>
              <a:rPr lang="en-AU" dirty="0" smtClean="0"/>
              <a:t>Develop a front-end client using Java or .NET (web-based or desktop)</a:t>
            </a:r>
          </a:p>
          <a:p>
            <a:pPr lvl="1"/>
            <a:r>
              <a:rPr lang="en-AU" dirty="0" smtClean="0"/>
              <a:t>Deploy to at least 3 different physical machines on at lease 2 different platforms (fastapps04 + </a:t>
            </a:r>
            <a:r>
              <a:rPr lang="en-AU" dirty="0" err="1" smtClean="0"/>
              <a:t>fastws</a:t>
            </a:r>
            <a:r>
              <a:rPr lang="en-AU" dirty="0" smtClean="0"/>
              <a:t> + a client = 3)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89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2 Tips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4"/>
            <a:ext cx="7920037" cy="3989387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Derive a Level 0 interaction diagram from the given business scenario</a:t>
            </a:r>
          </a:p>
          <a:p>
            <a:pPr lvl="1"/>
            <a:r>
              <a:rPr lang="en-AU" dirty="0" smtClean="0"/>
              <a:t>Keep it high level and as simple as possible</a:t>
            </a:r>
          </a:p>
          <a:p>
            <a:r>
              <a:rPr lang="en-AU" dirty="0" smtClean="0"/>
              <a:t>Start small and build</a:t>
            </a:r>
          </a:p>
          <a:p>
            <a:r>
              <a:rPr lang="en-AU" dirty="0" smtClean="0"/>
              <a:t>Aim to keep things as general as possible</a:t>
            </a:r>
          </a:p>
          <a:p>
            <a:pPr lvl="1"/>
            <a:r>
              <a:rPr lang="en-AU" dirty="0" smtClean="0"/>
              <a:t>Loose coupling, abstraction, </a:t>
            </a:r>
            <a:r>
              <a:rPr lang="en-AU" dirty="0" err="1" smtClean="0"/>
              <a:t>composability</a:t>
            </a:r>
            <a:r>
              <a:rPr lang="en-AU" dirty="0" smtClean="0"/>
              <a:t>, reuse</a:t>
            </a:r>
          </a:p>
          <a:p>
            <a:r>
              <a:rPr lang="en-AU" dirty="0" smtClean="0"/>
              <a:t>Do no more than requested</a:t>
            </a:r>
          </a:p>
          <a:p>
            <a:r>
              <a:rPr lang="en-AU" dirty="0" smtClean="0"/>
              <a:t>Not a coding assignment</a:t>
            </a:r>
          </a:p>
          <a:p>
            <a:r>
              <a:rPr lang="en-AU" dirty="0" smtClean="0"/>
              <a:t>Refer to Marking Criteria Sheet</a:t>
            </a:r>
          </a:p>
        </p:txBody>
      </p:sp>
    </p:spTree>
    <p:extLst>
      <p:ext uri="{BB962C8B-B14F-4D97-AF65-F5344CB8AC3E}">
        <p14:creationId xmlns:p14="http://schemas.microsoft.com/office/powerpoint/2010/main" val="196236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Assignment 2</vt:lpstr>
      <vt:lpstr>Assignment 2 - Documentation</vt:lpstr>
      <vt:lpstr>Assignment 2 - Documentation</vt:lpstr>
      <vt:lpstr>Assignment 2 - Documentation</vt:lpstr>
      <vt:lpstr>Assignment 2 - Documentation</vt:lpstr>
      <vt:lpstr>Assignment 2 – SOA Prototype</vt:lpstr>
      <vt:lpstr>Assignment 2 – SOA Prototype</vt:lpstr>
      <vt:lpstr>Assignment 2 Tips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Adams</dc:creator>
  <cp:lastModifiedBy>Michael Adams</cp:lastModifiedBy>
  <cp:revision>1</cp:revision>
  <dcterms:created xsi:type="dcterms:W3CDTF">2014-09-19T05:49:53Z</dcterms:created>
  <dcterms:modified xsi:type="dcterms:W3CDTF">2014-09-19T05:51:28Z</dcterms:modified>
</cp:coreProperties>
</file>