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1"/>
  </p:notesMasterIdLst>
  <p:handoutMasterIdLst>
    <p:handoutMasterId r:id="rId42"/>
  </p:handoutMasterIdLst>
  <p:sldIdLst>
    <p:sldId id="466" r:id="rId2"/>
    <p:sldId id="467" r:id="rId3"/>
    <p:sldId id="408" r:id="rId4"/>
    <p:sldId id="461" r:id="rId5"/>
    <p:sldId id="462" r:id="rId6"/>
    <p:sldId id="463" r:id="rId7"/>
    <p:sldId id="464" r:id="rId8"/>
    <p:sldId id="465" r:id="rId9"/>
    <p:sldId id="398" r:id="rId10"/>
    <p:sldId id="400" r:id="rId11"/>
    <p:sldId id="416" r:id="rId12"/>
    <p:sldId id="417" r:id="rId13"/>
    <p:sldId id="409" r:id="rId14"/>
    <p:sldId id="419" r:id="rId15"/>
    <p:sldId id="410" r:id="rId16"/>
    <p:sldId id="435" r:id="rId17"/>
    <p:sldId id="452" r:id="rId18"/>
    <p:sldId id="453" r:id="rId19"/>
    <p:sldId id="446" r:id="rId20"/>
    <p:sldId id="431" r:id="rId21"/>
    <p:sldId id="436" r:id="rId22"/>
    <p:sldId id="437" r:id="rId23"/>
    <p:sldId id="438" r:id="rId24"/>
    <p:sldId id="420" r:id="rId25"/>
    <p:sldId id="454" r:id="rId26"/>
    <p:sldId id="451" r:id="rId27"/>
    <p:sldId id="450" r:id="rId28"/>
    <p:sldId id="447" r:id="rId29"/>
    <p:sldId id="448" r:id="rId30"/>
    <p:sldId id="449" r:id="rId31"/>
    <p:sldId id="455" r:id="rId32"/>
    <p:sldId id="421" r:id="rId33"/>
    <p:sldId id="418" r:id="rId34"/>
    <p:sldId id="434" r:id="rId35"/>
    <p:sldId id="432" r:id="rId36"/>
    <p:sldId id="412" r:id="rId37"/>
    <p:sldId id="413" r:id="rId38"/>
    <p:sldId id="444" r:id="rId39"/>
    <p:sldId id="312" r:id="rId40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66"/>
            <p14:sldId id="467"/>
            <p14:sldId id="408"/>
            <p14:sldId id="461"/>
            <p14:sldId id="462"/>
            <p14:sldId id="463"/>
            <p14:sldId id="464"/>
            <p14:sldId id="465"/>
            <p14:sldId id="398"/>
            <p14:sldId id="400"/>
            <p14:sldId id="416"/>
            <p14:sldId id="417"/>
            <p14:sldId id="409"/>
            <p14:sldId id="419"/>
            <p14:sldId id="410"/>
            <p14:sldId id="435"/>
            <p14:sldId id="452"/>
            <p14:sldId id="453"/>
            <p14:sldId id="446"/>
            <p14:sldId id="431"/>
            <p14:sldId id="436"/>
            <p14:sldId id="437"/>
            <p14:sldId id="438"/>
            <p14:sldId id="420"/>
            <p14:sldId id="454"/>
            <p14:sldId id="451"/>
            <p14:sldId id="450"/>
            <p14:sldId id="447"/>
            <p14:sldId id="448"/>
            <p14:sldId id="449"/>
            <p14:sldId id="455"/>
            <p14:sldId id="421"/>
            <p14:sldId id="418"/>
            <p14:sldId id="434"/>
            <p14:sldId id="432"/>
            <p14:sldId id="412"/>
            <p14:sldId id="413"/>
            <p14:sldId id="444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97FD5"/>
    <a:srgbClr val="DBDBDB"/>
    <a:srgbClr val="64CF95"/>
    <a:srgbClr val="4D4D4D"/>
    <a:srgbClr val="87A896"/>
    <a:srgbClr val="000000"/>
    <a:srgbClr val="1577BA"/>
    <a:srgbClr val="7F8FA9"/>
    <a:srgbClr val="2B5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8" autoAdjust="0"/>
    <p:restoredTop sz="59663" autoAdjust="0"/>
  </p:normalViewPr>
  <p:slideViewPr>
    <p:cSldViewPr>
      <p:cViewPr varScale="1">
        <p:scale>
          <a:sx n="22" d="100"/>
          <a:sy n="22" d="100"/>
        </p:scale>
        <p:origin x="1812" y="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132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598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870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课程目标，通过一把锁来学习。</a:t>
            </a:r>
            <a:endParaRPr lang="en-US" altLang="zh-CN" dirty="0" smtClean="0"/>
          </a:p>
          <a:p>
            <a:r>
              <a:rPr lang="zh-CN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产生的背景、</a:t>
            </a:r>
            <a:r>
              <a:rPr lang="en-US" altLang="zh-C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是什么、用途、优点、架构</a:t>
            </a:r>
            <a:endParaRPr lang="en-US" altLang="zh-CN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</a:t>
            </a:r>
            <a:r>
              <a:rPr lang="zh-CN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安装使用、服务基本操作、</a:t>
            </a:r>
            <a:r>
              <a:rPr lang="en-US" altLang="zh-CN" sz="1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</a:t>
            </a:r>
            <a:r>
              <a:rPr lang="en-US" altLang="zh-C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 </a:t>
            </a:r>
            <a:r>
              <a:rPr lang="zh-CN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使用、核心概念、</a:t>
            </a:r>
            <a:r>
              <a:rPr lang="en-US" altLang="zh-C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</a:p>
          <a:p>
            <a:r>
              <a:rPr lang="zh-CN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如果对</a:t>
            </a:r>
            <a:r>
              <a:rPr lang="en-US" altLang="zh-CN" sz="1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</a:t>
            </a:r>
            <a:r>
              <a:rPr lang="zh-CN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非常熟悉的同学那么你当做一次复习，或者打牢基础。如果对</a:t>
            </a:r>
            <a:r>
              <a:rPr lang="en-US" altLang="zh-CN" sz="1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</a:t>
            </a:r>
            <a:r>
              <a:rPr lang="zh-CN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还不了解的同学，那么我们来好好的学习它。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444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本节作用，通过背景提出问题，为什么需要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话说</a:t>
            </a:r>
            <a:r>
              <a:rPr lang="zh-CN" altLang="en-US" dirty="0" smtClean="0"/>
              <a:t>天下大势，分久必合，合久必分。</a:t>
            </a:r>
            <a:r>
              <a:rPr lang="en-US" altLang="zh-CN" dirty="0" smtClean="0"/>
              <a:t>IT</a:t>
            </a:r>
            <a:r>
              <a:rPr lang="zh-CN" altLang="en-US" dirty="0" smtClean="0"/>
              <a:t>界也不例外，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、各种语言都基于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、汇编 </a:t>
            </a:r>
            <a:r>
              <a:rPr lang="en-US" altLang="zh-CN" dirty="0" smtClean="0"/>
              <a:t>….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ZK</a:t>
            </a:r>
            <a:r>
              <a:rPr lang="zh-CN" altLang="en-US" dirty="0" smtClean="0"/>
              <a:t>就生在一个</a:t>
            </a:r>
            <a:r>
              <a:rPr lang="en-US" altLang="zh-CN" dirty="0" smtClean="0"/>
              <a:t>IT</a:t>
            </a:r>
            <a:r>
              <a:rPr lang="zh-CN" altLang="en-US" dirty="0" smtClean="0"/>
              <a:t>界炮火纷飞，动荡不安的时代。</a:t>
            </a:r>
            <a:endParaRPr lang="en-US" altLang="zh-CN" dirty="0" smtClean="0"/>
          </a:p>
          <a:p>
            <a:r>
              <a:rPr lang="zh-CN" altLang="en-US" dirty="0" smtClean="0"/>
              <a:t>将学到：了解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背景、</a:t>
            </a:r>
            <a:r>
              <a:rPr lang="en-US" altLang="zh-C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是什么、用途、特点、架构、安装使用、基本操作、</a:t>
            </a:r>
            <a:r>
              <a:rPr lang="en-US" altLang="zh-CN" sz="1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</a:t>
            </a:r>
            <a:r>
              <a:rPr lang="en-US" altLang="zh-C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 </a:t>
            </a:r>
            <a:r>
              <a:rPr lang="zh-CN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6306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来看看我们刚学多线程的情况。分布式下，把线程换成多台服务，多个进程。</a:t>
            </a:r>
            <a:endParaRPr lang="zh-CN" alt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475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分布式下存在的问题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背景：在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界，我们走错地方了，都能听到云计算、分布式、集群的名词。随着互联网的发展，服务对互联网上的所有人开放，给人们带来便利的同时，也对我们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的业务系统提出挑战。原本的单台机器已远远不能满足业务要求，例如我们有这样的一个分布式系统架构图，有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台计算机运行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问题：</a:t>
            </a:r>
            <a:r>
              <a:rPr lang="zh-CN" altLang="en-US" dirty="0" smtClean="0"/>
              <a:t>怎么保证所有机器共享的配置信息保持一致？</a:t>
            </a:r>
            <a:endParaRPr lang="en-US" altLang="zh-CN" dirty="0" smtClean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有一台机器挂掉了，其他机器如何感知到这一变化并接管任务？</a:t>
            </a:r>
            <a:endParaRPr lang="en-US" altLang="zh-CN" dirty="0" smtClean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用户激增，需要增加机器来缓解压力，如何做到不重启集群而完成机器的添加？</a:t>
            </a:r>
            <a:endParaRPr lang="en-US" altLang="zh-CN" dirty="0" smtClean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分布式系统，怎么高效协同多台服务对同一网络文件进行写操作？</a:t>
            </a:r>
            <a:endParaRPr lang="en-US" altLang="zh-CN" dirty="0" smtClean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等等，还有很多细思极恐的问题。</a:t>
            </a:r>
            <a:endParaRPr lang="en-US" altLang="zh-CN" sz="16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多</a:t>
            </a:r>
            <a:r>
              <a:rPr lang="zh-CN" altLang="en-US" dirty="0" smtClean="0"/>
              <a:t>线程有线程协同机制，那么多进程是不是也有这样的一个机制呢？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260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</a:t>
            </a:r>
            <a:r>
              <a:rPr lang="en-US" altLang="zh-CN" dirty="0" smtClean="0"/>
              <a:t>zookeeper.apache.org/doc/current/zookeeperOver.html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承前：分布式系统架构中，有很多知名的开源项目，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很多开源项目都以动物的名称命名，负责大数据工作的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是一只黄色的大象；负责数据仓库的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是一只勤劳的黄蜂；负责数据分析的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Pig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是一头聪明的猪；负责管理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是一只雄猫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那好，负责分布式协调工作的角色就叫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（动物园饲养员）。</a:t>
            </a:r>
            <a:endParaRPr lang="en-US" altLang="zh-CN" dirty="0" smtClean="0"/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服务的服务器必须彼此了解。它们维护内存中的状态图像，以及持久性存储中的事务日志和快照。只要大多数服务器可用，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服务就可用。</a:t>
            </a: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客户端连接到单个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服务器。客户端维护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连接，通过该连接发送请求，获取响应，获取监视事件以及发送心跳。如果与服务器的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连接中断，则客户端将连接到其他服务器。</a:t>
            </a:r>
            <a:endParaRPr lang="en-US" altLang="zh-CN" dirty="0" smtClean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启后：说一千道一万，不如直接开干。</a:t>
            </a:r>
          </a:p>
        </p:txBody>
      </p:sp>
    </p:spTree>
    <p:extLst>
      <p:ext uri="{BB962C8B-B14F-4D97-AF65-F5344CB8AC3E}">
        <p14:creationId xmlns:p14="http://schemas.microsoft.com/office/powerpoint/2010/main" val="182424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环境准备、安装、配置、启动命令，简单带过。</a:t>
            </a:r>
            <a:endParaRPr lang="en-US" altLang="zh-CN" dirty="0" smtClean="0"/>
          </a:p>
          <a:p>
            <a:r>
              <a:rPr lang="zh-CN" altLang="en-US" dirty="0" smtClean="0"/>
              <a:t>这个领袖人物我们基本就准备好了，一起来领略一下这位领袖的品质。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5776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通过演示客户端目录结构介绍，安装部署简单、数据结构简单、操作指令简单、学习简单、开发使用 简单。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04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https://</a:t>
            </a:r>
            <a:r>
              <a:rPr lang="en-US" altLang="zh-CN" smtClean="0"/>
              <a:t>zookeeper.apache.org/doc/current/zookeeperOver.html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06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https://zookeeper.apache.org/doc/current/zookeeperOver.html</a:t>
            </a:r>
            <a:endParaRPr lang="zh-CN" altLang="en-US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23235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通过客户端命令演示介绍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554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569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给每个更新贴上一个数字，这个数字反映了所有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事务的顺序，严格的顺序意味着可以在客户机上实现复杂的同步原语</a:t>
            </a:r>
            <a:endParaRPr lang="en-US" altLang="zh-CN" dirty="0" smtClean="0"/>
          </a:p>
          <a:p>
            <a:r>
              <a:rPr lang="zh-CN" altLang="en-US" dirty="0" smtClean="0"/>
              <a:t>解释</a:t>
            </a:r>
            <a:r>
              <a:rPr lang="en-US" altLang="zh-CN" dirty="0" err="1" smtClean="0"/>
              <a:t>czxid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zoo.cfg</a:t>
            </a:r>
            <a:r>
              <a:rPr lang="zh-CN" altLang="en-US" dirty="0" smtClean="0"/>
              <a:t>中</a:t>
            </a:r>
            <a:r>
              <a:rPr lang="en-US" altLang="zh-CN" dirty="0" smtClean="0"/>
              <a:t>ticks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71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通过演示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命令演示，介绍节点元数据。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Znodes</a:t>
            </a:r>
            <a:r>
              <a:rPr lang="zh-CN" alt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维护一个</a:t>
            </a:r>
            <a:r>
              <a:rPr lang="en-US" altLang="zh-CN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</a:t>
            </a:r>
            <a:r>
              <a:rPr lang="zh-CN" alt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结构，其中包含数据更改、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</a:t>
            </a:r>
            <a:r>
              <a:rPr lang="zh-CN" alt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更改的版本号。</a:t>
            </a:r>
            <a:r>
              <a:rPr lang="en-US" altLang="zh-CN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</a:t>
            </a:r>
            <a:r>
              <a:rPr lang="zh-CN" alt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结构还具有时间戳。版本号和时间戳允许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验证缓存并协调更新。每次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znode</a:t>
            </a:r>
            <a:r>
              <a:rPr lang="zh-CN" alt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的数据发生变化，版本号就会增加。例如，每当客户端检索数据时，它也接收数据的版本。当客户端执行更新或删除操作时，它必须提供正在更改的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znode</a:t>
            </a:r>
            <a:r>
              <a:rPr lang="zh-CN" alt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数据的版本。如果它提供的版本与数据的实际版本不匹配，更新将失败。</a:t>
            </a:r>
            <a:endParaRPr lang="zh-CN" altLang="en-US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严格的顺序意味着可以在客户机上实现复杂的同步原语。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931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介绍集群，带过</a:t>
            </a:r>
            <a:endParaRPr lang="zh-CN" alt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087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介绍，以读取为主的工作负载中，它尤其快。内存映射数据节点，操作的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Znode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的数据大小限制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1M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应用程序运行在数千台机器上，当读操作比写操作更常见时，它的性能最好，比率约为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10:1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322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前面我掌握了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的产生背景、用途、数据结构、使用指令、特点</a:t>
            </a:r>
            <a:endParaRPr lang="en-US" altLang="zh-CN" dirty="0" smtClean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掌握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工作原理、节点类型、监视机制、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、锁实现思路</a:t>
            </a:r>
            <a:endParaRPr lang="en-US" altLang="zh-CN" dirty="0" smtClean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也就是领袖的一面风采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6039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https://zookeeper.apache.org/doc/current/zookeeperOver.html</a:t>
            </a:r>
            <a:endParaRPr lang="zh-CN" altLang="en-US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1313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82727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持久节点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即使在创建该特定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znode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的客户端断开连接后，持久节点仍然存在。默认情况下，除非另有说明，否则所有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znode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都是持久的。</a:t>
            </a:r>
            <a:endParaRPr lang="en-US" altLang="zh-CN" sz="16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临时节点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客户端活跃时，临时节点就是有效的。当客户端与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集合断开连接时，临时节点会自动删除。因此，只有临时节点不允许有子节点。如果临时节点被删除，则下一个合适的节点将填充其位置。临时节点在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选举中起着重要作用。</a:t>
            </a:r>
            <a:endParaRPr lang="en-US" altLang="zh-CN" sz="16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顺序节点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顺序节点可以是持久的或临时的。当一个新的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znode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被创建为一个顺序节点时，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通过将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位的序列号附加到原始名称来设置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znode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的路径。例如，如果将具有路径 </a:t>
            </a:r>
            <a:r>
              <a:rPr lang="en-US" altLang="zh-CN" sz="16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/myapp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的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znode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创建为顺序节点，则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会将路径更改为 </a:t>
            </a:r>
            <a:r>
              <a:rPr lang="en-US" altLang="zh-CN" sz="16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/myapp0000000001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，并将下一个序列号设置为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0000000002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。如果两个顺序节点是同时创建的，那么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不会对每个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znode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使用相同的数字。顺序节点在锁定和同步中起重要作用。这个计数器对于父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znode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是惟一的。计数器的格式为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%010d——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即填充为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0(0)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位数字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计数器采用这种格式是为了简化排序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，即“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路径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0000000001”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。注意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用于存储下一个序列号的计数器是由父节点维护的带符号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int(4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字节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，当增加到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2147483647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之后计数器将溢出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导致名称“</a:t>
            </a:r>
            <a:r>
              <a:rPr lang="en-US" altLang="zh-CN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&lt;path&gt;-2147483648”)</a:t>
            </a:r>
            <a:r>
              <a:rPr lang="zh-CN" altLang="en-US" sz="16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319550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思源黑体 CN Normal" pitchFamily="34" charset="-122"/>
                <a:ea typeface="思源黑体 CN Normal" pitchFamily="34" charset="-122"/>
              </a:rPr>
              <a:t>客户端可以在</a:t>
            </a:r>
            <a:r>
              <a:rPr lang="en-US" altLang="zh-CN" sz="1600" dirty="0" err="1" smtClean="0">
                <a:latin typeface="思源黑体 CN Normal" pitchFamily="34" charset="-122"/>
                <a:ea typeface="思源黑体 CN Normal" pitchFamily="34" charset="-122"/>
              </a:rPr>
              <a:t>znodes</a:t>
            </a:r>
            <a:r>
              <a:rPr lang="zh-CN" altLang="en-US" sz="1600" dirty="0" smtClean="0">
                <a:latin typeface="思源黑体 CN Normal" pitchFamily="34" charset="-122"/>
                <a:ea typeface="思源黑体 CN Normal" pitchFamily="34" charset="-122"/>
              </a:rPr>
              <a:t>上设置</a:t>
            </a:r>
            <a:r>
              <a:rPr lang="en-US" altLang="zh-CN" sz="1600" dirty="0" smtClean="0">
                <a:latin typeface="思源黑体 CN Normal" pitchFamily="34" charset="-122"/>
                <a:ea typeface="思源黑体 CN Normal" pitchFamily="34" charset="-122"/>
              </a:rPr>
              <a:t>watch </a:t>
            </a:r>
            <a:r>
              <a:rPr lang="zh-CN" altLang="en-US" sz="1600" dirty="0" smtClean="0">
                <a:latin typeface="思源黑体 CN Normal" pitchFamily="34" charset="-122"/>
                <a:ea typeface="思源黑体 CN Normal" pitchFamily="34" charset="-122"/>
              </a:rPr>
              <a:t>，当</a:t>
            </a:r>
            <a:r>
              <a:rPr lang="en-US" altLang="zh-CN" sz="1600" dirty="0" err="1" smtClean="0">
                <a:latin typeface="思源黑体 CN Normal" pitchFamily="34" charset="-122"/>
                <a:ea typeface="思源黑体 CN Normal" pitchFamily="34" charset="-122"/>
              </a:rPr>
              <a:t>znode</a:t>
            </a:r>
            <a:r>
              <a:rPr lang="zh-CN" altLang="en-US" sz="1600" dirty="0" smtClean="0">
                <a:latin typeface="思源黑体 CN Normal" pitchFamily="34" charset="-122"/>
                <a:ea typeface="思源黑体 CN Normal" pitchFamily="34" charset="-122"/>
              </a:rPr>
              <a:t>更改时，将触发并删除</a:t>
            </a:r>
            <a:r>
              <a:rPr lang="en-US" altLang="zh-CN" sz="1600" dirty="0" smtClean="0">
                <a:latin typeface="思源黑体 CN Normal" pitchFamily="34" charset="-122"/>
                <a:ea typeface="思源黑体 CN Normal" pitchFamily="34" charset="-122"/>
              </a:rPr>
              <a:t>watch</a:t>
            </a:r>
            <a:r>
              <a:rPr lang="zh-CN" altLang="en-US" sz="1600" dirty="0" smtClean="0">
                <a:latin typeface="思源黑体 CN Normal" pitchFamily="34" charset="-122"/>
                <a:ea typeface="思源黑体 CN Normal" pitchFamily="34" charset="-122"/>
              </a:rPr>
              <a:t>。</a:t>
            </a:r>
            <a:endParaRPr lang="en-US" altLang="zh-CN" sz="1600" dirty="0" smtClean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思源黑体 CN Normal" pitchFamily="34" charset="-122"/>
                <a:ea typeface="思源黑体 CN Normal" pitchFamily="34" charset="-122"/>
              </a:rPr>
              <a:t>当触发</a:t>
            </a:r>
            <a:r>
              <a:rPr lang="en-US" altLang="zh-CN" sz="1600" dirty="0" smtClean="0">
                <a:latin typeface="思源黑体 CN Normal" pitchFamily="34" charset="-122"/>
                <a:ea typeface="思源黑体 CN Normal" pitchFamily="34" charset="-122"/>
              </a:rPr>
              <a:t>watch</a:t>
            </a:r>
            <a:r>
              <a:rPr lang="zh-CN" altLang="en-US" sz="1600" dirty="0" smtClean="0">
                <a:latin typeface="思源黑体 CN Normal" pitchFamily="34" charset="-122"/>
                <a:ea typeface="思源黑体 CN Normal" pitchFamily="34" charset="-122"/>
              </a:rPr>
              <a:t>时，客户端会收到一个数据包，说明</a:t>
            </a:r>
            <a:r>
              <a:rPr lang="en-US" altLang="zh-CN" sz="1600" dirty="0" err="1" smtClean="0">
                <a:latin typeface="思源黑体 CN Normal" pitchFamily="34" charset="-122"/>
                <a:ea typeface="思源黑体 CN Normal" pitchFamily="34" charset="-122"/>
              </a:rPr>
              <a:t>znode</a:t>
            </a:r>
            <a:r>
              <a:rPr lang="zh-CN" altLang="en-US" sz="1600" dirty="0" smtClean="0">
                <a:latin typeface="思源黑体 CN Normal" pitchFamily="34" charset="-122"/>
                <a:ea typeface="思源黑体 CN Normal" pitchFamily="34" charset="-122"/>
              </a:rPr>
              <a:t>的更改。</a:t>
            </a:r>
            <a:endParaRPr lang="en-US" altLang="zh-CN" sz="1600" dirty="0" smtClean="0">
              <a:latin typeface="思源黑体 CN Normal" pitchFamily="34" charset="-122"/>
              <a:ea typeface="思源黑体 CN Normal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28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two lists of watches: data watches and child watches.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getData() and exists() set data watches. 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getChildren() sets child watches. </a:t>
            </a:r>
          </a:p>
          <a:p>
            <a:pPr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getData() and exists() return information about the data of the node, 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whereas getChildren() returns a list of children. </a:t>
            </a:r>
          </a:p>
          <a:p>
            <a:pPr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setData() will trigger data watches for the znode being set (assuming the set is successful).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A successful create() will trigger a data watch for the znode being created and a child watch for the parent znode. 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A successful delete() will trigger both a data watch and a child watch (since there can be no more children) for a znode being deleted as well as a child watch for the parent znode.</a:t>
            </a:r>
            <a:endParaRPr lang="en-US" altLang="zh-CN" sz="1600" smtClean="0">
              <a:latin typeface="思源黑体 CN Normal" pitchFamily="34" charset="-122"/>
              <a:ea typeface="思源黑体 CN Normal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63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Hash</a:t>
            </a:r>
            <a:r>
              <a:rPr lang="zh-CN" altLang="en-US" dirty="0" smtClean="0"/>
              <a:t>是谁呢？前新浪支付支付项目核心成员、咪咕视讯中国移动项目经理，近十年的程序猿经验，对技术非常热爱。现在在腾讯课堂和动脑学院的平台，给大家分享分布式、高性能的技术。</a:t>
            </a:r>
            <a:endParaRPr lang="en-US" altLang="zh-CN" dirty="0" smtClean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贴近学员：程序员的酸甜苦辣我都知道，不仅仅懂程序员的开发技术，还懂程序员枯燥的生活，程序员背锅的工作，更懂程序员艰辛的职场出路，躁动不安的内心。</a:t>
            </a:r>
            <a:endParaRPr lang="en-US" altLang="zh-CN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毕竟，因为</a:t>
            </a:r>
            <a:r>
              <a:rPr lang="en-US" altLang="zh-CN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</a:t>
            </a:r>
            <a:r>
              <a:rPr lang="zh-CN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，所以高效。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718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阻塞线程唤醒机制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客户端可以被动接受其他客户端进程状态通知</a:t>
            </a:r>
          </a:p>
        </p:txBody>
      </p:sp>
    </p:spTree>
    <p:extLst>
      <p:ext uri="{BB962C8B-B14F-4D97-AF65-F5344CB8AC3E}">
        <p14:creationId xmlns:p14="http://schemas.microsoft.com/office/powerpoint/2010/main" val="3392488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70992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本节作用，通过背景提出问题。</a:t>
            </a:r>
            <a:endParaRPr lang="en-US" altLang="zh-CN" dirty="0" smtClean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话说</a:t>
            </a:r>
            <a:r>
              <a:rPr lang="zh-CN" altLang="en-US" dirty="0" smtClean="0"/>
              <a:t>天下大势，分久必合，合久必分。</a:t>
            </a:r>
            <a:r>
              <a:rPr lang="en-US" altLang="zh-CN" dirty="0" smtClean="0"/>
              <a:t>IT</a:t>
            </a:r>
            <a:r>
              <a:rPr lang="zh-CN" altLang="en-US" dirty="0" smtClean="0"/>
              <a:t>界也不例外，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、各种语言都基于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、汇编 </a:t>
            </a:r>
            <a:r>
              <a:rPr lang="en-US" altLang="zh-CN" dirty="0" smtClean="0"/>
              <a:t>….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ZK</a:t>
            </a:r>
            <a:r>
              <a:rPr lang="zh-CN" altLang="en-US" dirty="0" smtClean="0"/>
              <a:t>就生在一个</a:t>
            </a:r>
            <a:r>
              <a:rPr lang="en-US" altLang="zh-CN" dirty="0" smtClean="0"/>
              <a:t>IT</a:t>
            </a:r>
            <a:r>
              <a:rPr lang="zh-CN" altLang="en-US" dirty="0" smtClean="0"/>
              <a:t>界炮火纷飞，动荡不安的时代。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3157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在多线程里面我能很快都的解决这个问题，用什么？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锁。那么分布式环境下，我们是不是也可以借鉴？</a:t>
            </a:r>
            <a:endParaRPr lang="zh-CN" alt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1995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不管怎么说，分布式锁，也是锁，也需要具有锁的特点。</a:t>
            </a:r>
            <a:endParaRPr lang="en-US" altLang="zh-CN" dirty="0" smtClean="0"/>
          </a:p>
          <a:p>
            <a:r>
              <a:rPr lang="zh-CN" altLang="en-US" dirty="0" smtClean="0"/>
              <a:t>动画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，锁具有什么样的特点呢？</a:t>
            </a:r>
            <a:endParaRPr lang="en-US" altLang="zh-CN" dirty="0" smtClean="0"/>
          </a:p>
          <a:p>
            <a:r>
              <a:rPr lang="zh-CN" altLang="en-US" dirty="0" smtClean="0"/>
              <a:t>类比，打篮球抢球。</a:t>
            </a:r>
            <a:endParaRPr lang="en-US" altLang="zh-CN" dirty="0" smtClean="0"/>
          </a:p>
          <a:p>
            <a:r>
              <a:rPr lang="zh-CN" altLang="en-US" dirty="0" smtClean="0"/>
              <a:t>同学们都是谁的球迷？看来这里有一大批的</a:t>
            </a:r>
            <a:r>
              <a:rPr lang="en-US" altLang="zh-CN" dirty="0" smtClean="0"/>
              <a:t>xx</a:t>
            </a:r>
            <a:r>
              <a:rPr lang="zh-CN" altLang="en-US" dirty="0" smtClean="0"/>
              <a:t>球迷。</a:t>
            </a:r>
            <a:endParaRPr lang="en-US" altLang="zh-CN" dirty="0" smtClean="0"/>
          </a:p>
          <a:p>
            <a:r>
              <a:rPr lang="en-US" altLang="zh-CN" dirty="0" smtClean="0"/>
              <a:t>Hash</a:t>
            </a:r>
            <a:r>
              <a:rPr lang="zh-CN" altLang="en-US" dirty="0" smtClean="0"/>
              <a:t>老师年纪大了没有年轻时那种劲，只能做柳岩的球迷。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58269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风采中的一面。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类似于文件系统，具有排他性；使用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栅栏来阻塞线程，具有阻塞性；手动实现可重入功能，具有可重入性；</a:t>
            </a:r>
            <a:endParaRPr lang="zh-CN" alt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1711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Zk</a:t>
            </a:r>
            <a:r>
              <a:rPr lang="zh-CN" altLang="en-US" sz="1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提供的</a:t>
            </a:r>
            <a:r>
              <a:rPr lang="en-US" altLang="zh-CN" sz="1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en-US" altLang="zh-CN" sz="1600" baseline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binding </a:t>
            </a:r>
            <a:r>
              <a:rPr lang="zh-CN" altLang="en-US" sz="1600" baseline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在这两个包中，核心类是 </a:t>
            </a:r>
            <a:r>
              <a:rPr lang="en-US" altLang="zh-CN" sz="1600" baseline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Zookeeper.</a:t>
            </a:r>
          </a:p>
          <a:p>
            <a:r>
              <a:rPr lang="zh-CN" altLang="en-US" sz="1600" baseline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示例代码：</a:t>
            </a:r>
            <a:endParaRPr lang="en-US" altLang="zh-CN" sz="16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参考：</a:t>
            </a:r>
            <a:r>
              <a:rPr lang="en-US" altLang="zh-CN" sz="1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https://www.w3cschool.cn/zookeeper/zookeeper_api.html</a:t>
            </a:r>
            <a:endParaRPr 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170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75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756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390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以前叫</a:t>
            </a:r>
            <a:r>
              <a:rPr lang="en-US" altLang="zh-CN" dirty="0" smtClean="0"/>
              <a:t>Wesley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动画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，梗</a:t>
            </a:r>
            <a:endParaRPr lang="en-US" altLang="zh-CN" dirty="0" smtClean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动画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，庆祝改名活动，也许上课还会不经意叫自己</a:t>
            </a:r>
            <a:r>
              <a:rPr lang="en-US" altLang="zh-CN" dirty="0" err="1" smtClean="0"/>
              <a:t>wesley</a:t>
            </a:r>
            <a:r>
              <a:rPr lang="zh-CN" altLang="en-US" dirty="0" smtClean="0"/>
              <a:t>，大家知道这个梗就好。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47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身体是革命的本钱，我一向比较注重运动健身，这不是最重要的，最重要的是，我现在的那个健身房在大学边上，里面有非常多养眼姑娘让你惦记。</a:t>
            </a:r>
            <a:endParaRPr lang="en-US" altLang="zh-CN" dirty="0" smtClean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有多养眼呢，类似于这样的，动画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，动画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。话说我去这个健身房也有两三个月了，一天晚上，在健身房刚刚练完</a:t>
            </a:r>
            <a:r>
              <a:rPr lang="en-US" altLang="zh-CN" dirty="0" smtClean="0"/>
              <a:t>60</a:t>
            </a:r>
            <a:r>
              <a:rPr lang="zh-CN" altLang="en-US" dirty="0" smtClean="0"/>
              <a:t>个引体向上，边喝水，边看这些姑娘们健身。发现好些姑娘也盯着我看。</a:t>
            </a:r>
            <a:endParaRPr lang="en-US" altLang="zh-CN" dirty="0" smtClean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咳咳，这个嘛，我心里也有数，毕竟我好歹也是帅帅哥嘛，姑娘们喜欢看是自然的事情。</a:t>
            </a:r>
            <a:endParaRPr lang="en-US" altLang="zh-CN" dirty="0" smtClean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可是有个问题，我发现男的也盯着我看，具体来说他们看的部位都是上半身。</a:t>
            </a:r>
            <a:endParaRPr lang="en-US" altLang="zh-CN" dirty="0" smtClean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这个嘛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应该是我三个月锻炼的胸肌有效果了，怎么样比你大？有么有？嗯，更加自信的健身活动。</a:t>
            </a:r>
            <a:endParaRPr lang="en-US" altLang="zh-CN" dirty="0" smtClean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回到家里一放下包，我老婆说你衣服穿反了，你不知道吗？在健身房没有人笑你啊？</a:t>
            </a:r>
            <a:r>
              <a:rPr lang="en-US" altLang="zh-CN" dirty="0" smtClean="0"/>
              <a:t>......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4991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后面一段时间，我带领大家一起迈入分布式开发技术的世界。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在互联网项目开发中，分布式开发技术已经成了最基础的技能要求了，高并发分布式开发技术体系非常的庞大，从国内互联网企业使用情况，可发现</a:t>
            </a:r>
            <a:r>
              <a:rPr lang="en-US" altLang="zh-CN" dirty="0" smtClean="0"/>
              <a:t>RPC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ZK</a:t>
            </a:r>
            <a:r>
              <a:rPr lang="zh-CN" altLang="en-US" dirty="0" smtClean="0"/>
              <a:t>是最基础的技能要求。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关于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你是不是还停留在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注册中心的印象中呢？它的工作原理是怎样的？它还有哪些经典的应用场景呢？对前面三个问题，你心中的答案没有充足的底气，那么你就有充足的理由来学习这个专题。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Dubbo</a:t>
            </a:r>
            <a:r>
              <a:rPr lang="zh-CN" altLang="en-US" dirty="0" smtClean="0"/>
              <a:t>我们很熟悉，工作的项目中用的非常多，面试的时候才知道自己是不是真的熟悉？多一个深入的回答，在面试官心里，给你的薪资水平又多了一个等级。如果你还停留在项目的使用中，深入这个专题对你很重要。</a:t>
            </a:r>
            <a:endParaRPr lang="en-US" altLang="zh-CN" dirty="0" smtClean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分布式技术学的扎不扎实，直接决定你的技术地位，决定你的薪资待遇。接下来，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老师原理与应用结合，来带大家一起吃定它，为你的将来涨薪增加十足的信心与把握。</a:t>
            </a:r>
          </a:p>
        </p:txBody>
      </p:sp>
    </p:spTree>
    <p:extLst>
      <p:ext uri="{BB962C8B-B14F-4D97-AF65-F5344CB8AC3E}">
        <p14:creationId xmlns:p14="http://schemas.microsoft.com/office/powerpoint/2010/main" val="659536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468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长经历，如何从最开始的小白，一步一步称为别人眼中的大神。学习方法很重要，态度更重要。以前我是别人眼中的学渣，也很自卑，遇到自己不会的问题，不敢在课堂举手提问，怕被同学鄙视、笑话“这都不会”，以沉默来带过，后来，我就真的是学渣，考试不及格。我不聪明，也没有别人学霸的天赋，但是我发现，这是不对的。我不能怕别人笑话自己不会，别人的笑话不能给我解决问题，我会谦卑的请教这些笑话我的同学。向他请教的时候，我会向他解释，我真的很笨但是我对它非常感兴趣，能不能耽误您一会，耐心的跟我解释一下。有收获后，我会非常高兴的称对方为老师。然后自己死磕书本知识点。做到专注细心，专注的时候，认真写代码别人叫我，我都不不知道。细心时，关注到代码的每个字母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如果大家课堂上有问题，可以提出来，如果我没有及时回答，你可以先记录下来，课后我给大家解答。当然也不是所有问题，我都解决得了的，我会尽自己最大努力给大家解答。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最后送大家一句话，</a:t>
            </a:r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694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专题课程内容及安排介绍：</a:t>
            </a:r>
            <a:r>
              <a:rPr lang="en-US" altLang="zh-CN" dirty="0" smtClean="0"/>
              <a:t>ZK</a:t>
            </a:r>
            <a:r>
              <a:rPr lang="zh-CN" altLang="en-US" dirty="0" smtClean="0"/>
              <a:t>、分布式理论、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</a:t>
            </a:r>
            <a:r>
              <a:rPr lang="en-US" altLang="zh-CN" dirty="0" err="1" smtClean="0"/>
              <a:t>Dubbo</a:t>
            </a:r>
            <a:endParaRPr lang="en-US" altLang="zh-CN" dirty="0" smtClean="0"/>
          </a:p>
          <a:p>
            <a:r>
              <a:rPr lang="zh-CN" altLang="en-US" dirty="0" smtClean="0"/>
              <a:t>分布式技术的意义</a:t>
            </a:r>
            <a:endParaRPr lang="en-US" altLang="zh-CN" dirty="0" smtClean="0"/>
          </a:p>
          <a:p>
            <a:r>
              <a:rPr lang="en-US" altLang="zh-CN" dirty="0" smtClean="0"/>
              <a:t>ZK</a:t>
            </a:r>
            <a:r>
              <a:rPr lang="zh-CN" altLang="en-US" dirty="0" smtClean="0"/>
              <a:t>是基础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BA6A0B2-7212-4940-B20B-F4D59FD12162}"/>
              </a:ext>
            </a:extLst>
          </p:cNvPr>
          <p:cNvGrpSpPr/>
          <p:nvPr userDrawn="1"/>
        </p:nvGrpSpPr>
        <p:grpSpPr>
          <a:xfrm>
            <a:off x="14489694" y="12240176"/>
            <a:ext cx="4766939" cy="536508"/>
            <a:chOff x="14309694" y="12240175"/>
            <a:chExt cx="4766939" cy="53650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C1BD0C29-A1CB-432B-BD72-BD1C560C6B2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633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40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JAVA</a:t>
              </a:r>
              <a:r>
                <a:rPr lang="zh-CN" altLang="en-US" sz="240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08506297-B5F3-4193-BBEB-34FD103E4C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xmlns="" id="{6D6207AF-A809-4295-A764-24C07BA882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5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xmlns="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781448A4-2AA6-4949-97B8-44BCEDF82F27}"/>
              </a:ext>
            </a:extLst>
          </p:cNvPr>
          <p:cNvGrpSpPr/>
          <p:nvPr userDrawn="1"/>
        </p:nvGrpSpPr>
        <p:grpSpPr>
          <a:xfrm>
            <a:off x="18272449" y="12420175"/>
            <a:ext cx="4766939" cy="536508"/>
            <a:chOff x="14309694" y="12240175"/>
            <a:chExt cx="4766939" cy="536508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7F90A67F-8F91-47AF-B48B-62F2E6E4C9F0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633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40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JAVA</a:t>
              </a:r>
              <a:r>
                <a:rPr lang="zh-CN" altLang="en-US" sz="240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xmlns="" id="{AD4F4CC1-B243-4936-A5A7-A0C17CF99D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08C8D025-7119-4854-98AE-7F5C561F2D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0" y="10260439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03029" y="4997301"/>
            <a:ext cx="13633330" cy="2965748"/>
            <a:chOff x="5266365" y="4481724"/>
            <a:chExt cx="13633330" cy="2965748"/>
          </a:xfrm>
        </p:grpSpPr>
        <p:sp>
          <p:nvSpPr>
            <p:cNvPr id="30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开班典礼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176961" y="6339476"/>
              <a:ext cx="118121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分布式系统开发技术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950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íŝlîḑé">
            <a:extLst>
              <a:ext uri="{FF2B5EF4-FFF2-40B4-BE49-F238E27FC236}">
                <a16:creationId xmlns:a16="http://schemas.microsoft.com/office/drawing/2014/main" xmlns="" id="{71FBCDB7-A784-49F6-982C-0E657C261630}"/>
              </a:ext>
            </a:extLst>
          </p:cNvPr>
          <p:cNvGrpSpPr/>
          <p:nvPr/>
        </p:nvGrpSpPr>
        <p:grpSpPr>
          <a:xfrm>
            <a:off x="1271967" y="1718902"/>
            <a:ext cx="20495454" cy="1221380"/>
            <a:chOff x="673100" y="1228912"/>
            <a:chExt cx="10845800" cy="646331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FF717F27-AEFA-42AD-A144-267B78F03F8B}"/>
                </a:ext>
              </a:extLst>
            </p:cNvPr>
            <p:cNvCxnSpPr/>
            <p:nvPr/>
          </p:nvCxnSpPr>
          <p:spPr>
            <a:xfrm>
              <a:off x="673100" y="1552077"/>
              <a:ext cx="108458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îSľïḓè">
              <a:extLst>
                <a:ext uri="{FF2B5EF4-FFF2-40B4-BE49-F238E27FC236}">
                  <a16:creationId xmlns:a16="http://schemas.microsoft.com/office/drawing/2014/main" xmlns="" id="{904C03C2-7596-4128-A9EC-4E5AB8FB10D9}"/>
                </a:ext>
              </a:extLst>
            </p:cNvPr>
            <p:cNvSpPr txBox="1"/>
            <p:nvPr/>
          </p:nvSpPr>
          <p:spPr>
            <a:xfrm>
              <a:off x="4563035" y="1228912"/>
              <a:ext cx="306593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课程安排</a:t>
              </a:r>
              <a:endPara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xmlns="" id="{B1845E35-C357-4BA9-84E6-45B55275665A}"/>
              </a:ext>
            </a:extLst>
          </p:cNvPr>
          <p:cNvGrpSpPr/>
          <p:nvPr/>
        </p:nvGrpSpPr>
        <p:grpSpPr>
          <a:xfrm>
            <a:off x="599006" y="3755365"/>
            <a:ext cx="21841373" cy="5449620"/>
            <a:chOff x="764694" y="5093240"/>
            <a:chExt cx="21841373" cy="5449620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xmlns="" id="{EC7E5998-4C23-47CE-8FF8-01E931F4A869}"/>
                </a:ext>
              </a:extLst>
            </p:cNvPr>
            <p:cNvGrpSpPr/>
            <p:nvPr/>
          </p:nvGrpSpPr>
          <p:grpSpPr>
            <a:xfrm>
              <a:off x="764694" y="5093240"/>
              <a:ext cx="4890578" cy="5449620"/>
              <a:chOff x="1271967" y="5093240"/>
              <a:chExt cx="4890578" cy="5449620"/>
            </a:xfrm>
          </p:grpSpPr>
          <p:sp>
            <p:nvSpPr>
              <p:cNvPr id="36" name="ïṡļíḑê">
                <a:extLst>
                  <a:ext uri="{FF2B5EF4-FFF2-40B4-BE49-F238E27FC236}">
                    <a16:creationId xmlns:a16="http://schemas.microsoft.com/office/drawing/2014/main" xmlns="" id="{96644146-FD55-4412-807C-A9DA6D8F10E9}"/>
                  </a:ext>
                </a:extLst>
              </p:cNvPr>
              <p:cNvSpPr/>
              <p:nvPr/>
            </p:nvSpPr>
            <p:spPr>
              <a:xfrm>
                <a:off x="1271967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7" name="îṩľíḋe">
                <a:extLst>
                  <a:ext uri="{FF2B5EF4-FFF2-40B4-BE49-F238E27FC236}">
                    <a16:creationId xmlns:a16="http://schemas.microsoft.com/office/drawing/2014/main" xmlns="" id="{25F03D11-E6A2-46D7-9606-24C83CE9483D}"/>
                  </a:ext>
                </a:extLst>
              </p:cNvPr>
              <p:cNvSpPr/>
              <p:nvPr/>
            </p:nvSpPr>
            <p:spPr>
              <a:xfrm>
                <a:off x="3302206" y="5365404"/>
                <a:ext cx="830098" cy="634963"/>
              </a:xfrm>
              <a:custGeom>
                <a:avLst/>
                <a:gdLst>
                  <a:gd name="connsiteX0" fmla="*/ 361794 w 551492"/>
                  <a:gd name="connsiteY0" fmla="*/ 308363 h 421851"/>
                  <a:gd name="connsiteX1" fmla="*/ 530845 w 551492"/>
                  <a:gd name="connsiteY1" fmla="*/ 308363 h 421851"/>
                  <a:gd name="connsiteX2" fmla="*/ 551492 w 551492"/>
                  <a:gd name="connsiteY2" fmla="*/ 329044 h 421851"/>
                  <a:gd name="connsiteX3" fmla="*/ 551492 w 551492"/>
                  <a:gd name="connsiteY3" fmla="*/ 362650 h 421851"/>
                  <a:gd name="connsiteX4" fmla="*/ 530845 w 551492"/>
                  <a:gd name="connsiteY4" fmla="*/ 383331 h 421851"/>
                  <a:gd name="connsiteX5" fmla="*/ 378570 w 551492"/>
                  <a:gd name="connsiteY5" fmla="*/ 383331 h 421851"/>
                  <a:gd name="connsiteX6" fmla="*/ 378570 w 551492"/>
                  <a:gd name="connsiteY6" fmla="*/ 369113 h 421851"/>
                  <a:gd name="connsiteX7" fmla="*/ 361794 w 551492"/>
                  <a:gd name="connsiteY7" fmla="*/ 308363 h 421851"/>
                  <a:gd name="connsiteX8" fmla="*/ 313904 w 551492"/>
                  <a:gd name="connsiteY8" fmla="*/ 172924 h 421851"/>
                  <a:gd name="connsiteX9" fmla="*/ 530832 w 551492"/>
                  <a:gd name="connsiteY9" fmla="*/ 172924 h 421851"/>
                  <a:gd name="connsiteX10" fmla="*/ 551492 w 551492"/>
                  <a:gd name="connsiteY10" fmla="*/ 193548 h 421851"/>
                  <a:gd name="connsiteX11" fmla="*/ 551492 w 551492"/>
                  <a:gd name="connsiteY11" fmla="*/ 225772 h 421851"/>
                  <a:gd name="connsiteX12" fmla="*/ 530832 w 551492"/>
                  <a:gd name="connsiteY12" fmla="*/ 247685 h 421851"/>
                  <a:gd name="connsiteX13" fmla="*/ 271293 w 551492"/>
                  <a:gd name="connsiteY13" fmla="*/ 247685 h 421851"/>
                  <a:gd name="connsiteX14" fmla="*/ 271293 w 551492"/>
                  <a:gd name="connsiteY14" fmla="*/ 227061 h 421851"/>
                  <a:gd name="connsiteX15" fmla="*/ 272584 w 551492"/>
                  <a:gd name="connsiteY15" fmla="*/ 224483 h 421851"/>
                  <a:gd name="connsiteX16" fmla="*/ 313904 w 551492"/>
                  <a:gd name="connsiteY16" fmla="*/ 172924 h 421851"/>
                  <a:gd name="connsiteX17" fmla="*/ 281648 w 551492"/>
                  <a:gd name="connsiteY17" fmla="*/ 36241 h 421851"/>
                  <a:gd name="connsiteX18" fmla="*/ 530834 w 551492"/>
                  <a:gd name="connsiteY18" fmla="*/ 36241 h 421851"/>
                  <a:gd name="connsiteX19" fmla="*/ 551492 w 551492"/>
                  <a:gd name="connsiteY19" fmla="*/ 58154 h 421851"/>
                  <a:gd name="connsiteX20" fmla="*/ 551492 w 551492"/>
                  <a:gd name="connsiteY20" fmla="*/ 90378 h 421851"/>
                  <a:gd name="connsiteX21" fmla="*/ 530834 w 551492"/>
                  <a:gd name="connsiteY21" fmla="*/ 111002 h 421851"/>
                  <a:gd name="connsiteX22" fmla="*/ 308761 w 551492"/>
                  <a:gd name="connsiteY22" fmla="*/ 111002 h 421851"/>
                  <a:gd name="connsiteX23" fmla="*/ 295850 w 551492"/>
                  <a:gd name="connsiteY23" fmla="*/ 96823 h 421851"/>
                  <a:gd name="connsiteX24" fmla="*/ 281648 w 551492"/>
                  <a:gd name="connsiteY24" fmla="*/ 36241 h 421851"/>
                  <a:gd name="connsiteX25" fmla="*/ 176987 w 551492"/>
                  <a:gd name="connsiteY25" fmla="*/ 0 h 421851"/>
                  <a:gd name="connsiteX26" fmla="*/ 271294 w 551492"/>
                  <a:gd name="connsiteY26" fmla="*/ 117396 h 421851"/>
                  <a:gd name="connsiteX27" fmla="*/ 276461 w 551492"/>
                  <a:gd name="connsiteY27" fmla="*/ 117396 h 421851"/>
                  <a:gd name="connsiteX28" fmla="*/ 290672 w 551492"/>
                  <a:gd name="connsiteY28" fmla="*/ 152228 h 421851"/>
                  <a:gd name="connsiteX29" fmla="*/ 262251 w 551492"/>
                  <a:gd name="connsiteY29" fmla="*/ 199960 h 421851"/>
                  <a:gd name="connsiteX30" fmla="*/ 257083 w 551492"/>
                  <a:gd name="connsiteY30" fmla="*/ 197380 h 421851"/>
                  <a:gd name="connsiteX31" fmla="*/ 224786 w 551492"/>
                  <a:gd name="connsiteY31" fmla="*/ 247692 h 421851"/>
                  <a:gd name="connsiteX32" fmla="*/ 219619 w 551492"/>
                  <a:gd name="connsiteY32" fmla="*/ 259303 h 421851"/>
                  <a:gd name="connsiteX33" fmla="*/ 241581 w 551492"/>
                  <a:gd name="connsiteY33" fmla="*/ 279944 h 421851"/>
                  <a:gd name="connsiteX34" fmla="*/ 263543 w 551492"/>
                  <a:gd name="connsiteY34" fmla="*/ 279944 h 421851"/>
                  <a:gd name="connsiteX35" fmla="*/ 352682 w 551492"/>
                  <a:gd name="connsiteY35" fmla="*/ 368958 h 421851"/>
                  <a:gd name="connsiteX36" fmla="*/ 352682 w 551492"/>
                  <a:gd name="connsiteY36" fmla="*/ 393470 h 421851"/>
                  <a:gd name="connsiteX37" fmla="*/ 325553 w 551492"/>
                  <a:gd name="connsiteY37" fmla="*/ 421851 h 421851"/>
                  <a:gd name="connsiteX38" fmla="*/ 28421 w 551492"/>
                  <a:gd name="connsiteY38" fmla="*/ 421851 h 421851"/>
                  <a:gd name="connsiteX39" fmla="*/ 0 w 551492"/>
                  <a:gd name="connsiteY39" fmla="*/ 393470 h 421851"/>
                  <a:gd name="connsiteX40" fmla="*/ 0 w 551492"/>
                  <a:gd name="connsiteY40" fmla="*/ 368958 h 421851"/>
                  <a:gd name="connsiteX41" fmla="*/ 89139 w 551492"/>
                  <a:gd name="connsiteY41" fmla="*/ 279944 h 421851"/>
                  <a:gd name="connsiteX42" fmla="*/ 112393 w 551492"/>
                  <a:gd name="connsiteY42" fmla="*/ 279944 h 421851"/>
                  <a:gd name="connsiteX43" fmla="*/ 133063 w 551492"/>
                  <a:gd name="connsiteY43" fmla="*/ 259303 h 421851"/>
                  <a:gd name="connsiteX44" fmla="*/ 127896 w 551492"/>
                  <a:gd name="connsiteY44" fmla="*/ 247692 h 421851"/>
                  <a:gd name="connsiteX45" fmla="*/ 95599 w 551492"/>
                  <a:gd name="connsiteY45" fmla="*/ 198670 h 421851"/>
                  <a:gd name="connsiteX46" fmla="*/ 91723 w 551492"/>
                  <a:gd name="connsiteY46" fmla="*/ 199960 h 421851"/>
                  <a:gd name="connsiteX47" fmla="*/ 63302 w 551492"/>
                  <a:gd name="connsiteY47" fmla="*/ 152228 h 421851"/>
                  <a:gd name="connsiteX48" fmla="*/ 78804 w 551492"/>
                  <a:gd name="connsiteY48" fmla="*/ 117396 h 421851"/>
                  <a:gd name="connsiteX49" fmla="*/ 81388 w 551492"/>
                  <a:gd name="connsiteY49" fmla="*/ 117396 h 421851"/>
                  <a:gd name="connsiteX50" fmla="*/ 176987 w 551492"/>
                  <a:gd name="connsiteY50" fmla="*/ 0 h 42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492" h="421851">
                    <a:moveTo>
                      <a:pt x="361794" y="308363"/>
                    </a:moveTo>
                    <a:lnTo>
                      <a:pt x="530845" y="308363"/>
                    </a:lnTo>
                    <a:cubicBezTo>
                      <a:pt x="541168" y="308363"/>
                      <a:pt x="551492" y="317411"/>
                      <a:pt x="551492" y="329044"/>
                    </a:cubicBezTo>
                    <a:lnTo>
                      <a:pt x="551492" y="362650"/>
                    </a:lnTo>
                    <a:cubicBezTo>
                      <a:pt x="551492" y="374283"/>
                      <a:pt x="541168" y="383331"/>
                      <a:pt x="530845" y="383331"/>
                    </a:cubicBezTo>
                    <a:lnTo>
                      <a:pt x="378570" y="383331"/>
                    </a:lnTo>
                    <a:lnTo>
                      <a:pt x="378570" y="369113"/>
                    </a:lnTo>
                    <a:cubicBezTo>
                      <a:pt x="378570" y="347140"/>
                      <a:pt x="372118" y="326459"/>
                      <a:pt x="361794" y="308363"/>
                    </a:cubicBezTo>
                    <a:close/>
                    <a:moveTo>
                      <a:pt x="313904" y="172924"/>
                    </a:moveTo>
                    <a:lnTo>
                      <a:pt x="530832" y="172924"/>
                    </a:lnTo>
                    <a:cubicBezTo>
                      <a:pt x="541162" y="172924"/>
                      <a:pt x="551492" y="181947"/>
                      <a:pt x="551492" y="193548"/>
                    </a:cubicBezTo>
                    <a:lnTo>
                      <a:pt x="551492" y="225772"/>
                    </a:lnTo>
                    <a:cubicBezTo>
                      <a:pt x="551492" y="237373"/>
                      <a:pt x="541162" y="247685"/>
                      <a:pt x="530832" y="247685"/>
                    </a:cubicBezTo>
                    <a:lnTo>
                      <a:pt x="271293" y="247685"/>
                    </a:lnTo>
                    <a:lnTo>
                      <a:pt x="271293" y="227061"/>
                    </a:lnTo>
                    <a:cubicBezTo>
                      <a:pt x="271293" y="225772"/>
                      <a:pt x="272584" y="225772"/>
                      <a:pt x="272584" y="224483"/>
                    </a:cubicBezTo>
                    <a:cubicBezTo>
                      <a:pt x="293244" y="218038"/>
                      <a:pt x="307448" y="194837"/>
                      <a:pt x="313904" y="172924"/>
                    </a:cubicBezTo>
                    <a:close/>
                    <a:moveTo>
                      <a:pt x="281648" y="36241"/>
                    </a:moveTo>
                    <a:lnTo>
                      <a:pt x="530834" y="36241"/>
                    </a:lnTo>
                    <a:cubicBezTo>
                      <a:pt x="541163" y="36241"/>
                      <a:pt x="551492" y="46553"/>
                      <a:pt x="551492" y="58154"/>
                    </a:cubicBezTo>
                    <a:lnTo>
                      <a:pt x="551492" y="90378"/>
                    </a:lnTo>
                    <a:cubicBezTo>
                      <a:pt x="551492" y="101979"/>
                      <a:pt x="541163" y="111002"/>
                      <a:pt x="530834" y="111002"/>
                    </a:cubicBezTo>
                    <a:lnTo>
                      <a:pt x="308761" y="111002"/>
                    </a:lnTo>
                    <a:cubicBezTo>
                      <a:pt x="304888" y="104557"/>
                      <a:pt x="301015" y="99401"/>
                      <a:pt x="295850" y="96823"/>
                    </a:cubicBezTo>
                    <a:cubicBezTo>
                      <a:pt x="293268" y="72333"/>
                      <a:pt x="288104" y="52998"/>
                      <a:pt x="281648" y="36241"/>
                    </a:cubicBezTo>
                    <a:close/>
                    <a:moveTo>
                      <a:pt x="176987" y="0"/>
                    </a:moveTo>
                    <a:cubicBezTo>
                      <a:pt x="257083" y="0"/>
                      <a:pt x="270002" y="64503"/>
                      <a:pt x="271294" y="117396"/>
                    </a:cubicBezTo>
                    <a:cubicBezTo>
                      <a:pt x="272586" y="117396"/>
                      <a:pt x="273878" y="117396"/>
                      <a:pt x="276461" y="117396"/>
                    </a:cubicBezTo>
                    <a:cubicBezTo>
                      <a:pt x="289380" y="117396"/>
                      <a:pt x="290672" y="132877"/>
                      <a:pt x="290672" y="152228"/>
                    </a:cubicBezTo>
                    <a:cubicBezTo>
                      <a:pt x="290672" y="171579"/>
                      <a:pt x="275169" y="199960"/>
                      <a:pt x="262251" y="199960"/>
                    </a:cubicBezTo>
                    <a:cubicBezTo>
                      <a:pt x="260959" y="199960"/>
                      <a:pt x="258375" y="198670"/>
                      <a:pt x="257083" y="197380"/>
                    </a:cubicBezTo>
                    <a:cubicBezTo>
                      <a:pt x="249332" y="216731"/>
                      <a:pt x="237705" y="233502"/>
                      <a:pt x="224786" y="247692"/>
                    </a:cubicBezTo>
                    <a:cubicBezTo>
                      <a:pt x="220911" y="250272"/>
                      <a:pt x="219619" y="254143"/>
                      <a:pt x="219619" y="259303"/>
                    </a:cubicBezTo>
                    <a:cubicBezTo>
                      <a:pt x="219619" y="270913"/>
                      <a:pt x="228662" y="279944"/>
                      <a:pt x="241581" y="279944"/>
                    </a:cubicBezTo>
                    <a:lnTo>
                      <a:pt x="263543" y="279944"/>
                    </a:lnTo>
                    <a:cubicBezTo>
                      <a:pt x="312634" y="279944"/>
                      <a:pt x="352682" y="319936"/>
                      <a:pt x="352682" y="368958"/>
                    </a:cubicBezTo>
                    <a:lnTo>
                      <a:pt x="352682" y="393470"/>
                    </a:lnTo>
                    <a:cubicBezTo>
                      <a:pt x="352682" y="408950"/>
                      <a:pt x="341055" y="421851"/>
                      <a:pt x="325553" y="421851"/>
                    </a:cubicBezTo>
                    <a:lnTo>
                      <a:pt x="28421" y="421851"/>
                    </a:lnTo>
                    <a:cubicBezTo>
                      <a:pt x="12919" y="421851"/>
                      <a:pt x="0" y="408950"/>
                      <a:pt x="0" y="393470"/>
                    </a:cubicBezTo>
                    <a:lnTo>
                      <a:pt x="0" y="368958"/>
                    </a:lnTo>
                    <a:cubicBezTo>
                      <a:pt x="0" y="319936"/>
                      <a:pt x="40048" y="279944"/>
                      <a:pt x="89139" y="279944"/>
                    </a:cubicBezTo>
                    <a:lnTo>
                      <a:pt x="112393" y="279944"/>
                    </a:lnTo>
                    <a:cubicBezTo>
                      <a:pt x="124020" y="279944"/>
                      <a:pt x="133063" y="270913"/>
                      <a:pt x="133063" y="259303"/>
                    </a:cubicBezTo>
                    <a:cubicBezTo>
                      <a:pt x="133063" y="254143"/>
                      <a:pt x="131771" y="250272"/>
                      <a:pt x="127896" y="247692"/>
                    </a:cubicBezTo>
                    <a:cubicBezTo>
                      <a:pt x="114977" y="234792"/>
                      <a:pt x="104642" y="216731"/>
                      <a:pt x="95599" y="198670"/>
                    </a:cubicBezTo>
                    <a:cubicBezTo>
                      <a:pt x="94307" y="199960"/>
                      <a:pt x="93015" y="199960"/>
                      <a:pt x="91723" y="199960"/>
                    </a:cubicBezTo>
                    <a:cubicBezTo>
                      <a:pt x="78804" y="199960"/>
                      <a:pt x="63302" y="171579"/>
                      <a:pt x="63302" y="152228"/>
                    </a:cubicBezTo>
                    <a:cubicBezTo>
                      <a:pt x="63302" y="132877"/>
                      <a:pt x="65886" y="117396"/>
                      <a:pt x="78804" y="117396"/>
                    </a:cubicBezTo>
                    <a:cubicBezTo>
                      <a:pt x="80096" y="117396"/>
                      <a:pt x="80096" y="117396"/>
                      <a:pt x="81388" y="117396"/>
                    </a:cubicBezTo>
                    <a:cubicBezTo>
                      <a:pt x="82680" y="64503"/>
                      <a:pt x="93015" y="0"/>
                      <a:pt x="17698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8" name="í$ḷíďê">
                <a:extLst>
                  <a:ext uri="{FF2B5EF4-FFF2-40B4-BE49-F238E27FC236}">
                    <a16:creationId xmlns:a16="http://schemas.microsoft.com/office/drawing/2014/main" xmlns="" id="{EEB8D930-7F14-4A48-820F-ECBC99D506B6}"/>
                  </a:ext>
                </a:extLst>
              </p:cNvPr>
              <p:cNvSpPr txBox="1"/>
              <p:nvPr/>
            </p:nvSpPr>
            <p:spPr>
              <a:xfrm>
                <a:off x="1547533" y="8403050"/>
                <a:ext cx="4569132" cy="2024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多线程很乱，分布式更乱</a:t>
                </a:r>
                <a:endParaRPr lang="en-US" altLang="zh-CN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en-US" altLang="zh-CN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——</a:t>
                </a: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分布式指挥官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xmlns="" id="{C531E749-6E6A-4588-A674-50C86EC61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192" y="8254622"/>
                <a:ext cx="4351002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iṡḻîdè">
                <a:extLst>
                  <a:ext uri="{FF2B5EF4-FFF2-40B4-BE49-F238E27FC236}">
                    <a16:creationId xmlns:a16="http://schemas.microsoft.com/office/drawing/2014/main" xmlns="" id="{C4D546B1-0C0A-4EB7-88D7-ECC1AB5D8115}"/>
                  </a:ext>
                </a:extLst>
              </p:cNvPr>
              <p:cNvSpPr/>
              <p:nvPr/>
            </p:nvSpPr>
            <p:spPr>
              <a:xfrm>
                <a:off x="2031654" y="6187364"/>
                <a:ext cx="3371203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01</a:t>
                </a:r>
              </a:p>
            </p:txBody>
          </p:sp>
          <p:sp>
            <p:nvSpPr>
              <p:cNvPr id="41" name="ï$1îḓè">
                <a:extLst>
                  <a:ext uri="{FF2B5EF4-FFF2-40B4-BE49-F238E27FC236}">
                    <a16:creationId xmlns:a16="http://schemas.microsoft.com/office/drawing/2014/main" xmlns="" id="{4E98EC80-1BFE-42B9-80D8-EE0B9132EA8A}"/>
                  </a:ext>
                </a:extLst>
              </p:cNvPr>
              <p:cNvSpPr txBox="1"/>
              <p:nvPr/>
            </p:nvSpPr>
            <p:spPr>
              <a:xfrm>
                <a:off x="1547531" y="7323050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生逢乱世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xmlns="" id="{794F2E0C-1545-45C7-BDDC-08B2B73C56A0}"/>
                </a:ext>
              </a:extLst>
            </p:cNvPr>
            <p:cNvGrpSpPr/>
            <p:nvPr/>
          </p:nvGrpSpPr>
          <p:grpSpPr>
            <a:xfrm>
              <a:off x="6414959" y="5093240"/>
              <a:ext cx="4890578" cy="5449620"/>
              <a:chOff x="6414959" y="5093240"/>
              <a:chExt cx="4890578" cy="5449620"/>
            </a:xfrm>
          </p:grpSpPr>
          <p:sp>
            <p:nvSpPr>
              <p:cNvPr id="29" name="ïSḷîḓé">
                <a:extLst>
                  <a:ext uri="{FF2B5EF4-FFF2-40B4-BE49-F238E27FC236}">
                    <a16:creationId xmlns:a16="http://schemas.microsoft.com/office/drawing/2014/main" xmlns="" id="{FE038554-2D6A-4822-9A3C-CF3D7EAA8570}"/>
                  </a:ext>
                </a:extLst>
              </p:cNvPr>
              <p:cNvSpPr/>
              <p:nvPr/>
            </p:nvSpPr>
            <p:spPr>
              <a:xfrm>
                <a:off x="6414959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1" name="î$ļiḍè">
                <a:extLst>
                  <a:ext uri="{FF2B5EF4-FFF2-40B4-BE49-F238E27FC236}">
                    <a16:creationId xmlns:a16="http://schemas.microsoft.com/office/drawing/2014/main" xmlns="" id="{289423F1-8C42-447F-AF09-493D038537C1}"/>
                  </a:ext>
                </a:extLst>
              </p:cNvPr>
              <p:cNvSpPr/>
              <p:nvPr/>
            </p:nvSpPr>
            <p:spPr>
              <a:xfrm>
                <a:off x="8487553" y="5343050"/>
                <a:ext cx="745390" cy="656127"/>
              </a:xfrm>
              <a:custGeom>
                <a:avLst/>
                <a:gdLst>
                  <a:gd name="connsiteX0" fmla="*/ 18335 w 604256"/>
                  <a:gd name="connsiteY0" fmla="*/ 334272 h 531895"/>
                  <a:gd name="connsiteX1" fmla="*/ 37988 w 604256"/>
                  <a:gd name="connsiteY1" fmla="*/ 336249 h 531895"/>
                  <a:gd name="connsiteX2" fmla="*/ 302130 w 604256"/>
                  <a:gd name="connsiteY2" fmla="*/ 476833 h 531895"/>
                  <a:gd name="connsiteX3" fmla="*/ 566126 w 604256"/>
                  <a:gd name="connsiteY3" fmla="*/ 336249 h 531895"/>
                  <a:gd name="connsiteX4" fmla="*/ 601178 w 604256"/>
                  <a:gd name="connsiteY4" fmla="*/ 346793 h 531895"/>
                  <a:gd name="connsiteX5" fmla="*/ 590619 w 604256"/>
                  <a:gd name="connsiteY5" fmla="*/ 381793 h 531895"/>
                  <a:gd name="connsiteX6" fmla="*/ 314303 w 604256"/>
                  <a:gd name="connsiteY6" fmla="*/ 528820 h 531895"/>
                  <a:gd name="connsiteX7" fmla="*/ 302130 w 604256"/>
                  <a:gd name="connsiteY7" fmla="*/ 531895 h 531895"/>
                  <a:gd name="connsiteX8" fmla="*/ 289957 w 604256"/>
                  <a:gd name="connsiteY8" fmla="*/ 528820 h 531895"/>
                  <a:gd name="connsiteX9" fmla="*/ 13641 w 604256"/>
                  <a:gd name="connsiteY9" fmla="*/ 381793 h 531895"/>
                  <a:gd name="connsiteX10" fmla="*/ 3082 w 604256"/>
                  <a:gd name="connsiteY10" fmla="*/ 346793 h 531895"/>
                  <a:gd name="connsiteX11" fmla="*/ 18335 w 604256"/>
                  <a:gd name="connsiteY11" fmla="*/ 334272 h 531895"/>
                  <a:gd name="connsiteX12" fmla="*/ 18335 w 604256"/>
                  <a:gd name="connsiteY12" fmla="*/ 233364 h 531895"/>
                  <a:gd name="connsiteX13" fmla="*/ 37988 w 604256"/>
                  <a:gd name="connsiteY13" fmla="*/ 235341 h 531895"/>
                  <a:gd name="connsiteX14" fmla="*/ 302130 w 604256"/>
                  <a:gd name="connsiteY14" fmla="*/ 375925 h 531895"/>
                  <a:gd name="connsiteX15" fmla="*/ 566126 w 604256"/>
                  <a:gd name="connsiteY15" fmla="*/ 235341 h 531895"/>
                  <a:gd name="connsiteX16" fmla="*/ 601178 w 604256"/>
                  <a:gd name="connsiteY16" fmla="*/ 245885 h 531895"/>
                  <a:gd name="connsiteX17" fmla="*/ 590619 w 604256"/>
                  <a:gd name="connsiteY17" fmla="*/ 280885 h 531895"/>
                  <a:gd name="connsiteX18" fmla="*/ 314303 w 604256"/>
                  <a:gd name="connsiteY18" fmla="*/ 428058 h 531895"/>
                  <a:gd name="connsiteX19" fmla="*/ 302130 w 604256"/>
                  <a:gd name="connsiteY19" fmla="*/ 430987 h 531895"/>
                  <a:gd name="connsiteX20" fmla="*/ 289957 w 604256"/>
                  <a:gd name="connsiteY20" fmla="*/ 428058 h 531895"/>
                  <a:gd name="connsiteX21" fmla="*/ 13641 w 604256"/>
                  <a:gd name="connsiteY21" fmla="*/ 280885 h 531895"/>
                  <a:gd name="connsiteX22" fmla="*/ 3082 w 604256"/>
                  <a:gd name="connsiteY22" fmla="*/ 245885 h 531895"/>
                  <a:gd name="connsiteX23" fmla="*/ 18335 w 604256"/>
                  <a:gd name="connsiteY23" fmla="*/ 233364 h 531895"/>
                  <a:gd name="connsiteX24" fmla="*/ 291571 w 604256"/>
                  <a:gd name="connsiteY24" fmla="*/ 2196 h 531895"/>
                  <a:gd name="connsiteX25" fmla="*/ 312689 w 604256"/>
                  <a:gd name="connsiteY25" fmla="*/ 2196 h 531895"/>
                  <a:gd name="connsiteX26" fmla="*/ 588846 w 604256"/>
                  <a:gd name="connsiteY26" fmla="*/ 125214 h 531895"/>
                  <a:gd name="connsiteX27" fmla="*/ 604245 w 604256"/>
                  <a:gd name="connsiteY27" fmla="*/ 147914 h 531895"/>
                  <a:gd name="connsiteX28" fmla="*/ 590605 w 604256"/>
                  <a:gd name="connsiteY28" fmla="*/ 171639 h 531895"/>
                  <a:gd name="connsiteX29" fmla="*/ 314303 w 604256"/>
                  <a:gd name="connsiteY29" fmla="*/ 318676 h 531895"/>
                  <a:gd name="connsiteX30" fmla="*/ 302130 w 604256"/>
                  <a:gd name="connsiteY30" fmla="*/ 321751 h 531895"/>
                  <a:gd name="connsiteX31" fmla="*/ 289957 w 604256"/>
                  <a:gd name="connsiteY31" fmla="*/ 318676 h 531895"/>
                  <a:gd name="connsiteX32" fmla="*/ 13654 w 604256"/>
                  <a:gd name="connsiteY32" fmla="*/ 171639 h 531895"/>
                  <a:gd name="connsiteX33" fmla="*/ 15 w 604256"/>
                  <a:gd name="connsiteY33" fmla="*/ 147914 h 531895"/>
                  <a:gd name="connsiteX34" fmla="*/ 15414 w 604256"/>
                  <a:gd name="connsiteY34" fmla="*/ 125214 h 53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4256" h="531895">
                    <a:moveTo>
                      <a:pt x="18335" y="334272"/>
                    </a:moveTo>
                    <a:cubicBezTo>
                      <a:pt x="24642" y="332369"/>
                      <a:pt x="31682" y="332881"/>
                      <a:pt x="37988" y="336249"/>
                    </a:cubicBezTo>
                    <a:lnTo>
                      <a:pt x="302130" y="476833"/>
                    </a:lnTo>
                    <a:lnTo>
                      <a:pt x="566126" y="336249"/>
                    </a:lnTo>
                    <a:cubicBezTo>
                      <a:pt x="578739" y="329513"/>
                      <a:pt x="594432" y="334199"/>
                      <a:pt x="601178" y="346793"/>
                    </a:cubicBezTo>
                    <a:cubicBezTo>
                      <a:pt x="607925" y="359387"/>
                      <a:pt x="603085" y="375056"/>
                      <a:pt x="590619" y="381793"/>
                    </a:cubicBezTo>
                    <a:lnTo>
                      <a:pt x="314303" y="528820"/>
                    </a:lnTo>
                    <a:cubicBezTo>
                      <a:pt x="310490" y="530870"/>
                      <a:pt x="306383" y="531895"/>
                      <a:pt x="302130" y="531895"/>
                    </a:cubicBezTo>
                    <a:cubicBezTo>
                      <a:pt x="297877" y="531895"/>
                      <a:pt x="293770" y="530870"/>
                      <a:pt x="289957" y="528820"/>
                    </a:cubicBezTo>
                    <a:lnTo>
                      <a:pt x="13641" y="381793"/>
                    </a:lnTo>
                    <a:cubicBezTo>
                      <a:pt x="1028" y="375056"/>
                      <a:pt x="-3665" y="359387"/>
                      <a:pt x="3082" y="346793"/>
                    </a:cubicBezTo>
                    <a:cubicBezTo>
                      <a:pt x="6455" y="340496"/>
                      <a:pt x="12028" y="336176"/>
                      <a:pt x="18335" y="334272"/>
                    </a:cubicBezTo>
                    <a:close/>
                    <a:moveTo>
                      <a:pt x="18335" y="233364"/>
                    </a:moveTo>
                    <a:cubicBezTo>
                      <a:pt x="24642" y="231461"/>
                      <a:pt x="31682" y="231973"/>
                      <a:pt x="37988" y="235341"/>
                    </a:cubicBezTo>
                    <a:lnTo>
                      <a:pt x="302130" y="375925"/>
                    </a:lnTo>
                    <a:lnTo>
                      <a:pt x="566126" y="235341"/>
                    </a:lnTo>
                    <a:cubicBezTo>
                      <a:pt x="578739" y="228605"/>
                      <a:pt x="594432" y="233291"/>
                      <a:pt x="601178" y="245885"/>
                    </a:cubicBezTo>
                    <a:cubicBezTo>
                      <a:pt x="607925" y="258479"/>
                      <a:pt x="603085" y="274148"/>
                      <a:pt x="590619" y="280885"/>
                    </a:cubicBezTo>
                    <a:lnTo>
                      <a:pt x="314303" y="428058"/>
                    </a:lnTo>
                    <a:cubicBezTo>
                      <a:pt x="310490" y="430108"/>
                      <a:pt x="306383" y="430987"/>
                      <a:pt x="302130" y="430987"/>
                    </a:cubicBezTo>
                    <a:cubicBezTo>
                      <a:pt x="297877" y="430987"/>
                      <a:pt x="293770" y="430108"/>
                      <a:pt x="289957" y="428058"/>
                    </a:cubicBezTo>
                    <a:lnTo>
                      <a:pt x="13641" y="280885"/>
                    </a:lnTo>
                    <a:cubicBezTo>
                      <a:pt x="1028" y="274148"/>
                      <a:pt x="-3665" y="258479"/>
                      <a:pt x="3082" y="245885"/>
                    </a:cubicBezTo>
                    <a:cubicBezTo>
                      <a:pt x="6455" y="239588"/>
                      <a:pt x="12028" y="235268"/>
                      <a:pt x="18335" y="233364"/>
                    </a:cubicBezTo>
                    <a:close/>
                    <a:moveTo>
                      <a:pt x="291571" y="2196"/>
                    </a:moveTo>
                    <a:cubicBezTo>
                      <a:pt x="298317" y="-733"/>
                      <a:pt x="305943" y="-733"/>
                      <a:pt x="312689" y="2196"/>
                    </a:cubicBezTo>
                    <a:lnTo>
                      <a:pt x="588846" y="125214"/>
                    </a:lnTo>
                    <a:cubicBezTo>
                      <a:pt x="597938" y="129315"/>
                      <a:pt x="603805" y="138102"/>
                      <a:pt x="604245" y="147914"/>
                    </a:cubicBezTo>
                    <a:cubicBezTo>
                      <a:pt x="604538" y="157726"/>
                      <a:pt x="599258" y="166953"/>
                      <a:pt x="590605" y="171639"/>
                    </a:cubicBezTo>
                    <a:lnTo>
                      <a:pt x="314303" y="318676"/>
                    </a:lnTo>
                    <a:cubicBezTo>
                      <a:pt x="310489" y="320726"/>
                      <a:pt x="306383" y="321751"/>
                      <a:pt x="302130" y="321751"/>
                    </a:cubicBezTo>
                    <a:cubicBezTo>
                      <a:pt x="297877" y="321751"/>
                      <a:pt x="293771" y="320726"/>
                      <a:pt x="289957" y="318676"/>
                    </a:cubicBezTo>
                    <a:lnTo>
                      <a:pt x="13654" y="171639"/>
                    </a:lnTo>
                    <a:cubicBezTo>
                      <a:pt x="5002" y="166953"/>
                      <a:pt x="-278" y="157726"/>
                      <a:pt x="15" y="147914"/>
                    </a:cubicBezTo>
                    <a:cubicBezTo>
                      <a:pt x="309" y="138102"/>
                      <a:pt x="6322" y="129315"/>
                      <a:pt x="15414" y="12521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2" name="iṩļïḓê">
                <a:extLst>
                  <a:ext uri="{FF2B5EF4-FFF2-40B4-BE49-F238E27FC236}">
                    <a16:creationId xmlns:a16="http://schemas.microsoft.com/office/drawing/2014/main" xmlns="" id="{BF1AA53E-BD3E-4A76-A54D-CAF1C95F36DD}"/>
                  </a:ext>
                </a:extLst>
              </p:cNvPr>
              <p:cNvSpPr txBox="1"/>
              <p:nvPr/>
            </p:nvSpPr>
            <p:spPr>
              <a:xfrm>
                <a:off x="6533544" y="8403050"/>
                <a:ext cx="4569132" cy="2024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彻彻底底</a:t>
                </a:r>
                <a:r>
                  <a:rPr lang="zh-CN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掌握</a:t>
                </a:r>
                <a:r>
                  <a:rPr lang="en-US" altLang="zh-CN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ZK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xmlns="" id="{6F029590-4136-4DBA-9A62-44833A639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014" y="8254622"/>
                <a:ext cx="435100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išliḋè">
                <a:extLst>
                  <a:ext uri="{FF2B5EF4-FFF2-40B4-BE49-F238E27FC236}">
                    <a16:creationId xmlns:a16="http://schemas.microsoft.com/office/drawing/2014/main" xmlns="" id="{58217DFD-C0EF-4A30-BAAF-D624D0E34C04}"/>
                  </a:ext>
                </a:extLst>
              </p:cNvPr>
              <p:cNvSpPr/>
              <p:nvPr/>
            </p:nvSpPr>
            <p:spPr>
              <a:xfrm>
                <a:off x="7174646" y="6187364"/>
                <a:ext cx="3371204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02</a:t>
                </a:r>
              </a:p>
            </p:txBody>
          </p:sp>
          <p:sp>
            <p:nvSpPr>
              <p:cNvPr id="35" name="isľíḑè">
                <a:extLst>
                  <a:ext uri="{FF2B5EF4-FFF2-40B4-BE49-F238E27FC236}">
                    <a16:creationId xmlns:a16="http://schemas.microsoft.com/office/drawing/2014/main" xmlns="" id="{D4AEDC30-1F36-4598-8C8B-8F5AC9E4CFFF}"/>
                  </a:ext>
                </a:extLst>
              </p:cNvPr>
              <p:cNvSpPr txBox="1"/>
              <p:nvPr/>
            </p:nvSpPr>
            <p:spPr>
              <a:xfrm>
                <a:off x="6533544" y="7323050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领袖核心能力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xmlns="" id="{61BDEFEF-8C9B-40C6-A17E-9EADE48F06C1}"/>
                </a:ext>
              </a:extLst>
            </p:cNvPr>
            <p:cNvGrpSpPr/>
            <p:nvPr/>
          </p:nvGrpSpPr>
          <p:grpSpPr>
            <a:xfrm>
              <a:off x="12065224" y="5093240"/>
              <a:ext cx="4890578" cy="5449620"/>
              <a:chOff x="1271967" y="5093240"/>
              <a:chExt cx="4890578" cy="5449620"/>
            </a:xfrm>
          </p:grpSpPr>
          <p:sp>
            <p:nvSpPr>
              <p:cNvPr id="57" name="ïṡļíḑê">
                <a:extLst>
                  <a:ext uri="{FF2B5EF4-FFF2-40B4-BE49-F238E27FC236}">
                    <a16:creationId xmlns:a16="http://schemas.microsoft.com/office/drawing/2014/main" xmlns="" id="{3FF54F34-98A6-4A52-894D-C87D1BC26353}"/>
                  </a:ext>
                </a:extLst>
              </p:cNvPr>
              <p:cNvSpPr/>
              <p:nvPr/>
            </p:nvSpPr>
            <p:spPr>
              <a:xfrm>
                <a:off x="1271967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58" name="îṩľíḋe">
                <a:extLst>
                  <a:ext uri="{FF2B5EF4-FFF2-40B4-BE49-F238E27FC236}">
                    <a16:creationId xmlns:a16="http://schemas.microsoft.com/office/drawing/2014/main" xmlns="" id="{8E419898-AA93-4AD9-B887-8488A59F22CE}"/>
                  </a:ext>
                </a:extLst>
              </p:cNvPr>
              <p:cNvSpPr/>
              <p:nvPr/>
            </p:nvSpPr>
            <p:spPr>
              <a:xfrm>
                <a:off x="3302206" y="5365404"/>
                <a:ext cx="830098" cy="634963"/>
              </a:xfrm>
              <a:custGeom>
                <a:avLst/>
                <a:gdLst>
                  <a:gd name="connsiteX0" fmla="*/ 361794 w 551492"/>
                  <a:gd name="connsiteY0" fmla="*/ 308363 h 421851"/>
                  <a:gd name="connsiteX1" fmla="*/ 530845 w 551492"/>
                  <a:gd name="connsiteY1" fmla="*/ 308363 h 421851"/>
                  <a:gd name="connsiteX2" fmla="*/ 551492 w 551492"/>
                  <a:gd name="connsiteY2" fmla="*/ 329044 h 421851"/>
                  <a:gd name="connsiteX3" fmla="*/ 551492 w 551492"/>
                  <a:gd name="connsiteY3" fmla="*/ 362650 h 421851"/>
                  <a:gd name="connsiteX4" fmla="*/ 530845 w 551492"/>
                  <a:gd name="connsiteY4" fmla="*/ 383331 h 421851"/>
                  <a:gd name="connsiteX5" fmla="*/ 378570 w 551492"/>
                  <a:gd name="connsiteY5" fmla="*/ 383331 h 421851"/>
                  <a:gd name="connsiteX6" fmla="*/ 378570 w 551492"/>
                  <a:gd name="connsiteY6" fmla="*/ 369113 h 421851"/>
                  <a:gd name="connsiteX7" fmla="*/ 361794 w 551492"/>
                  <a:gd name="connsiteY7" fmla="*/ 308363 h 421851"/>
                  <a:gd name="connsiteX8" fmla="*/ 313904 w 551492"/>
                  <a:gd name="connsiteY8" fmla="*/ 172924 h 421851"/>
                  <a:gd name="connsiteX9" fmla="*/ 530832 w 551492"/>
                  <a:gd name="connsiteY9" fmla="*/ 172924 h 421851"/>
                  <a:gd name="connsiteX10" fmla="*/ 551492 w 551492"/>
                  <a:gd name="connsiteY10" fmla="*/ 193548 h 421851"/>
                  <a:gd name="connsiteX11" fmla="*/ 551492 w 551492"/>
                  <a:gd name="connsiteY11" fmla="*/ 225772 h 421851"/>
                  <a:gd name="connsiteX12" fmla="*/ 530832 w 551492"/>
                  <a:gd name="connsiteY12" fmla="*/ 247685 h 421851"/>
                  <a:gd name="connsiteX13" fmla="*/ 271293 w 551492"/>
                  <a:gd name="connsiteY13" fmla="*/ 247685 h 421851"/>
                  <a:gd name="connsiteX14" fmla="*/ 271293 w 551492"/>
                  <a:gd name="connsiteY14" fmla="*/ 227061 h 421851"/>
                  <a:gd name="connsiteX15" fmla="*/ 272584 w 551492"/>
                  <a:gd name="connsiteY15" fmla="*/ 224483 h 421851"/>
                  <a:gd name="connsiteX16" fmla="*/ 313904 w 551492"/>
                  <a:gd name="connsiteY16" fmla="*/ 172924 h 421851"/>
                  <a:gd name="connsiteX17" fmla="*/ 281648 w 551492"/>
                  <a:gd name="connsiteY17" fmla="*/ 36241 h 421851"/>
                  <a:gd name="connsiteX18" fmla="*/ 530834 w 551492"/>
                  <a:gd name="connsiteY18" fmla="*/ 36241 h 421851"/>
                  <a:gd name="connsiteX19" fmla="*/ 551492 w 551492"/>
                  <a:gd name="connsiteY19" fmla="*/ 58154 h 421851"/>
                  <a:gd name="connsiteX20" fmla="*/ 551492 w 551492"/>
                  <a:gd name="connsiteY20" fmla="*/ 90378 h 421851"/>
                  <a:gd name="connsiteX21" fmla="*/ 530834 w 551492"/>
                  <a:gd name="connsiteY21" fmla="*/ 111002 h 421851"/>
                  <a:gd name="connsiteX22" fmla="*/ 308761 w 551492"/>
                  <a:gd name="connsiteY22" fmla="*/ 111002 h 421851"/>
                  <a:gd name="connsiteX23" fmla="*/ 295850 w 551492"/>
                  <a:gd name="connsiteY23" fmla="*/ 96823 h 421851"/>
                  <a:gd name="connsiteX24" fmla="*/ 281648 w 551492"/>
                  <a:gd name="connsiteY24" fmla="*/ 36241 h 421851"/>
                  <a:gd name="connsiteX25" fmla="*/ 176987 w 551492"/>
                  <a:gd name="connsiteY25" fmla="*/ 0 h 421851"/>
                  <a:gd name="connsiteX26" fmla="*/ 271294 w 551492"/>
                  <a:gd name="connsiteY26" fmla="*/ 117396 h 421851"/>
                  <a:gd name="connsiteX27" fmla="*/ 276461 w 551492"/>
                  <a:gd name="connsiteY27" fmla="*/ 117396 h 421851"/>
                  <a:gd name="connsiteX28" fmla="*/ 290672 w 551492"/>
                  <a:gd name="connsiteY28" fmla="*/ 152228 h 421851"/>
                  <a:gd name="connsiteX29" fmla="*/ 262251 w 551492"/>
                  <a:gd name="connsiteY29" fmla="*/ 199960 h 421851"/>
                  <a:gd name="connsiteX30" fmla="*/ 257083 w 551492"/>
                  <a:gd name="connsiteY30" fmla="*/ 197380 h 421851"/>
                  <a:gd name="connsiteX31" fmla="*/ 224786 w 551492"/>
                  <a:gd name="connsiteY31" fmla="*/ 247692 h 421851"/>
                  <a:gd name="connsiteX32" fmla="*/ 219619 w 551492"/>
                  <a:gd name="connsiteY32" fmla="*/ 259303 h 421851"/>
                  <a:gd name="connsiteX33" fmla="*/ 241581 w 551492"/>
                  <a:gd name="connsiteY33" fmla="*/ 279944 h 421851"/>
                  <a:gd name="connsiteX34" fmla="*/ 263543 w 551492"/>
                  <a:gd name="connsiteY34" fmla="*/ 279944 h 421851"/>
                  <a:gd name="connsiteX35" fmla="*/ 352682 w 551492"/>
                  <a:gd name="connsiteY35" fmla="*/ 368958 h 421851"/>
                  <a:gd name="connsiteX36" fmla="*/ 352682 w 551492"/>
                  <a:gd name="connsiteY36" fmla="*/ 393470 h 421851"/>
                  <a:gd name="connsiteX37" fmla="*/ 325553 w 551492"/>
                  <a:gd name="connsiteY37" fmla="*/ 421851 h 421851"/>
                  <a:gd name="connsiteX38" fmla="*/ 28421 w 551492"/>
                  <a:gd name="connsiteY38" fmla="*/ 421851 h 421851"/>
                  <a:gd name="connsiteX39" fmla="*/ 0 w 551492"/>
                  <a:gd name="connsiteY39" fmla="*/ 393470 h 421851"/>
                  <a:gd name="connsiteX40" fmla="*/ 0 w 551492"/>
                  <a:gd name="connsiteY40" fmla="*/ 368958 h 421851"/>
                  <a:gd name="connsiteX41" fmla="*/ 89139 w 551492"/>
                  <a:gd name="connsiteY41" fmla="*/ 279944 h 421851"/>
                  <a:gd name="connsiteX42" fmla="*/ 112393 w 551492"/>
                  <a:gd name="connsiteY42" fmla="*/ 279944 h 421851"/>
                  <a:gd name="connsiteX43" fmla="*/ 133063 w 551492"/>
                  <a:gd name="connsiteY43" fmla="*/ 259303 h 421851"/>
                  <a:gd name="connsiteX44" fmla="*/ 127896 w 551492"/>
                  <a:gd name="connsiteY44" fmla="*/ 247692 h 421851"/>
                  <a:gd name="connsiteX45" fmla="*/ 95599 w 551492"/>
                  <a:gd name="connsiteY45" fmla="*/ 198670 h 421851"/>
                  <a:gd name="connsiteX46" fmla="*/ 91723 w 551492"/>
                  <a:gd name="connsiteY46" fmla="*/ 199960 h 421851"/>
                  <a:gd name="connsiteX47" fmla="*/ 63302 w 551492"/>
                  <a:gd name="connsiteY47" fmla="*/ 152228 h 421851"/>
                  <a:gd name="connsiteX48" fmla="*/ 78804 w 551492"/>
                  <a:gd name="connsiteY48" fmla="*/ 117396 h 421851"/>
                  <a:gd name="connsiteX49" fmla="*/ 81388 w 551492"/>
                  <a:gd name="connsiteY49" fmla="*/ 117396 h 421851"/>
                  <a:gd name="connsiteX50" fmla="*/ 176987 w 551492"/>
                  <a:gd name="connsiteY50" fmla="*/ 0 h 42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492" h="421851">
                    <a:moveTo>
                      <a:pt x="361794" y="308363"/>
                    </a:moveTo>
                    <a:lnTo>
                      <a:pt x="530845" y="308363"/>
                    </a:lnTo>
                    <a:cubicBezTo>
                      <a:pt x="541168" y="308363"/>
                      <a:pt x="551492" y="317411"/>
                      <a:pt x="551492" y="329044"/>
                    </a:cubicBezTo>
                    <a:lnTo>
                      <a:pt x="551492" y="362650"/>
                    </a:lnTo>
                    <a:cubicBezTo>
                      <a:pt x="551492" y="374283"/>
                      <a:pt x="541168" y="383331"/>
                      <a:pt x="530845" y="383331"/>
                    </a:cubicBezTo>
                    <a:lnTo>
                      <a:pt x="378570" y="383331"/>
                    </a:lnTo>
                    <a:lnTo>
                      <a:pt x="378570" y="369113"/>
                    </a:lnTo>
                    <a:cubicBezTo>
                      <a:pt x="378570" y="347140"/>
                      <a:pt x="372118" y="326459"/>
                      <a:pt x="361794" y="308363"/>
                    </a:cubicBezTo>
                    <a:close/>
                    <a:moveTo>
                      <a:pt x="313904" y="172924"/>
                    </a:moveTo>
                    <a:lnTo>
                      <a:pt x="530832" y="172924"/>
                    </a:lnTo>
                    <a:cubicBezTo>
                      <a:pt x="541162" y="172924"/>
                      <a:pt x="551492" y="181947"/>
                      <a:pt x="551492" y="193548"/>
                    </a:cubicBezTo>
                    <a:lnTo>
                      <a:pt x="551492" y="225772"/>
                    </a:lnTo>
                    <a:cubicBezTo>
                      <a:pt x="551492" y="237373"/>
                      <a:pt x="541162" y="247685"/>
                      <a:pt x="530832" y="247685"/>
                    </a:cubicBezTo>
                    <a:lnTo>
                      <a:pt x="271293" y="247685"/>
                    </a:lnTo>
                    <a:lnTo>
                      <a:pt x="271293" y="227061"/>
                    </a:lnTo>
                    <a:cubicBezTo>
                      <a:pt x="271293" y="225772"/>
                      <a:pt x="272584" y="225772"/>
                      <a:pt x="272584" y="224483"/>
                    </a:cubicBezTo>
                    <a:cubicBezTo>
                      <a:pt x="293244" y="218038"/>
                      <a:pt x="307448" y="194837"/>
                      <a:pt x="313904" y="172924"/>
                    </a:cubicBezTo>
                    <a:close/>
                    <a:moveTo>
                      <a:pt x="281648" y="36241"/>
                    </a:moveTo>
                    <a:lnTo>
                      <a:pt x="530834" y="36241"/>
                    </a:lnTo>
                    <a:cubicBezTo>
                      <a:pt x="541163" y="36241"/>
                      <a:pt x="551492" y="46553"/>
                      <a:pt x="551492" y="58154"/>
                    </a:cubicBezTo>
                    <a:lnTo>
                      <a:pt x="551492" y="90378"/>
                    </a:lnTo>
                    <a:cubicBezTo>
                      <a:pt x="551492" y="101979"/>
                      <a:pt x="541163" y="111002"/>
                      <a:pt x="530834" y="111002"/>
                    </a:cubicBezTo>
                    <a:lnTo>
                      <a:pt x="308761" y="111002"/>
                    </a:lnTo>
                    <a:cubicBezTo>
                      <a:pt x="304888" y="104557"/>
                      <a:pt x="301015" y="99401"/>
                      <a:pt x="295850" y="96823"/>
                    </a:cubicBezTo>
                    <a:cubicBezTo>
                      <a:pt x="293268" y="72333"/>
                      <a:pt x="288104" y="52998"/>
                      <a:pt x="281648" y="36241"/>
                    </a:cubicBezTo>
                    <a:close/>
                    <a:moveTo>
                      <a:pt x="176987" y="0"/>
                    </a:moveTo>
                    <a:cubicBezTo>
                      <a:pt x="257083" y="0"/>
                      <a:pt x="270002" y="64503"/>
                      <a:pt x="271294" y="117396"/>
                    </a:cubicBezTo>
                    <a:cubicBezTo>
                      <a:pt x="272586" y="117396"/>
                      <a:pt x="273878" y="117396"/>
                      <a:pt x="276461" y="117396"/>
                    </a:cubicBezTo>
                    <a:cubicBezTo>
                      <a:pt x="289380" y="117396"/>
                      <a:pt x="290672" y="132877"/>
                      <a:pt x="290672" y="152228"/>
                    </a:cubicBezTo>
                    <a:cubicBezTo>
                      <a:pt x="290672" y="171579"/>
                      <a:pt x="275169" y="199960"/>
                      <a:pt x="262251" y="199960"/>
                    </a:cubicBezTo>
                    <a:cubicBezTo>
                      <a:pt x="260959" y="199960"/>
                      <a:pt x="258375" y="198670"/>
                      <a:pt x="257083" y="197380"/>
                    </a:cubicBezTo>
                    <a:cubicBezTo>
                      <a:pt x="249332" y="216731"/>
                      <a:pt x="237705" y="233502"/>
                      <a:pt x="224786" y="247692"/>
                    </a:cubicBezTo>
                    <a:cubicBezTo>
                      <a:pt x="220911" y="250272"/>
                      <a:pt x="219619" y="254143"/>
                      <a:pt x="219619" y="259303"/>
                    </a:cubicBezTo>
                    <a:cubicBezTo>
                      <a:pt x="219619" y="270913"/>
                      <a:pt x="228662" y="279944"/>
                      <a:pt x="241581" y="279944"/>
                    </a:cubicBezTo>
                    <a:lnTo>
                      <a:pt x="263543" y="279944"/>
                    </a:lnTo>
                    <a:cubicBezTo>
                      <a:pt x="312634" y="279944"/>
                      <a:pt x="352682" y="319936"/>
                      <a:pt x="352682" y="368958"/>
                    </a:cubicBezTo>
                    <a:lnTo>
                      <a:pt x="352682" y="393470"/>
                    </a:lnTo>
                    <a:cubicBezTo>
                      <a:pt x="352682" y="408950"/>
                      <a:pt x="341055" y="421851"/>
                      <a:pt x="325553" y="421851"/>
                    </a:cubicBezTo>
                    <a:lnTo>
                      <a:pt x="28421" y="421851"/>
                    </a:lnTo>
                    <a:cubicBezTo>
                      <a:pt x="12919" y="421851"/>
                      <a:pt x="0" y="408950"/>
                      <a:pt x="0" y="393470"/>
                    </a:cubicBezTo>
                    <a:lnTo>
                      <a:pt x="0" y="368958"/>
                    </a:lnTo>
                    <a:cubicBezTo>
                      <a:pt x="0" y="319936"/>
                      <a:pt x="40048" y="279944"/>
                      <a:pt x="89139" y="279944"/>
                    </a:cubicBezTo>
                    <a:lnTo>
                      <a:pt x="112393" y="279944"/>
                    </a:lnTo>
                    <a:cubicBezTo>
                      <a:pt x="124020" y="279944"/>
                      <a:pt x="133063" y="270913"/>
                      <a:pt x="133063" y="259303"/>
                    </a:cubicBezTo>
                    <a:cubicBezTo>
                      <a:pt x="133063" y="254143"/>
                      <a:pt x="131771" y="250272"/>
                      <a:pt x="127896" y="247692"/>
                    </a:cubicBezTo>
                    <a:cubicBezTo>
                      <a:pt x="114977" y="234792"/>
                      <a:pt x="104642" y="216731"/>
                      <a:pt x="95599" y="198670"/>
                    </a:cubicBezTo>
                    <a:cubicBezTo>
                      <a:pt x="94307" y="199960"/>
                      <a:pt x="93015" y="199960"/>
                      <a:pt x="91723" y="199960"/>
                    </a:cubicBezTo>
                    <a:cubicBezTo>
                      <a:pt x="78804" y="199960"/>
                      <a:pt x="63302" y="171579"/>
                      <a:pt x="63302" y="152228"/>
                    </a:cubicBezTo>
                    <a:cubicBezTo>
                      <a:pt x="63302" y="132877"/>
                      <a:pt x="65886" y="117396"/>
                      <a:pt x="78804" y="117396"/>
                    </a:cubicBezTo>
                    <a:cubicBezTo>
                      <a:pt x="80096" y="117396"/>
                      <a:pt x="80096" y="117396"/>
                      <a:pt x="81388" y="117396"/>
                    </a:cubicBezTo>
                    <a:cubicBezTo>
                      <a:pt x="82680" y="64503"/>
                      <a:pt x="93015" y="0"/>
                      <a:pt x="17698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59" name="í$ḷíďê">
                <a:extLst>
                  <a:ext uri="{FF2B5EF4-FFF2-40B4-BE49-F238E27FC236}">
                    <a16:creationId xmlns:a16="http://schemas.microsoft.com/office/drawing/2014/main" xmlns="" id="{B19C0BE7-B27F-41B4-8680-3F5B6F21C850}"/>
                  </a:ext>
                </a:extLst>
              </p:cNvPr>
              <p:cNvSpPr txBox="1"/>
              <p:nvPr/>
            </p:nvSpPr>
            <p:spPr>
              <a:xfrm>
                <a:off x="1547533" y="8403050"/>
                <a:ext cx="4569132" cy="2024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通过分布式锁领会</a:t>
                </a:r>
                <a:r>
                  <a:rPr lang="en-US" altLang="zh-CN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ZK</a:t>
                </a: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的风采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xmlns="" id="{E4FE3D50-62C9-43F3-98AB-2FCE8F673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192" y="8254622"/>
                <a:ext cx="4351002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iṡḻîdè">
                <a:extLst>
                  <a:ext uri="{FF2B5EF4-FFF2-40B4-BE49-F238E27FC236}">
                    <a16:creationId xmlns:a16="http://schemas.microsoft.com/office/drawing/2014/main" xmlns="" id="{79CC2581-102B-4E4C-A70D-D476C9CF9C0B}"/>
                  </a:ext>
                </a:extLst>
              </p:cNvPr>
              <p:cNvSpPr/>
              <p:nvPr/>
            </p:nvSpPr>
            <p:spPr>
              <a:xfrm>
                <a:off x="2031654" y="6187364"/>
                <a:ext cx="3371203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03</a:t>
                </a:r>
                <a:endParaRPr lang="en-US" altLang="zh-CN" sz="3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62" name="ï$1îḓè">
                <a:extLst>
                  <a:ext uri="{FF2B5EF4-FFF2-40B4-BE49-F238E27FC236}">
                    <a16:creationId xmlns:a16="http://schemas.microsoft.com/office/drawing/2014/main" xmlns="" id="{667E7836-260F-4EF5-A6E3-8A5A97769496}"/>
                  </a:ext>
                </a:extLst>
              </p:cNvPr>
              <p:cNvSpPr txBox="1"/>
              <p:nvPr/>
            </p:nvSpPr>
            <p:spPr>
              <a:xfrm>
                <a:off x="1547531" y="7323050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领袖风采</a:t>
                </a:r>
                <a:r>
                  <a:rPr lang="en-US" altLang="zh-CN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-</a:t>
                </a: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分布式锁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xmlns="" id="{E5C1E59B-C89B-4CE3-89F5-025E540A1C7A}"/>
                </a:ext>
              </a:extLst>
            </p:cNvPr>
            <p:cNvGrpSpPr/>
            <p:nvPr/>
          </p:nvGrpSpPr>
          <p:grpSpPr>
            <a:xfrm>
              <a:off x="17715489" y="5093240"/>
              <a:ext cx="4890578" cy="5449620"/>
              <a:chOff x="6414959" y="5093240"/>
              <a:chExt cx="4890578" cy="5449620"/>
            </a:xfrm>
          </p:grpSpPr>
          <p:sp>
            <p:nvSpPr>
              <p:cNvPr id="67" name="ïSḷîḓé">
                <a:extLst>
                  <a:ext uri="{FF2B5EF4-FFF2-40B4-BE49-F238E27FC236}">
                    <a16:creationId xmlns:a16="http://schemas.microsoft.com/office/drawing/2014/main" xmlns="" id="{37B6E630-D3FF-44E3-84B7-3E67C5C35AE8}"/>
                  </a:ext>
                </a:extLst>
              </p:cNvPr>
              <p:cNvSpPr/>
              <p:nvPr/>
            </p:nvSpPr>
            <p:spPr>
              <a:xfrm>
                <a:off x="6414959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68" name="î$ļiḍè">
                <a:extLst>
                  <a:ext uri="{FF2B5EF4-FFF2-40B4-BE49-F238E27FC236}">
                    <a16:creationId xmlns:a16="http://schemas.microsoft.com/office/drawing/2014/main" xmlns="" id="{B3CE2CBD-7893-4A6F-98FD-DBDE6F045F1A}"/>
                  </a:ext>
                </a:extLst>
              </p:cNvPr>
              <p:cNvSpPr/>
              <p:nvPr/>
            </p:nvSpPr>
            <p:spPr>
              <a:xfrm>
                <a:off x="8487553" y="5343050"/>
                <a:ext cx="745390" cy="656127"/>
              </a:xfrm>
              <a:custGeom>
                <a:avLst/>
                <a:gdLst>
                  <a:gd name="connsiteX0" fmla="*/ 18335 w 604256"/>
                  <a:gd name="connsiteY0" fmla="*/ 334272 h 531895"/>
                  <a:gd name="connsiteX1" fmla="*/ 37988 w 604256"/>
                  <a:gd name="connsiteY1" fmla="*/ 336249 h 531895"/>
                  <a:gd name="connsiteX2" fmla="*/ 302130 w 604256"/>
                  <a:gd name="connsiteY2" fmla="*/ 476833 h 531895"/>
                  <a:gd name="connsiteX3" fmla="*/ 566126 w 604256"/>
                  <a:gd name="connsiteY3" fmla="*/ 336249 h 531895"/>
                  <a:gd name="connsiteX4" fmla="*/ 601178 w 604256"/>
                  <a:gd name="connsiteY4" fmla="*/ 346793 h 531895"/>
                  <a:gd name="connsiteX5" fmla="*/ 590619 w 604256"/>
                  <a:gd name="connsiteY5" fmla="*/ 381793 h 531895"/>
                  <a:gd name="connsiteX6" fmla="*/ 314303 w 604256"/>
                  <a:gd name="connsiteY6" fmla="*/ 528820 h 531895"/>
                  <a:gd name="connsiteX7" fmla="*/ 302130 w 604256"/>
                  <a:gd name="connsiteY7" fmla="*/ 531895 h 531895"/>
                  <a:gd name="connsiteX8" fmla="*/ 289957 w 604256"/>
                  <a:gd name="connsiteY8" fmla="*/ 528820 h 531895"/>
                  <a:gd name="connsiteX9" fmla="*/ 13641 w 604256"/>
                  <a:gd name="connsiteY9" fmla="*/ 381793 h 531895"/>
                  <a:gd name="connsiteX10" fmla="*/ 3082 w 604256"/>
                  <a:gd name="connsiteY10" fmla="*/ 346793 h 531895"/>
                  <a:gd name="connsiteX11" fmla="*/ 18335 w 604256"/>
                  <a:gd name="connsiteY11" fmla="*/ 334272 h 531895"/>
                  <a:gd name="connsiteX12" fmla="*/ 18335 w 604256"/>
                  <a:gd name="connsiteY12" fmla="*/ 233364 h 531895"/>
                  <a:gd name="connsiteX13" fmla="*/ 37988 w 604256"/>
                  <a:gd name="connsiteY13" fmla="*/ 235341 h 531895"/>
                  <a:gd name="connsiteX14" fmla="*/ 302130 w 604256"/>
                  <a:gd name="connsiteY14" fmla="*/ 375925 h 531895"/>
                  <a:gd name="connsiteX15" fmla="*/ 566126 w 604256"/>
                  <a:gd name="connsiteY15" fmla="*/ 235341 h 531895"/>
                  <a:gd name="connsiteX16" fmla="*/ 601178 w 604256"/>
                  <a:gd name="connsiteY16" fmla="*/ 245885 h 531895"/>
                  <a:gd name="connsiteX17" fmla="*/ 590619 w 604256"/>
                  <a:gd name="connsiteY17" fmla="*/ 280885 h 531895"/>
                  <a:gd name="connsiteX18" fmla="*/ 314303 w 604256"/>
                  <a:gd name="connsiteY18" fmla="*/ 428058 h 531895"/>
                  <a:gd name="connsiteX19" fmla="*/ 302130 w 604256"/>
                  <a:gd name="connsiteY19" fmla="*/ 430987 h 531895"/>
                  <a:gd name="connsiteX20" fmla="*/ 289957 w 604256"/>
                  <a:gd name="connsiteY20" fmla="*/ 428058 h 531895"/>
                  <a:gd name="connsiteX21" fmla="*/ 13641 w 604256"/>
                  <a:gd name="connsiteY21" fmla="*/ 280885 h 531895"/>
                  <a:gd name="connsiteX22" fmla="*/ 3082 w 604256"/>
                  <a:gd name="connsiteY22" fmla="*/ 245885 h 531895"/>
                  <a:gd name="connsiteX23" fmla="*/ 18335 w 604256"/>
                  <a:gd name="connsiteY23" fmla="*/ 233364 h 531895"/>
                  <a:gd name="connsiteX24" fmla="*/ 291571 w 604256"/>
                  <a:gd name="connsiteY24" fmla="*/ 2196 h 531895"/>
                  <a:gd name="connsiteX25" fmla="*/ 312689 w 604256"/>
                  <a:gd name="connsiteY25" fmla="*/ 2196 h 531895"/>
                  <a:gd name="connsiteX26" fmla="*/ 588846 w 604256"/>
                  <a:gd name="connsiteY26" fmla="*/ 125214 h 531895"/>
                  <a:gd name="connsiteX27" fmla="*/ 604245 w 604256"/>
                  <a:gd name="connsiteY27" fmla="*/ 147914 h 531895"/>
                  <a:gd name="connsiteX28" fmla="*/ 590605 w 604256"/>
                  <a:gd name="connsiteY28" fmla="*/ 171639 h 531895"/>
                  <a:gd name="connsiteX29" fmla="*/ 314303 w 604256"/>
                  <a:gd name="connsiteY29" fmla="*/ 318676 h 531895"/>
                  <a:gd name="connsiteX30" fmla="*/ 302130 w 604256"/>
                  <a:gd name="connsiteY30" fmla="*/ 321751 h 531895"/>
                  <a:gd name="connsiteX31" fmla="*/ 289957 w 604256"/>
                  <a:gd name="connsiteY31" fmla="*/ 318676 h 531895"/>
                  <a:gd name="connsiteX32" fmla="*/ 13654 w 604256"/>
                  <a:gd name="connsiteY32" fmla="*/ 171639 h 531895"/>
                  <a:gd name="connsiteX33" fmla="*/ 15 w 604256"/>
                  <a:gd name="connsiteY33" fmla="*/ 147914 h 531895"/>
                  <a:gd name="connsiteX34" fmla="*/ 15414 w 604256"/>
                  <a:gd name="connsiteY34" fmla="*/ 125214 h 53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4256" h="531895">
                    <a:moveTo>
                      <a:pt x="18335" y="334272"/>
                    </a:moveTo>
                    <a:cubicBezTo>
                      <a:pt x="24642" y="332369"/>
                      <a:pt x="31682" y="332881"/>
                      <a:pt x="37988" y="336249"/>
                    </a:cubicBezTo>
                    <a:lnTo>
                      <a:pt x="302130" y="476833"/>
                    </a:lnTo>
                    <a:lnTo>
                      <a:pt x="566126" y="336249"/>
                    </a:lnTo>
                    <a:cubicBezTo>
                      <a:pt x="578739" y="329513"/>
                      <a:pt x="594432" y="334199"/>
                      <a:pt x="601178" y="346793"/>
                    </a:cubicBezTo>
                    <a:cubicBezTo>
                      <a:pt x="607925" y="359387"/>
                      <a:pt x="603085" y="375056"/>
                      <a:pt x="590619" y="381793"/>
                    </a:cubicBezTo>
                    <a:lnTo>
                      <a:pt x="314303" y="528820"/>
                    </a:lnTo>
                    <a:cubicBezTo>
                      <a:pt x="310490" y="530870"/>
                      <a:pt x="306383" y="531895"/>
                      <a:pt x="302130" y="531895"/>
                    </a:cubicBezTo>
                    <a:cubicBezTo>
                      <a:pt x="297877" y="531895"/>
                      <a:pt x="293770" y="530870"/>
                      <a:pt x="289957" y="528820"/>
                    </a:cubicBezTo>
                    <a:lnTo>
                      <a:pt x="13641" y="381793"/>
                    </a:lnTo>
                    <a:cubicBezTo>
                      <a:pt x="1028" y="375056"/>
                      <a:pt x="-3665" y="359387"/>
                      <a:pt x="3082" y="346793"/>
                    </a:cubicBezTo>
                    <a:cubicBezTo>
                      <a:pt x="6455" y="340496"/>
                      <a:pt x="12028" y="336176"/>
                      <a:pt x="18335" y="334272"/>
                    </a:cubicBezTo>
                    <a:close/>
                    <a:moveTo>
                      <a:pt x="18335" y="233364"/>
                    </a:moveTo>
                    <a:cubicBezTo>
                      <a:pt x="24642" y="231461"/>
                      <a:pt x="31682" y="231973"/>
                      <a:pt x="37988" y="235341"/>
                    </a:cubicBezTo>
                    <a:lnTo>
                      <a:pt x="302130" y="375925"/>
                    </a:lnTo>
                    <a:lnTo>
                      <a:pt x="566126" y="235341"/>
                    </a:lnTo>
                    <a:cubicBezTo>
                      <a:pt x="578739" y="228605"/>
                      <a:pt x="594432" y="233291"/>
                      <a:pt x="601178" y="245885"/>
                    </a:cubicBezTo>
                    <a:cubicBezTo>
                      <a:pt x="607925" y="258479"/>
                      <a:pt x="603085" y="274148"/>
                      <a:pt x="590619" y="280885"/>
                    </a:cubicBezTo>
                    <a:lnTo>
                      <a:pt x="314303" y="428058"/>
                    </a:lnTo>
                    <a:cubicBezTo>
                      <a:pt x="310490" y="430108"/>
                      <a:pt x="306383" y="430987"/>
                      <a:pt x="302130" y="430987"/>
                    </a:cubicBezTo>
                    <a:cubicBezTo>
                      <a:pt x="297877" y="430987"/>
                      <a:pt x="293770" y="430108"/>
                      <a:pt x="289957" y="428058"/>
                    </a:cubicBezTo>
                    <a:lnTo>
                      <a:pt x="13641" y="280885"/>
                    </a:lnTo>
                    <a:cubicBezTo>
                      <a:pt x="1028" y="274148"/>
                      <a:pt x="-3665" y="258479"/>
                      <a:pt x="3082" y="245885"/>
                    </a:cubicBezTo>
                    <a:cubicBezTo>
                      <a:pt x="6455" y="239588"/>
                      <a:pt x="12028" y="235268"/>
                      <a:pt x="18335" y="233364"/>
                    </a:cubicBezTo>
                    <a:close/>
                    <a:moveTo>
                      <a:pt x="291571" y="2196"/>
                    </a:moveTo>
                    <a:cubicBezTo>
                      <a:pt x="298317" y="-733"/>
                      <a:pt x="305943" y="-733"/>
                      <a:pt x="312689" y="2196"/>
                    </a:cubicBezTo>
                    <a:lnTo>
                      <a:pt x="588846" y="125214"/>
                    </a:lnTo>
                    <a:cubicBezTo>
                      <a:pt x="597938" y="129315"/>
                      <a:pt x="603805" y="138102"/>
                      <a:pt x="604245" y="147914"/>
                    </a:cubicBezTo>
                    <a:cubicBezTo>
                      <a:pt x="604538" y="157726"/>
                      <a:pt x="599258" y="166953"/>
                      <a:pt x="590605" y="171639"/>
                    </a:cubicBezTo>
                    <a:lnTo>
                      <a:pt x="314303" y="318676"/>
                    </a:lnTo>
                    <a:cubicBezTo>
                      <a:pt x="310489" y="320726"/>
                      <a:pt x="306383" y="321751"/>
                      <a:pt x="302130" y="321751"/>
                    </a:cubicBezTo>
                    <a:cubicBezTo>
                      <a:pt x="297877" y="321751"/>
                      <a:pt x="293771" y="320726"/>
                      <a:pt x="289957" y="318676"/>
                    </a:cubicBezTo>
                    <a:lnTo>
                      <a:pt x="13654" y="171639"/>
                    </a:lnTo>
                    <a:cubicBezTo>
                      <a:pt x="5002" y="166953"/>
                      <a:pt x="-278" y="157726"/>
                      <a:pt x="15" y="147914"/>
                    </a:cubicBezTo>
                    <a:cubicBezTo>
                      <a:pt x="309" y="138102"/>
                      <a:pt x="6322" y="129315"/>
                      <a:pt x="15414" y="12521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69" name="iṩļïḓê">
                <a:extLst>
                  <a:ext uri="{FF2B5EF4-FFF2-40B4-BE49-F238E27FC236}">
                    <a16:creationId xmlns:a16="http://schemas.microsoft.com/office/drawing/2014/main" xmlns="" id="{AA0F56B6-9808-4657-90CB-B314860D3238}"/>
                  </a:ext>
                </a:extLst>
              </p:cNvPr>
              <p:cNvSpPr txBox="1"/>
              <p:nvPr/>
            </p:nvSpPr>
            <p:spPr>
              <a:xfrm>
                <a:off x="6533544" y="8403050"/>
                <a:ext cx="4569132" cy="2024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本堂课知识总结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8EBF9698-666F-4D1B-B9D5-C29908192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014" y="8254622"/>
                <a:ext cx="435100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išliḋè">
                <a:extLst>
                  <a:ext uri="{FF2B5EF4-FFF2-40B4-BE49-F238E27FC236}">
                    <a16:creationId xmlns:a16="http://schemas.microsoft.com/office/drawing/2014/main" xmlns="" id="{E26CFBD0-F0C7-478A-8E5A-6BCD6EC3B005}"/>
                  </a:ext>
                </a:extLst>
              </p:cNvPr>
              <p:cNvSpPr/>
              <p:nvPr/>
            </p:nvSpPr>
            <p:spPr>
              <a:xfrm>
                <a:off x="7174646" y="6187364"/>
                <a:ext cx="3371204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04</a:t>
                </a:r>
                <a:endParaRPr lang="en-US" altLang="zh-CN" sz="3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72" name="isľíḑè">
                <a:extLst>
                  <a:ext uri="{FF2B5EF4-FFF2-40B4-BE49-F238E27FC236}">
                    <a16:creationId xmlns:a16="http://schemas.microsoft.com/office/drawing/2014/main" xmlns="" id="{3E626D86-95AE-443C-9450-9640F1484F1D}"/>
                  </a:ext>
                </a:extLst>
              </p:cNvPr>
              <p:cNvSpPr txBox="1"/>
              <p:nvPr/>
            </p:nvSpPr>
            <p:spPr>
              <a:xfrm>
                <a:off x="6533544" y="7323050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总结知识点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78962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9997276" y="3009086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01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5317067" y="8048195"/>
            <a:ext cx="126999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dirty="0" smtClean="0">
                <a:latin typeface="思源黑体 CN Bold" panose="020B0800000000000000" charset="-122"/>
                <a:ea typeface="思源黑体 CN Bold" panose="020B0800000000000000" charset="-122"/>
              </a:rPr>
              <a:t>生逢乱世</a:t>
            </a:r>
            <a:endParaRPr lang="en-US" altLang="zh-CN" sz="6000" dirty="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8074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刚学多线程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114694" y="2960995"/>
            <a:ext cx="6025413" cy="7192400"/>
            <a:chOff x="2114694" y="2960995"/>
            <a:chExt cx="6025413" cy="7192400"/>
          </a:xfrm>
        </p:grpSpPr>
        <p:sp>
          <p:nvSpPr>
            <p:cNvPr id="41" name="矩形 40"/>
            <p:cNvSpPr/>
            <p:nvPr/>
          </p:nvSpPr>
          <p:spPr>
            <a:xfrm>
              <a:off x="2879694" y="9630175"/>
              <a:ext cx="26981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预想</a:t>
              </a:r>
              <a:r>
                <a:rPr lang="zh-CN" altLang="en-US" sz="28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中的多线程</a:t>
              </a:r>
              <a:endPara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4694" y="2960995"/>
              <a:ext cx="6025413" cy="5962575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14174694" y="2960995"/>
            <a:ext cx="6025413" cy="7192400"/>
            <a:chOff x="14174694" y="2960995"/>
            <a:chExt cx="6025413" cy="71924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4694" y="2960995"/>
              <a:ext cx="6025413" cy="5962575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14984694" y="9630175"/>
              <a:ext cx="26981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运行</a:t>
              </a:r>
              <a:r>
                <a:rPr lang="zh-CN" altLang="en-US" sz="28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中的多线程</a:t>
              </a:r>
              <a:endPara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14" name="右箭头 13"/>
          <p:cNvSpPr/>
          <p:nvPr/>
        </p:nvSpPr>
        <p:spPr>
          <a:xfrm>
            <a:off x="8909694" y="5310175"/>
            <a:ext cx="3915000" cy="12150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运行</a:t>
            </a:r>
          </a:p>
        </p:txBody>
      </p:sp>
    </p:spTree>
    <p:extLst>
      <p:ext uri="{BB962C8B-B14F-4D97-AF65-F5344CB8AC3E}">
        <p14:creationId xmlns:p14="http://schemas.microsoft.com/office/powerpoint/2010/main" val="334802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起飞于互联网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3621233" y="3150175"/>
            <a:ext cx="16223461" cy="6840000"/>
            <a:chOff x="3621233" y="3150175"/>
            <a:chExt cx="16223461" cy="6840000"/>
          </a:xfrm>
        </p:grpSpPr>
        <p:grpSp>
          <p:nvGrpSpPr>
            <p:cNvPr id="33" name="组合 32"/>
            <p:cNvGrpSpPr/>
            <p:nvPr/>
          </p:nvGrpSpPr>
          <p:grpSpPr>
            <a:xfrm>
              <a:off x="9674694" y="3150175"/>
              <a:ext cx="10170000" cy="6840000"/>
              <a:chOff x="5534694" y="3465175"/>
              <a:chExt cx="10170000" cy="68400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534694" y="3465175"/>
                <a:ext cx="10170000" cy="68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zh-CN" altLang="en-US" sz="2800" b="1" dirty="0" smtClean="0">
                    <a:solidFill>
                      <a:schemeClr val="tx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分布式系统</a:t>
                </a:r>
                <a:endParaRPr lang="zh-CN" altLang="en-US" sz="2800" b="1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9179694" y="4050175"/>
                <a:ext cx="3015000" cy="1890000"/>
                <a:chOff x="8324694" y="3780175"/>
                <a:chExt cx="3015000" cy="1890000"/>
              </a:xfrm>
            </p:grpSpPr>
            <p:sp>
              <p:nvSpPr>
                <p:cNvPr id="9" name="圆角矩形 8"/>
                <p:cNvSpPr/>
                <p:nvPr/>
              </p:nvSpPr>
              <p:spPr>
                <a:xfrm>
                  <a:off x="8324694" y="3780175"/>
                  <a:ext cx="3015000" cy="18900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zh-CN" altLang="en-US" sz="2800" dirty="0"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计算机</a:t>
                  </a:r>
                  <a:r>
                    <a:rPr lang="en-US" altLang="zh-CN" sz="2800" dirty="0" smtClean="0"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1</a:t>
                  </a:r>
                  <a:endParaRPr lang="zh-CN" altLang="en-US" sz="28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8797194" y="4410175"/>
                  <a:ext cx="2070000" cy="1080000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none" lIns="91440" tIns="45720" rIns="91440" bIns="45720" rtlCol="0">
                  <a:normAutofit fontScale="8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800" dirty="0" smtClean="0">
                      <a:solidFill>
                        <a:srgbClr val="1577BA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Source Han Sans CN Normal" charset="-122"/>
                    </a:rPr>
                    <a:t>应用程序</a:t>
                  </a:r>
                  <a:endParaRPr lang="en-US" altLang="zh-CN" sz="2800" dirty="0" smtClean="0">
                    <a:solidFill>
                      <a:srgbClr val="1577BA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800" dirty="0">
                      <a:solidFill>
                        <a:srgbClr val="1577BA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Source Han Sans CN Normal" charset="-122"/>
                    </a:rPr>
                    <a:t>进程</a:t>
                  </a:r>
                  <a:r>
                    <a:rPr lang="en-US" altLang="zh-CN" sz="2800" dirty="0" smtClean="0">
                      <a:solidFill>
                        <a:srgbClr val="1577BA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Source Han Sans CN Normal" charset="-122"/>
                    </a:rPr>
                    <a:t>-01</a:t>
                  </a:r>
                  <a:endParaRPr lang="zh-CN" altLang="en-US" sz="2800" dirty="0">
                    <a:solidFill>
                      <a:srgbClr val="1577BA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5804694" y="8110266"/>
                <a:ext cx="3015000" cy="1890000"/>
                <a:chOff x="8324694" y="3780175"/>
                <a:chExt cx="3015000" cy="1890000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>
                  <a:off x="8324694" y="3780175"/>
                  <a:ext cx="3015000" cy="18900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zh-CN" altLang="en-US" sz="2800" dirty="0" smtClean="0"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计算机</a:t>
                  </a:r>
                  <a:r>
                    <a:rPr lang="en-US" altLang="zh-CN" sz="2800" dirty="0" smtClean="0"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2</a:t>
                  </a:r>
                  <a:endParaRPr lang="zh-CN" altLang="en-US" sz="28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8797194" y="4410175"/>
                  <a:ext cx="2070000" cy="1080000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none" lIns="91440" tIns="45720" rIns="91440" bIns="45720" rtlCol="0">
                  <a:normAutofit fontScale="8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800" dirty="0" smtClean="0">
                      <a:solidFill>
                        <a:srgbClr val="1577BA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Source Han Sans CN Normal" charset="-122"/>
                    </a:rPr>
                    <a:t>应用程序</a:t>
                  </a:r>
                  <a:endParaRPr lang="en-US" altLang="zh-CN" sz="2800" dirty="0" smtClean="0">
                    <a:solidFill>
                      <a:srgbClr val="1577BA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800" dirty="0">
                      <a:solidFill>
                        <a:srgbClr val="1577BA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Source Han Sans CN Normal" charset="-122"/>
                    </a:rPr>
                    <a:t>进程</a:t>
                  </a:r>
                  <a:r>
                    <a:rPr lang="en-US" altLang="zh-CN" sz="2800" dirty="0" smtClean="0">
                      <a:solidFill>
                        <a:srgbClr val="1577BA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Source Han Sans CN Normal" charset="-122"/>
                    </a:rPr>
                    <a:t>-02</a:t>
                  </a:r>
                  <a:endParaRPr lang="zh-CN" altLang="en-US" sz="2800" dirty="0">
                    <a:solidFill>
                      <a:srgbClr val="1577BA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12275111" y="8110266"/>
                <a:ext cx="3015000" cy="1890000"/>
                <a:chOff x="8324694" y="3780175"/>
                <a:chExt cx="3015000" cy="1890000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8324694" y="3780175"/>
                  <a:ext cx="3015000" cy="18900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zh-CN" altLang="en-US" sz="2800" dirty="0" smtClean="0"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计算机</a:t>
                  </a:r>
                  <a:r>
                    <a:rPr lang="en-US" altLang="zh-CN" sz="2800" dirty="0" smtClean="0"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3</a:t>
                  </a:r>
                  <a:endParaRPr lang="zh-CN" altLang="en-US" sz="28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8797194" y="4410175"/>
                  <a:ext cx="2070000" cy="1080000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none" lIns="91440" tIns="45720" rIns="91440" bIns="45720" rtlCol="0">
                  <a:normAutofit fontScale="8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800" dirty="0" smtClean="0">
                      <a:solidFill>
                        <a:srgbClr val="1577BA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Source Han Sans CN Normal" charset="-122"/>
                    </a:rPr>
                    <a:t>应用程序</a:t>
                  </a:r>
                  <a:endParaRPr lang="en-US" altLang="zh-CN" sz="2800" dirty="0" smtClean="0">
                    <a:solidFill>
                      <a:srgbClr val="1577BA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800" dirty="0">
                      <a:solidFill>
                        <a:srgbClr val="1577BA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Source Han Sans CN Normal" charset="-122"/>
                    </a:rPr>
                    <a:t>进程</a:t>
                  </a:r>
                  <a:r>
                    <a:rPr lang="en-US" altLang="zh-CN" sz="2800" dirty="0" smtClean="0">
                      <a:solidFill>
                        <a:srgbClr val="1577BA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Source Han Sans CN Normal" charset="-122"/>
                    </a:rPr>
                    <a:t>-03</a:t>
                  </a:r>
                  <a:endParaRPr lang="zh-CN" altLang="en-US" sz="2800" dirty="0">
                    <a:solidFill>
                      <a:srgbClr val="1577BA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endParaRPr>
                </a:p>
              </p:txBody>
            </p:sp>
          </p:grpSp>
          <p:cxnSp>
            <p:nvCxnSpPr>
              <p:cNvPr id="25" name="直接箭头连接符 24"/>
              <p:cNvCxnSpPr>
                <a:stCxn id="9" idx="1"/>
                <a:endCxn id="20" idx="0"/>
              </p:cNvCxnSpPr>
              <p:nvPr/>
            </p:nvCxnSpPr>
            <p:spPr>
              <a:xfrm flipH="1">
                <a:off x="7312194" y="4995175"/>
                <a:ext cx="1867500" cy="3115091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9" idx="3"/>
                <a:endCxn id="23" idx="0"/>
              </p:cNvCxnSpPr>
              <p:nvPr/>
            </p:nvCxnSpPr>
            <p:spPr>
              <a:xfrm>
                <a:off x="12194694" y="4995175"/>
                <a:ext cx="1587917" cy="3115091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23" idx="1"/>
                <a:endCxn id="20" idx="3"/>
              </p:cNvCxnSpPr>
              <p:nvPr/>
            </p:nvCxnSpPr>
            <p:spPr>
              <a:xfrm flipH="1">
                <a:off x="8819694" y="9055266"/>
                <a:ext cx="3455417" cy="0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云形 31"/>
              <p:cNvSpPr/>
              <p:nvPr/>
            </p:nvSpPr>
            <p:spPr>
              <a:xfrm>
                <a:off x="7571776" y="6145113"/>
                <a:ext cx="1428751" cy="848795"/>
              </a:xfrm>
              <a:prstGeom prst="cloud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28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网络</a:t>
                </a:r>
                <a:endParaRPr lang="zh-CN" altLang="en-US" sz="28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4" name="云形 33"/>
              <p:cNvSpPr/>
              <p:nvPr/>
            </p:nvSpPr>
            <p:spPr>
              <a:xfrm>
                <a:off x="12314485" y="6283880"/>
                <a:ext cx="1428751" cy="848795"/>
              </a:xfrm>
              <a:prstGeom prst="cloud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28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网络</a:t>
                </a:r>
                <a:endParaRPr lang="zh-CN" altLang="en-US" sz="28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5" name="云形 34"/>
              <p:cNvSpPr/>
              <p:nvPr/>
            </p:nvSpPr>
            <p:spPr>
              <a:xfrm>
                <a:off x="9825244" y="8630868"/>
                <a:ext cx="1428751" cy="848795"/>
              </a:xfrm>
              <a:prstGeom prst="cloud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28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网络</a:t>
                </a:r>
                <a:endParaRPr lang="zh-CN" altLang="en-US" sz="28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1233" y="5185811"/>
              <a:ext cx="2820641" cy="2414932"/>
            </a:xfrm>
            <a:prstGeom prst="rect">
              <a:avLst/>
            </a:prstGeom>
          </p:spPr>
        </p:pic>
        <p:sp>
          <p:nvSpPr>
            <p:cNvPr id="37" name="右箭头 36"/>
            <p:cNvSpPr/>
            <p:nvPr/>
          </p:nvSpPr>
          <p:spPr>
            <a:xfrm>
              <a:off x="6340623" y="5968880"/>
              <a:ext cx="3294695" cy="855665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8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访问服务</a:t>
              </a:r>
            </a:p>
          </p:txBody>
        </p:sp>
      </p:grpSp>
      <p:sp>
        <p:nvSpPr>
          <p:cNvPr id="41" name="矩形 40"/>
          <p:cNvSpPr/>
          <p:nvPr/>
        </p:nvSpPr>
        <p:spPr>
          <a:xfrm>
            <a:off x="8394947" y="1102162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复杂的分布式环境</a:t>
            </a:r>
          </a:p>
        </p:txBody>
      </p:sp>
    </p:spTree>
    <p:extLst>
      <p:ext uri="{BB962C8B-B14F-4D97-AF65-F5344CB8AC3E}">
        <p14:creationId xmlns:p14="http://schemas.microsoft.com/office/powerpoint/2010/main" val="13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领袖</a:t>
            </a:r>
            <a:r>
              <a:rPr lang="zh-CN" altLang="en-US" dirty="0" smtClean="0"/>
              <a:t>风范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ZooKeeper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1D974AC3-19C8-474A-A9C3-3EFBCEE56755}"/>
              </a:ext>
            </a:extLst>
          </p:cNvPr>
          <p:cNvSpPr/>
          <p:nvPr/>
        </p:nvSpPr>
        <p:spPr>
          <a:xfrm>
            <a:off x="1484694" y="2011868"/>
            <a:ext cx="19395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简介：</a:t>
            </a:r>
            <a:r>
              <a:rPr lang="en-US" altLang="zh-CN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Apache </a:t>
            </a:r>
            <a:r>
              <a:rPr lang="en-US" altLang="zh-CN" sz="32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ZooKeeper</a:t>
            </a:r>
            <a:r>
              <a:rPr lang="zh-CN" altLang="en-US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是一种用于分布式应用程序的高性能协调服务。提供一种集中式信息存储服务</a:t>
            </a: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3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特点：数据存在内存中</a:t>
            </a: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类似</a:t>
            </a: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文件系统</a:t>
            </a:r>
            <a:r>
              <a:rPr lang="zh-CN" altLang="en-US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的树形结构</a:t>
            </a:r>
            <a:r>
              <a:rPr lang="en-US" altLang="zh-CN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文件和目录</a:t>
            </a:r>
            <a:r>
              <a:rPr lang="en-US" altLang="zh-CN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，高吞吐量和低延迟，集群高可靠。</a:t>
            </a:r>
            <a:endParaRPr lang="en-US" altLang="zh-CN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作用：基于</a:t>
            </a:r>
            <a:r>
              <a:rPr lang="en-US" altLang="zh-CN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zookeeper</a:t>
            </a:r>
            <a:r>
              <a:rPr lang="zh-CN" altLang="en-US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可以实现分布式统一配置中心、服务注册中心，分布式锁等功能的实现</a:t>
            </a: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endParaRPr lang="en-US" altLang="zh-CN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24D3E3ED-A8A7-4873-84C6-CD5A721FF626}"/>
              </a:ext>
            </a:extLst>
          </p:cNvPr>
          <p:cNvSpPr txBox="1"/>
          <p:nvPr/>
        </p:nvSpPr>
        <p:spPr>
          <a:xfrm>
            <a:off x="719908" y="8820175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8E4D78C2-BC62-4B50-8A08-C9CD413795C4}"/>
              </a:ext>
            </a:extLst>
          </p:cNvPr>
          <p:cNvSpPr txBox="1"/>
          <p:nvPr/>
        </p:nvSpPr>
        <p:spPr>
          <a:xfrm>
            <a:off x="1481065" y="12195175"/>
            <a:ext cx="12928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基于</a:t>
            </a:r>
            <a:r>
              <a:rPr lang="en-US" altLang="zh-CN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3.4.13</a:t>
            </a: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版本进行讲解</a:t>
            </a:r>
            <a:r>
              <a:rPr lang="zh-CN" altLang="en-US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，官网地址： </a:t>
            </a:r>
            <a:r>
              <a:rPr lang="en-US" altLang="zh-CN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https://zookeeper.apache.org/</a:t>
            </a:r>
            <a:endParaRPr 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94" y="4839341"/>
            <a:ext cx="7877175" cy="5400675"/>
          </a:xfrm>
          <a:prstGeom prst="rect">
            <a:avLst/>
          </a:prstGeom>
        </p:spPr>
      </p:pic>
      <p:pic>
        <p:nvPicPr>
          <p:cNvPr id="1026" name="Picture 2" descr="http://zookeeper.apache.org/doc/r3.4.13/images/zknamespa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908" y="5476577"/>
            <a:ext cx="8235000" cy="471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85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F5087A1-1F1E-484C-984A-1463A015BFED}"/>
              </a:ext>
            </a:extLst>
          </p:cNvPr>
          <p:cNvSpPr txBox="1"/>
          <p:nvPr/>
        </p:nvSpPr>
        <p:spPr>
          <a:xfrm flipH="1">
            <a:off x="1574561" y="2035498"/>
            <a:ext cx="207450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安装</a:t>
            </a:r>
            <a:r>
              <a:rPr lang="en-US" altLang="zh-CN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1.6</a:t>
            </a: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版本以上</a:t>
            </a:r>
            <a:r>
              <a:rPr lang="en-US" altLang="zh-CN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JDK</a:t>
            </a: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，配置环境变量</a:t>
            </a:r>
            <a:endParaRPr lang="en-US" altLang="zh-CN" sz="36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l">
              <a:lnSpc>
                <a:spcPct val="20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下载</a:t>
            </a:r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 </a:t>
            </a:r>
            <a:r>
              <a:rPr 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https://archive.apache.org/dist/zookeeper/zookeeper-3.4.13/zookeeper-3.4.13.tar.gz</a:t>
            </a:r>
          </a:p>
          <a:p>
            <a:pPr marL="457200" indent="-457200" algn="l">
              <a:lnSpc>
                <a:spcPct val="20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</a:t>
            </a:r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压后的</a:t>
            </a:r>
            <a:r>
              <a:rPr lang="en-US" altLang="zh-CN" sz="3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conf</a:t>
            </a:r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目录，增加配置文件</a:t>
            </a:r>
            <a:r>
              <a:rPr lang="en-US" altLang="zh-CN" sz="3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zoo.cfg</a:t>
            </a:r>
            <a:endParaRPr lang="en-US" sz="3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>
              <a:lnSpc>
                <a:spcPct val="20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启动服务端 </a:t>
            </a:r>
            <a:r>
              <a:rPr lang="en-US" altLang="zh-CN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bin/zkServer.sh start</a:t>
            </a:r>
            <a:endParaRPr lang="en-US" sz="3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>
              <a:lnSpc>
                <a:spcPct val="20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测试，客户端连接： </a:t>
            </a:r>
            <a:r>
              <a:rPr lang="de-DE" altLang="zh-CN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bin/zkCli.sh -server 127.0.0.1:2181</a:t>
            </a:r>
            <a:endParaRPr lang="en-US" sz="3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2837" y="8100175"/>
            <a:ext cx="8066857" cy="3257634"/>
            <a:chOff x="8582837" y="8082541"/>
            <a:chExt cx="8066857" cy="3257634"/>
          </a:xfrm>
        </p:grpSpPr>
        <p:sp>
          <p:nvSpPr>
            <p:cNvPr id="3" name="矩形 2"/>
            <p:cNvSpPr/>
            <p:nvPr/>
          </p:nvSpPr>
          <p:spPr>
            <a:xfrm>
              <a:off x="8582837" y="8082541"/>
              <a:ext cx="8066857" cy="325763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3200" b="1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z</a:t>
              </a:r>
              <a:r>
                <a:rPr lang="en-US" altLang="zh-CN" sz="3200" b="1" dirty="0" err="1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oo.cfg</a:t>
              </a:r>
              <a:r>
                <a:rPr lang="en-US" altLang="zh-CN" sz="3200" b="1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</a:t>
              </a:r>
              <a:r>
                <a:rPr lang="zh-CN" altLang="en-US" sz="3200" b="1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关键配置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8582837" y="8820175"/>
              <a:ext cx="8066857" cy="2520000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150000"/>
                </a:lnSpc>
              </a:pPr>
              <a:r>
                <a:rPr lang="en-US" altLang="zh-CN" sz="3200" dirty="0" err="1" smtClean="0">
                  <a:solidFill>
                    <a:srgbClr val="E8BF6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Menlo" panose="020B0609030804020204" charset="0"/>
                </a:rPr>
                <a:t>tickTime</a:t>
              </a:r>
              <a:r>
                <a:rPr lang="en-US" altLang="zh-CN" sz="3200" dirty="0" smtClean="0">
                  <a:solidFill>
                    <a:srgbClr val="E8BF6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Menlo" panose="020B0609030804020204" charset="0"/>
                </a:rPr>
                <a:t>=2000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3200" dirty="0" err="1" smtClean="0">
                  <a:solidFill>
                    <a:srgbClr val="E8BF6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Menlo" panose="020B0609030804020204" charset="0"/>
                </a:rPr>
                <a:t>dataDir</a:t>
              </a:r>
              <a:r>
                <a:rPr lang="en-US" altLang="zh-CN" sz="3200" dirty="0" smtClean="0">
                  <a:solidFill>
                    <a:srgbClr val="E8BF6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Menlo" panose="020B0609030804020204" charset="0"/>
                </a:rPr>
                <a:t>=/</a:t>
              </a:r>
              <a:r>
                <a:rPr lang="en-US" altLang="zh-CN" sz="3200" dirty="0" err="1" smtClean="0">
                  <a:solidFill>
                    <a:srgbClr val="E8BF6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Menlo" panose="020B0609030804020204" charset="0"/>
                </a:rPr>
                <a:t>var</a:t>
              </a:r>
              <a:r>
                <a:rPr lang="en-US" altLang="zh-CN" sz="3200" dirty="0" smtClean="0">
                  <a:solidFill>
                    <a:srgbClr val="E8BF6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Menlo" panose="020B0609030804020204" charset="0"/>
                </a:rPr>
                <a:t>/lib/zookeeper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3200" dirty="0" err="1" smtClean="0">
                  <a:solidFill>
                    <a:srgbClr val="E8BF6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Menlo" panose="020B0609030804020204" charset="0"/>
                </a:rPr>
                <a:t>clientPort</a:t>
              </a:r>
              <a:r>
                <a:rPr lang="en-US" altLang="zh-CN" sz="3200" dirty="0" smtClean="0">
                  <a:solidFill>
                    <a:srgbClr val="E8BF6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Menlo" panose="020B0609030804020204" charset="0"/>
                </a:rPr>
                <a:t>=2181</a:t>
              </a:r>
              <a:endParaRPr kumimoji="1" lang="en-US" altLang="zh-CN" sz="3200" dirty="0">
                <a:solidFill>
                  <a:srgbClr val="E8BF6A"/>
                </a:solidFill>
                <a:latin typeface="Menlo" panose="020B0609030804020204" charset="0"/>
                <a:ea typeface="Menlo" panose="020B0609030804020204" charset="0"/>
                <a:cs typeface="Menlo" panose="020B0609030804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69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 err="1" smtClean="0"/>
              <a:t>ZooKeeper</a:t>
            </a:r>
            <a:r>
              <a:rPr lang="zh-CN" altLang="en-US" dirty="0" smtClean="0"/>
              <a:t>特点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简单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22300" y="1936180"/>
            <a:ext cx="324000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思源黑体 CN Bold" panose="020B0800000000000000" pitchFamily="34" charset="-122"/>
                <a:ea typeface="思源黑体 CN Bold" panose="020B0800000000000000" pitchFamily="34" charset="-122"/>
                <a:cs typeface="Source Han Sans CN Normal" charset="-122"/>
              </a:rPr>
              <a:t>数据结构简单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75831" y="3166794"/>
            <a:ext cx="16739999" cy="15696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类似</a:t>
            </a:r>
            <a:r>
              <a:rPr lang="en-US" altLang="zh-CN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Unix</a:t>
            </a: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文件系统树形结构，每个目录称为</a:t>
            </a:r>
            <a:r>
              <a:rPr lang="en-US" altLang="zh-CN" sz="320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Znode</a:t>
            </a: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节点，但是又不同于文件系统，既可以做目录拥有子节点，又可以做文件存放数据。</a:t>
            </a:r>
          </a:p>
        </p:txBody>
      </p:sp>
      <p:pic>
        <p:nvPicPr>
          <p:cNvPr id="15" name="Picture 2" descr="http://zookeeper.apache.org/doc/r3.4.13/images/zknamespa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831" y="5625175"/>
            <a:ext cx="8235000" cy="471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12734694" y="7593876"/>
            <a:ext cx="6615000" cy="27450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同节点下的子节点名称不能相同</a:t>
            </a:r>
            <a:endParaRPr lang="en-US" altLang="zh-CN" sz="2800" dirty="0" smtClean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命名有规范</a:t>
            </a:r>
            <a:endParaRPr lang="en-US" altLang="zh-CN" sz="2800" dirty="0" smtClean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绝对路径</a:t>
            </a:r>
            <a:endParaRPr lang="en-US" altLang="zh-CN" sz="2800" dirty="0" smtClean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存放的数据大小有限制</a:t>
            </a:r>
            <a:endParaRPr lang="en-US" altLang="zh-CN" sz="2800" dirty="0" smtClean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6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zookeeper.apache.org/doc/current/images/zknamespace.jpg">
            <a:extLst>
              <a:ext uri="{FF2B5EF4-FFF2-40B4-BE49-F238E27FC236}">
                <a16:creationId xmlns="" xmlns:a16="http://schemas.microsoft.com/office/drawing/2014/main" id="{06C23E57-66D5-4719-ABFD-485C93491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9694" y="6632992"/>
            <a:ext cx="8145000" cy="466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/>
              <a:t> </a:t>
            </a:r>
            <a:r>
              <a:rPr lang="zh-CN" altLang="en-US"/>
              <a:t>数据模型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017C454-854F-4E7E-82E6-52B0ABCF4510}"/>
              </a:ext>
            </a:extLst>
          </p:cNvPr>
          <p:cNvSpPr txBox="1"/>
          <p:nvPr/>
        </p:nvSpPr>
        <p:spPr>
          <a:xfrm>
            <a:off x="2024694" y="2972352"/>
            <a:ext cx="151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 类似</a:t>
            </a:r>
            <a:r>
              <a:rPr lang="en-US" altLang="zh-CN" sz="3600" dirty="0" err="1" smtClean="0">
                <a:latin typeface="思源黑体 CN Normal" pitchFamily="34" charset="-122"/>
                <a:ea typeface="思源黑体 CN Normal" pitchFamily="34" charset="-122"/>
              </a:rPr>
              <a:t>unix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文件系统，以  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/   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为根</a:t>
            </a:r>
            <a:endParaRPr lang="en-US" altLang="zh-CN" sz="3600" dirty="0" smtClean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 区别：节点可以</a:t>
            </a:r>
            <a:r>
              <a:rPr lang="zh-CN" altLang="en-US" sz="3600" dirty="0">
                <a:latin typeface="思源黑体 CN Normal" pitchFamily="34" charset="-122"/>
                <a:ea typeface="思源黑体 CN Normal" pitchFamily="34" charset="-122"/>
              </a:rPr>
              <a:t>包含与之关联的数据以及子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节点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 (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既是文件也是文件夹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)</a:t>
            </a:r>
            <a:endParaRPr lang="en-US" sz="3600" dirty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 节点的路径总是表示为规范的、绝对的、斜杠分隔的路径。</a:t>
            </a:r>
            <a:endParaRPr lang="en-US" altLang="zh-CN" sz="36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4" name="矩形: 圆角 5">
            <a:extLst>
              <a:ext uri="{FF2B5EF4-FFF2-40B4-BE49-F238E27FC236}">
                <a16:creationId xmlns:a16="http://schemas.microsoft.com/office/drawing/2014/main" xmlns="" id="{86DD9C81-0261-4C3F-9BF0-C6AAAC243002}"/>
              </a:ext>
            </a:extLst>
          </p:cNvPr>
          <p:cNvSpPr/>
          <p:nvPr/>
        </p:nvSpPr>
        <p:spPr>
          <a:xfrm>
            <a:off x="1484694" y="1955498"/>
            <a:ext cx="3735000" cy="765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思源黑体 CN Normal" pitchFamily="34" charset="-122"/>
                <a:ea typeface="思源黑体 CN Normal" pitchFamily="34" charset="-122"/>
              </a:rPr>
              <a:t>层次名称空间</a:t>
            </a:r>
            <a:endParaRPr lang="zh-CN" altLang="en-US" sz="3600" b="1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8" name="矩形: 圆角 5">
            <a:extLst>
              <a:ext uri="{FF2B5EF4-FFF2-40B4-BE49-F238E27FC236}">
                <a16:creationId xmlns:a16="http://schemas.microsoft.com/office/drawing/2014/main" xmlns="" id="{86DD9C81-0261-4C3F-9BF0-C6AAAC243002}"/>
              </a:ext>
            </a:extLst>
          </p:cNvPr>
          <p:cNvSpPr/>
          <p:nvPr/>
        </p:nvSpPr>
        <p:spPr>
          <a:xfrm>
            <a:off x="1484694" y="6005498"/>
            <a:ext cx="3735000" cy="765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latin typeface="思源黑体 CN Normal" pitchFamily="34" charset="-122"/>
                <a:ea typeface="思源黑体 CN Normal" pitchFamily="34" charset="-122"/>
              </a:rPr>
              <a:t>znode</a:t>
            </a:r>
            <a:endParaRPr lang="zh-CN" altLang="en-US" sz="3600" b="1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9" name="文本框 6">
            <a:extLst>
              <a:ext uri="{FF2B5EF4-FFF2-40B4-BE49-F238E27FC236}">
                <a16:creationId xmlns="" xmlns:a16="http://schemas.microsoft.com/office/drawing/2014/main" id="{3017C454-854F-4E7E-82E6-52B0ABCF4510}"/>
              </a:ext>
            </a:extLst>
          </p:cNvPr>
          <p:cNvSpPr txBox="1"/>
          <p:nvPr/>
        </p:nvSpPr>
        <p:spPr>
          <a:xfrm>
            <a:off x="2024694" y="6970746"/>
            <a:ext cx="151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 名称唯一，命名规范</a:t>
            </a:r>
            <a:endParaRPr lang="en-US" altLang="zh-CN" sz="3600" dirty="0" smtClean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 节点类型：持久、顺序、临时、临时顺序</a:t>
            </a:r>
            <a:endParaRPr lang="en-US" sz="3600" dirty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 节点数据构成</a:t>
            </a:r>
            <a:endParaRPr lang="en-US" altLang="zh-CN" sz="3600" dirty="0" smtClean="0">
              <a:latin typeface="思源黑体 CN Normal" pitchFamily="34" charset="-122"/>
              <a:ea typeface="思源黑体 CN Normal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50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zookeeper.apache.org/doc/current/images/zknamespace.jpg">
            <a:extLst>
              <a:ext uri="{FF2B5EF4-FFF2-40B4-BE49-F238E27FC236}">
                <a16:creationId xmlns="" xmlns:a16="http://schemas.microsoft.com/office/drawing/2014/main" id="{06C23E57-66D5-4719-ABFD-485C93491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694" y="7415030"/>
            <a:ext cx="7861661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/>
              <a:t> </a:t>
            </a:r>
            <a:r>
              <a:rPr lang="en-US" altLang="zh-CN" smtClean="0"/>
              <a:t>znode—</a:t>
            </a:r>
            <a:r>
              <a:rPr lang="zh-CN" altLang="en-US" smtClean="0"/>
              <a:t>命名规范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017C454-854F-4E7E-82E6-52B0ABCF4510}"/>
              </a:ext>
            </a:extLst>
          </p:cNvPr>
          <p:cNvSpPr txBox="1"/>
          <p:nvPr/>
        </p:nvSpPr>
        <p:spPr>
          <a:xfrm>
            <a:off x="1574694" y="1918402"/>
            <a:ext cx="151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思源黑体 CN Normal" pitchFamily="34" charset="-122"/>
                <a:ea typeface="思源黑体 CN Normal" pitchFamily="34" charset="-122"/>
              </a:rPr>
              <a:t>节点名称除下列限制外，可以使用任何</a:t>
            </a:r>
            <a:r>
              <a:rPr lang="en-US" altLang="zh-CN" sz="4000" b="1" dirty="0" err="1" smtClean="0">
                <a:latin typeface="思源黑体 CN Normal" pitchFamily="34" charset="-122"/>
                <a:ea typeface="思源黑体 CN Normal" pitchFamily="34" charset="-122"/>
              </a:rPr>
              <a:t>unicode</a:t>
            </a:r>
            <a:r>
              <a:rPr lang="zh-CN" altLang="en-US" sz="4000" b="1" dirty="0" smtClean="0">
                <a:latin typeface="思源黑体 CN Normal" pitchFamily="34" charset="-122"/>
                <a:ea typeface="思源黑体 CN Normal" pitchFamily="34" charset="-122"/>
              </a:rPr>
              <a:t>字符：</a:t>
            </a:r>
            <a:endParaRPr lang="zh-CN" altLang="en-US" sz="4000" b="1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10" name="文本框 6">
            <a:extLst>
              <a:ext uri="{FF2B5EF4-FFF2-40B4-BE49-F238E27FC236}">
                <a16:creationId xmlns="" xmlns:a16="http://schemas.microsoft.com/office/drawing/2014/main" id="{3017C454-854F-4E7E-82E6-52B0ABCF4510}"/>
              </a:ext>
            </a:extLst>
          </p:cNvPr>
          <p:cNvSpPr txBox="1"/>
          <p:nvPr/>
        </p:nvSpPr>
        <p:spPr>
          <a:xfrm>
            <a:off x="2474694" y="2924723"/>
            <a:ext cx="17775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 null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字符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(\u0000)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不能作为路径名的一部分；</a:t>
            </a:r>
            <a:endParaRPr lang="en-US" altLang="zh-CN" sz="3600" dirty="0" smtClean="0">
              <a:latin typeface="思源黑体 CN Normal" pitchFamily="34" charset="-122"/>
              <a:ea typeface="思源黑体 CN Normal" pitchFamily="34" charset="-122"/>
            </a:endParaRPr>
          </a:p>
          <a:p>
            <a:pPr marL="571500" indent="-5715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 以下字符不能使用，因为它们不能很好地显示，或者以令人困惑的方式呈现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:</a:t>
            </a:r>
          </a:p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	\u0001 - \u0019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和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\u007F - \u009F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。</a:t>
            </a:r>
          </a:p>
          <a:p>
            <a:pPr marL="571500" indent="-5715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 不允许使用以下字符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:\ud800 - uf8fff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， 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\uFFF0 - </a:t>
            </a:r>
            <a:r>
              <a:rPr lang="en-US" altLang="zh-CN" sz="3600" dirty="0" err="1" smtClean="0">
                <a:latin typeface="思源黑体 CN Normal" pitchFamily="34" charset="-122"/>
                <a:ea typeface="思源黑体 CN Normal" pitchFamily="34" charset="-122"/>
              </a:rPr>
              <a:t>uFFFF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。</a:t>
            </a:r>
          </a:p>
          <a:p>
            <a:pPr marL="571500" indent="-5715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“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.”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字符可以用作另一个名称的一部分，但是“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.”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和“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..”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不能单独用于指示路径上的节点，因为</a:t>
            </a:r>
            <a:r>
              <a:rPr lang="en-US" altLang="zh-CN" sz="3600" dirty="0" err="1" smtClean="0">
                <a:latin typeface="思源黑体 CN Normal" pitchFamily="34" charset="-122"/>
                <a:ea typeface="思源黑体 CN Normal" pitchFamily="34" charset="-122"/>
              </a:rPr>
              <a:t>ZooKeeper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不使用相对路径。下列内容无效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: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</a:pP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“/a/b/.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 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/ c”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或“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c / a / b / . . /”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。</a:t>
            </a:r>
          </a:p>
          <a:p>
            <a:pPr marL="571500" indent="-5715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“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zookeeper”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是保留节点名。</a:t>
            </a:r>
            <a:endParaRPr lang="zh-CN" altLang="en-US" sz="3600" dirty="0">
              <a:latin typeface="思源黑体 CN Normal" pitchFamily="34" charset="-122"/>
              <a:ea typeface="思源黑体 CN Normal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04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 err="1" smtClean="0"/>
              <a:t>ZooKeeper</a:t>
            </a:r>
            <a:r>
              <a:rPr lang="zh-CN" altLang="en-US" dirty="0" smtClean="0"/>
              <a:t>特点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简单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11278" y="2140545"/>
            <a:ext cx="325636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思源黑体 CN Bold" panose="020B0800000000000000" pitchFamily="34" charset="-122"/>
                <a:ea typeface="思源黑体 CN Bold" panose="020B0800000000000000" pitchFamily="34" charset="-122"/>
                <a:cs typeface="Source Han Sans CN Normal" charset="-122"/>
              </a:rPr>
              <a:t>操作指令简单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044694" y="6615175"/>
            <a:ext cx="3735000" cy="9450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增删改查指令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="" xmlns:a16="http://schemas.microsoft.com/office/drawing/2014/main" id="{BFF0504F-22FD-4C9E-900D-8A71D4270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28967"/>
              </p:ext>
            </p:extLst>
          </p:nvPr>
        </p:nvGraphicFramePr>
        <p:xfrm>
          <a:off x="2069694" y="3285175"/>
          <a:ext cx="15359592" cy="862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9796">
                  <a:extLst>
                    <a:ext uri="{9D8B030D-6E8A-4147-A177-3AD203B41FA5}">
                      <a16:colId xmlns="" xmlns:a16="http://schemas.microsoft.com/office/drawing/2014/main" val="2818067047"/>
                    </a:ext>
                  </a:extLst>
                </a:gridCol>
                <a:gridCol w="11909796">
                  <a:extLst>
                    <a:ext uri="{9D8B030D-6E8A-4147-A177-3AD203B41FA5}">
                      <a16:colId xmlns="" xmlns:a16="http://schemas.microsoft.com/office/drawing/2014/main" val="2451906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指令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描述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833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ls</a:t>
                      </a:r>
                      <a:endParaRPr lang="en-US" sz="320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 </a:t>
                      </a:r>
                      <a:r>
                        <a:rPr lang="zh-CN" altLang="en-US" sz="3200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获取子节点</a:t>
                      </a:r>
                      <a:endParaRPr lang="en-US" sz="320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在</a:t>
                      </a:r>
                      <a:r>
                        <a:rPr lang="en-US" altLang="zh-CN" sz="3200" dirty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zookeeper</a:t>
                      </a:r>
                      <a:r>
                        <a:rPr lang="zh-CN" altLang="en-US" sz="3200" dirty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中的某个位置创建一个节点</a:t>
                      </a:r>
                    </a:p>
                    <a:p>
                      <a:pPr algn="l"/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3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delete</a:t>
                      </a:r>
                    </a:p>
                    <a:p>
                      <a:pPr algn="l"/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删除节点</a:t>
                      </a:r>
                      <a:endParaRPr lang="en-US" altLang="zh-CN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  <a:p>
                      <a:pPr algn="l"/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3141280"/>
                  </a:ext>
                </a:extLst>
              </a:tr>
              <a:tr h="577956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测试节点是否存在</a:t>
                      </a:r>
                      <a:endParaRPr lang="en-US" altLang="zh-CN" sz="320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  <a:p>
                      <a:pPr algn="l"/>
                      <a:endParaRPr lang="en-US" sz="320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361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get data</a:t>
                      </a:r>
                    </a:p>
                    <a:p>
                      <a:pPr algn="l"/>
                      <a:endParaRPr lang="en-US" sz="320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从指定节点读取</a:t>
                      </a:r>
                      <a:r>
                        <a:rPr lang="zh-CN" altLang="en-US" sz="3200" dirty="0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数据</a:t>
                      </a:r>
                    </a:p>
                    <a:p>
                      <a:pPr algn="l"/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103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set data</a:t>
                      </a:r>
                    </a:p>
                    <a:p>
                      <a:pPr algn="l"/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将数据存入指定节点</a:t>
                      </a:r>
                      <a:endParaRPr lang="en-US" altLang="zh-CN" sz="320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  <a:p>
                      <a:pPr algn="l"/>
                      <a:endParaRPr lang="en-US" sz="320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489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get children</a:t>
                      </a:r>
                    </a:p>
                    <a:p>
                      <a:pPr algn="l"/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查询指定节点之下所有的子节点</a:t>
                      </a:r>
                      <a:endParaRPr lang="en-US" altLang="zh-CN" sz="320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  <a:p>
                      <a:pPr algn="l"/>
                      <a:endParaRPr lang="en-US" sz="320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005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sync</a:t>
                      </a:r>
                    </a:p>
                    <a:p>
                      <a:pPr algn="l"/>
                      <a:endParaRPr lang="en-US" sz="320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等待数据进行同步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  <a:p>
                      <a:pPr algn="l"/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051747"/>
                  </a:ext>
                </a:extLst>
              </a:tr>
            </a:tbl>
          </a:graphicData>
        </a:graphic>
      </p:graphicFrame>
      <p:sp>
        <p:nvSpPr>
          <p:cNvPr id="11" name="TextBox 3"/>
          <p:cNvSpPr txBox="1"/>
          <p:nvPr/>
        </p:nvSpPr>
        <p:spPr>
          <a:xfrm>
            <a:off x="5264694" y="2385176"/>
            <a:ext cx="10935000" cy="6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en-US" altLang="zh-CN" sz="360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zk</a:t>
            </a:r>
            <a:r>
              <a:rPr lang="en-US" altLang="zh-CN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 localhost:2181(CONNECTED) 17] help</a:t>
            </a:r>
            <a:endParaRPr lang="zh-CN" altLang="en-US" sz="3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06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íŝlîḑé">
            <a:extLst>
              <a:ext uri="{FF2B5EF4-FFF2-40B4-BE49-F238E27FC236}">
                <a16:creationId xmlns="" xmlns:a16="http://schemas.microsoft.com/office/drawing/2014/main" id="{71FBCDB7-A784-49F6-982C-0E657C261630}"/>
              </a:ext>
            </a:extLst>
          </p:cNvPr>
          <p:cNvGrpSpPr/>
          <p:nvPr/>
        </p:nvGrpSpPr>
        <p:grpSpPr>
          <a:xfrm>
            <a:off x="1271967" y="1718902"/>
            <a:ext cx="20495454" cy="1221380"/>
            <a:chOff x="673100" y="1228912"/>
            <a:chExt cx="10845800" cy="646331"/>
          </a:xfrm>
        </p:grpSpPr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FF717F27-AEFA-42AD-A144-267B78F03F8B}"/>
                </a:ext>
              </a:extLst>
            </p:cNvPr>
            <p:cNvCxnSpPr/>
            <p:nvPr/>
          </p:nvCxnSpPr>
          <p:spPr>
            <a:xfrm>
              <a:off x="673100" y="1552077"/>
              <a:ext cx="108458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îSľïḓè">
              <a:extLst>
                <a:ext uri="{FF2B5EF4-FFF2-40B4-BE49-F238E27FC236}">
                  <a16:creationId xmlns="" xmlns:a16="http://schemas.microsoft.com/office/drawing/2014/main" id="{904C03C2-7596-4128-A9EC-4E5AB8FB10D9}"/>
                </a:ext>
              </a:extLst>
            </p:cNvPr>
            <p:cNvSpPr txBox="1"/>
            <p:nvPr/>
          </p:nvSpPr>
          <p:spPr>
            <a:xfrm>
              <a:off x="4563035" y="1228912"/>
              <a:ext cx="306593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典礼流程</a:t>
              </a:r>
              <a:endPara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="" xmlns:a16="http://schemas.microsoft.com/office/drawing/2014/main" id="{B1845E35-C357-4BA9-84E6-45B55275665A}"/>
              </a:ext>
            </a:extLst>
          </p:cNvPr>
          <p:cNvGrpSpPr/>
          <p:nvPr/>
        </p:nvGrpSpPr>
        <p:grpSpPr>
          <a:xfrm>
            <a:off x="599006" y="3755365"/>
            <a:ext cx="21841373" cy="5449620"/>
            <a:chOff x="764694" y="5093240"/>
            <a:chExt cx="21841373" cy="5449620"/>
          </a:xfrm>
        </p:grpSpPr>
        <p:grpSp>
          <p:nvGrpSpPr>
            <p:cNvPr id="55" name="组合 54">
              <a:extLst>
                <a:ext uri="{FF2B5EF4-FFF2-40B4-BE49-F238E27FC236}">
                  <a16:creationId xmlns="" xmlns:a16="http://schemas.microsoft.com/office/drawing/2014/main" id="{EC7E5998-4C23-47CE-8FF8-01E931F4A869}"/>
                </a:ext>
              </a:extLst>
            </p:cNvPr>
            <p:cNvGrpSpPr/>
            <p:nvPr/>
          </p:nvGrpSpPr>
          <p:grpSpPr>
            <a:xfrm>
              <a:off x="764694" y="5093240"/>
              <a:ext cx="4890578" cy="5449620"/>
              <a:chOff x="1271967" y="5093240"/>
              <a:chExt cx="4890578" cy="5449620"/>
            </a:xfrm>
          </p:grpSpPr>
          <p:sp>
            <p:nvSpPr>
              <p:cNvPr id="36" name="ïṡļíḑê">
                <a:extLst>
                  <a:ext uri="{FF2B5EF4-FFF2-40B4-BE49-F238E27FC236}">
                    <a16:creationId xmlns="" xmlns:a16="http://schemas.microsoft.com/office/drawing/2014/main" id="{96644146-FD55-4412-807C-A9DA6D8F10E9}"/>
                  </a:ext>
                </a:extLst>
              </p:cNvPr>
              <p:cNvSpPr/>
              <p:nvPr/>
            </p:nvSpPr>
            <p:spPr>
              <a:xfrm>
                <a:off x="1271967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7" name="îṩľíḋe">
                <a:extLst>
                  <a:ext uri="{FF2B5EF4-FFF2-40B4-BE49-F238E27FC236}">
                    <a16:creationId xmlns="" xmlns:a16="http://schemas.microsoft.com/office/drawing/2014/main" id="{25F03D11-E6A2-46D7-9606-24C83CE9483D}"/>
                  </a:ext>
                </a:extLst>
              </p:cNvPr>
              <p:cNvSpPr/>
              <p:nvPr/>
            </p:nvSpPr>
            <p:spPr>
              <a:xfrm>
                <a:off x="3302206" y="5365404"/>
                <a:ext cx="830098" cy="634963"/>
              </a:xfrm>
              <a:custGeom>
                <a:avLst/>
                <a:gdLst>
                  <a:gd name="connsiteX0" fmla="*/ 361794 w 551492"/>
                  <a:gd name="connsiteY0" fmla="*/ 308363 h 421851"/>
                  <a:gd name="connsiteX1" fmla="*/ 530845 w 551492"/>
                  <a:gd name="connsiteY1" fmla="*/ 308363 h 421851"/>
                  <a:gd name="connsiteX2" fmla="*/ 551492 w 551492"/>
                  <a:gd name="connsiteY2" fmla="*/ 329044 h 421851"/>
                  <a:gd name="connsiteX3" fmla="*/ 551492 w 551492"/>
                  <a:gd name="connsiteY3" fmla="*/ 362650 h 421851"/>
                  <a:gd name="connsiteX4" fmla="*/ 530845 w 551492"/>
                  <a:gd name="connsiteY4" fmla="*/ 383331 h 421851"/>
                  <a:gd name="connsiteX5" fmla="*/ 378570 w 551492"/>
                  <a:gd name="connsiteY5" fmla="*/ 383331 h 421851"/>
                  <a:gd name="connsiteX6" fmla="*/ 378570 w 551492"/>
                  <a:gd name="connsiteY6" fmla="*/ 369113 h 421851"/>
                  <a:gd name="connsiteX7" fmla="*/ 361794 w 551492"/>
                  <a:gd name="connsiteY7" fmla="*/ 308363 h 421851"/>
                  <a:gd name="connsiteX8" fmla="*/ 313904 w 551492"/>
                  <a:gd name="connsiteY8" fmla="*/ 172924 h 421851"/>
                  <a:gd name="connsiteX9" fmla="*/ 530832 w 551492"/>
                  <a:gd name="connsiteY9" fmla="*/ 172924 h 421851"/>
                  <a:gd name="connsiteX10" fmla="*/ 551492 w 551492"/>
                  <a:gd name="connsiteY10" fmla="*/ 193548 h 421851"/>
                  <a:gd name="connsiteX11" fmla="*/ 551492 w 551492"/>
                  <a:gd name="connsiteY11" fmla="*/ 225772 h 421851"/>
                  <a:gd name="connsiteX12" fmla="*/ 530832 w 551492"/>
                  <a:gd name="connsiteY12" fmla="*/ 247685 h 421851"/>
                  <a:gd name="connsiteX13" fmla="*/ 271293 w 551492"/>
                  <a:gd name="connsiteY13" fmla="*/ 247685 h 421851"/>
                  <a:gd name="connsiteX14" fmla="*/ 271293 w 551492"/>
                  <a:gd name="connsiteY14" fmla="*/ 227061 h 421851"/>
                  <a:gd name="connsiteX15" fmla="*/ 272584 w 551492"/>
                  <a:gd name="connsiteY15" fmla="*/ 224483 h 421851"/>
                  <a:gd name="connsiteX16" fmla="*/ 313904 w 551492"/>
                  <a:gd name="connsiteY16" fmla="*/ 172924 h 421851"/>
                  <a:gd name="connsiteX17" fmla="*/ 281648 w 551492"/>
                  <a:gd name="connsiteY17" fmla="*/ 36241 h 421851"/>
                  <a:gd name="connsiteX18" fmla="*/ 530834 w 551492"/>
                  <a:gd name="connsiteY18" fmla="*/ 36241 h 421851"/>
                  <a:gd name="connsiteX19" fmla="*/ 551492 w 551492"/>
                  <a:gd name="connsiteY19" fmla="*/ 58154 h 421851"/>
                  <a:gd name="connsiteX20" fmla="*/ 551492 w 551492"/>
                  <a:gd name="connsiteY20" fmla="*/ 90378 h 421851"/>
                  <a:gd name="connsiteX21" fmla="*/ 530834 w 551492"/>
                  <a:gd name="connsiteY21" fmla="*/ 111002 h 421851"/>
                  <a:gd name="connsiteX22" fmla="*/ 308761 w 551492"/>
                  <a:gd name="connsiteY22" fmla="*/ 111002 h 421851"/>
                  <a:gd name="connsiteX23" fmla="*/ 295850 w 551492"/>
                  <a:gd name="connsiteY23" fmla="*/ 96823 h 421851"/>
                  <a:gd name="connsiteX24" fmla="*/ 281648 w 551492"/>
                  <a:gd name="connsiteY24" fmla="*/ 36241 h 421851"/>
                  <a:gd name="connsiteX25" fmla="*/ 176987 w 551492"/>
                  <a:gd name="connsiteY25" fmla="*/ 0 h 421851"/>
                  <a:gd name="connsiteX26" fmla="*/ 271294 w 551492"/>
                  <a:gd name="connsiteY26" fmla="*/ 117396 h 421851"/>
                  <a:gd name="connsiteX27" fmla="*/ 276461 w 551492"/>
                  <a:gd name="connsiteY27" fmla="*/ 117396 h 421851"/>
                  <a:gd name="connsiteX28" fmla="*/ 290672 w 551492"/>
                  <a:gd name="connsiteY28" fmla="*/ 152228 h 421851"/>
                  <a:gd name="connsiteX29" fmla="*/ 262251 w 551492"/>
                  <a:gd name="connsiteY29" fmla="*/ 199960 h 421851"/>
                  <a:gd name="connsiteX30" fmla="*/ 257083 w 551492"/>
                  <a:gd name="connsiteY30" fmla="*/ 197380 h 421851"/>
                  <a:gd name="connsiteX31" fmla="*/ 224786 w 551492"/>
                  <a:gd name="connsiteY31" fmla="*/ 247692 h 421851"/>
                  <a:gd name="connsiteX32" fmla="*/ 219619 w 551492"/>
                  <a:gd name="connsiteY32" fmla="*/ 259303 h 421851"/>
                  <a:gd name="connsiteX33" fmla="*/ 241581 w 551492"/>
                  <a:gd name="connsiteY33" fmla="*/ 279944 h 421851"/>
                  <a:gd name="connsiteX34" fmla="*/ 263543 w 551492"/>
                  <a:gd name="connsiteY34" fmla="*/ 279944 h 421851"/>
                  <a:gd name="connsiteX35" fmla="*/ 352682 w 551492"/>
                  <a:gd name="connsiteY35" fmla="*/ 368958 h 421851"/>
                  <a:gd name="connsiteX36" fmla="*/ 352682 w 551492"/>
                  <a:gd name="connsiteY36" fmla="*/ 393470 h 421851"/>
                  <a:gd name="connsiteX37" fmla="*/ 325553 w 551492"/>
                  <a:gd name="connsiteY37" fmla="*/ 421851 h 421851"/>
                  <a:gd name="connsiteX38" fmla="*/ 28421 w 551492"/>
                  <a:gd name="connsiteY38" fmla="*/ 421851 h 421851"/>
                  <a:gd name="connsiteX39" fmla="*/ 0 w 551492"/>
                  <a:gd name="connsiteY39" fmla="*/ 393470 h 421851"/>
                  <a:gd name="connsiteX40" fmla="*/ 0 w 551492"/>
                  <a:gd name="connsiteY40" fmla="*/ 368958 h 421851"/>
                  <a:gd name="connsiteX41" fmla="*/ 89139 w 551492"/>
                  <a:gd name="connsiteY41" fmla="*/ 279944 h 421851"/>
                  <a:gd name="connsiteX42" fmla="*/ 112393 w 551492"/>
                  <a:gd name="connsiteY42" fmla="*/ 279944 h 421851"/>
                  <a:gd name="connsiteX43" fmla="*/ 133063 w 551492"/>
                  <a:gd name="connsiteY43" fmla="*/ 259303 h 421851"/>
                  <a:gd name="connsiteX44" fmla="*/ 127896 w 551492"/>
                  <a:gd name="connsiteY44" fmla="*/ 247692 h 421851"/>
                  <a:gd name="connsiteX45" fmla="*/ 95599 w 551492"/>
                  <a:gd name="connsiteY45" fmla="*/ 198670 h 421851"/>
                  <a:gd name="connsiteX46" fmla="*/ 91723 w 551492"/>
                  <a:gd name="connsiteY46" fmla="*/ 199960 h 421851"/>
                  <a:gd name="connsiteX47" fmla="*/ 63302 w 551492"/>
                  <a:gd name="connsiteY47" fmla="*/ 152228 h 421851"/>
                  <a:gd name="connsiteX48" fmla="*/ 78804 w 551492"/>
                  <a:gd name="connsiteY48" fmla="*/ 117396 h 421851"/>
                  <a:gd name="connsiteX49" fmla="*/ 81388 w 551492"/>
                  <a:gd name="connsiteY49" fmla="*/ 117396 h 421851"/>
                  <a:gd name="connsiteX50" fmla="*/ 176987 w 551492"/>
                  <a:gd name="connsiteY50" fmla="*/ 0 h 42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492" h="421851">
                    <a:moveTo>
                      <a:pt x="361794" y="308363"/>
                    </a:moveTo>
                    <a:lnTo>
                      <a:pt x="530845" y="308363"/>
                    </a:lnTo>
                    <a:cubicBezTo>
                      <a:pt x="541168" y="308363"/>
                      <a:pt x="551492" y="317411"/>
                      <a:pt x="551492" y="329044"/>
                    </a:cubicBezTo>
                    <a:lnTo>
                      <a:pt x="551492" y="362650"/>
                    </a:lnTo>
                    <a:cubicBezTo>
                      <a:pt x="551492" y="374283"/>
                      <a:pt x="541168" y="383331"/>
                      <a:pt x="530845" y="383331"/>
                    </a:cubicBezTo>
                    <a:lnTo>
                      <a:pt x="378570" y="383331"/>
                    </a:lnTo>
                    <a:lnTo>
                      <a:pt x="378570" y="369113"/>
                    </a:lnTo>
                    <a:cubicBezTo>
                      <a:pt x="378570" y="347140"/>
                      <a:pt x="372118" y="326459"/>
                      <a:pt x="361794" y="308363"/>
                    </a:cubicBezTo>
                    <a:close/>
                    <a:moveTo>
                      <a:pt x="313904" y="172924"/>
                    </a:moveTo>
                    <a:lnTo>
                      <a:pt x="530832" y="172924"/>
                    </a:lnTo>
                    <a:cubicBezTo>
                      <a:pt x="541162" y="172924"/>
                      <a:pt x="551492" y="181947"/>
                      <a:pt x="551492" y="193548"/>
                    </a:cubicBezTo>
                    <a:lnTo>
                      <a:pt x="551492" y="225772"/>
                    </a:lnTo>
                    <a:cubicBezTo>
                      <a:pt x="551492" y="237373"/>
                      <a:pt x="541162" y="247685"/>
                      <a:pt x="530832" y="247685"/>
                    </a:cubicBezTo>
                    <a:lnTo>
                      <a:pt x="271293" y="247685"/>
                    </a:lnTo>
                    <a:lnTo>
                      <a:pt x="271293" y="227061"/>
                    </a:lnTo>
                    <a:cubicBezTo>
                      <a:pt x="271293" y="225772"/>
                      <a:pt x="272584" y="225772"/>
                      <a:pt x="272584" y="224483"/>
                    </a:cubicBezTo>
                    <a:cubicBezTo>
                      <a:pt x="293244" y="218038"/>
                      <a:pt x="307448" y="194837"/>
                      <a:pt x="313904" y="172924"/>
                    </a:cubicBezTo>
                    <a:close/>
                    <a:moveTo>
                      <a:pt x="281648" y="36241"/>
                    </a:moveTo>
                    <a:lnTo>
                      <a:pt x="530834" y="36241"/>
                    </a:lnTo>
                    <a:cubicBezTo>
                      <a:pt x="541163" y="36241"/>
                      <a:pt x="551492" y="46553"/>
                      <a:pt x="551492" y="58154"/>
                    </a:cubicBezTo>
                    <a:lnTo>
                      <a:pt x="551492" y="90378"/>
                    </a:lnTo>
                    <a:cubicBezTo>
                      <a:pt x="551492" y="101979"/>
                      <a:pt x="541163" y="111002"/>
                      <a:pt x="530834" y="111002"/>
                    </a:cubicBezTo>
                    <a:lnTo>
                      <a:pt x="308761" y="111002"/>
                    </a:lnTo>
                    <a:cubicBezTo>
                      <a:pt x="304888" y="104557"/>
                      <a:pt x="301015" y="99401"/>
                      <a:pt x="295850" y="96823"/>
                    </a:cubicBezTo>
                    <a:cubicBezTo>
                      <a:pt x="293268" y="72333"/>
                      <a:pt x="288104" y="52998"/>
                      <a:pt x="281648" y="36241"/>
                    </a:cubicBezTo>
                    <a:close/>
                    <a:moveTo>
                      <a:pt x="176987" y="0"/>
                    </a:moveTo>
                    <a:cubicBezTo>
                      <a:pt x="257083" y="0"/>
                      <a:pt x="270002" y="64503"/>
                      <a:pt x="271294" y="117396"/>
                    </a:cubicBezTo>
                    <a:cubicBezTo>
                      <a:pt x="272586" y="117396"/>
                      <a:pt x="273878" y="117396"/>
                      <a:pt x="276461" y="117396"/>
                    </a:cubicBezTo>
                    <a:cubicBezTo>
                      <a:pt x="289380" y="117396"/>
                      <a:pt x="290672" y="132877"/>
                      <a:pt x="290672" y="152228"/>
                    </a:cubicBezTo>
                    <a:cubicBezTo>
                      <a:pt x="290672" y="171579"/>
                      <a:pt x="275169" y="199960"/>
                      <a:pt x="262251" y="199960"/>
                    </a:cubicBezTo>
                    <a:cubicBezTo>
                      <a:pt x="260959" y="199960"/>
                      <a:pt x="258375" y="198670"/>
                      <a:pt x="257083" y="197380"/>
                    </a:cubicBezTo>
                    <a:cubicBezTo>
                      <a:pt x="249332" y="216731"/>
                      <a:pt x="237705" y="233502"/>
                      <a:pt x="224786" y="247692"/>
                    </a:cubicBezTo>
                    <a:cubicBezTo>
                      <a:pt x="220911" y="250272"/>
                      <a:pt x="219619" y="254143"/>
                      <a:pt x="219619" y="259303"/>
                    </a:cubicBezTo>
                    <a:cubicBezTo>
                      <a:pt x="219619" y="270913"/>
                      <a:pt x="228662" y="279944"/>
                      <a:pt x="241581" y="279944"/>
                    </a:cubicBezTo>
                    <a:lnTo>
                      <a:pt x="263543" y="279944"/>
                    </a:lnTo>
                    <a:cubicBezTo>
                      <a:pt x="312634" y="279944"/>
                      <a:pt x="352682" y="319936"/>
                      <a:pt x="352682" y="368958"/>
                    </a:cubicBezTo>
                    <a:lnTo>
                      <a:pt x="352682" y="393470"/>
                    </a:lnTo>
                    <a:cubicBezTo>
                      <a:pt x="352682" y="408950"/>
                      <a:pt x="341055" y="421851"/>
                      <a:pt x="325553" y="421851"/>
                    </a:cubicBezTo>
                    <a:lnTo>
                      <a:pt x="28421" y="421851"/>
                    </a:lnTo>
                    <a:cubicBezTo>
                      <a:pt x="12919" y="421851"/>
                      <a:pt x="0" y="408950"/>
                      <a:pt x="0" y="393470"/>
                    </a:cubicBezTo>
                    <a:lnTo>
                      <a:pt x="0" y="368958"/>
                    </a:lnTo>
                    <a:cubicBezTo>
                      <a:pt x="0" y="319936"/>
                      <a:pt x="40048" y="279944"/>
                      <a:pt x="89139" y="279944"/>
                    </a:cubicBezTo>
                    <a:lnTo>
                      <a:pt x="112393" y="279944"/>
                    </a:lnTo>
                    <a:cubicBezTo>
                      <a:pt x="124020" y="279944"/>
                      <a:pt x="133063" y="270913"/>
                      <a:pt x="133063" y="259303"/>
                    </a:cubicBezTo>
                    <a:cubicBezTo>
                      <a:pt x="133063" y="254143"/>
                      <a:pt x="131771" y="250272"/>
                      <a:pt x="127896" y="247692"/>
                    </a:cubicBezTo>
                    <a:cubicBezTo>
                      <a:pt x="114977" y="234792"/>
                      <a:pt x="104642" y="216731"/>
                      <a:pt x="95599" y="198670"/>
                    </a:cubicBezTo>
                    <a:cubicBezTo>
                      <a:pt x="94307" y="199960"/>
                      <a:pt x="93015" y="199960"/>
                      <a:pt x="91723" y="199960"/>
                    </a:cubicBezTo>
                    <a:cubicBezTo>
                      <a:pt x="78804" y="199960"/>
                      <a:pt x="63302" y="171579"/>
                      <a:pt x="63302" y="152228"/>
                    </a:cubicBezTo>
                    <a:cubicBezTo>
                      <a:pt x="63302" y="132877"/>
                      <a:pt x="65886" y="117396"/>
                      <a:pt x="78804" y="117396"/>
                    </a:cubicBezTo>
                    <a:cubicBezTo>
                      <a:pt x="80096" y="117396"/>
                      <a:pt x="80096" y="117396"/>
                      <a:pt x="81388" y="117396"/>
                    </a:cubicBezTo>
                    <a:cubicBezTo>
                      <a:pt x="82680" y="64503"/>
                      <a:pt x="93015" y="0"/>
                      <a:pt x="17698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8" name="í$ḷíďê">
                <a:extLst>
                  <a:ext uri="{FF2B5EF4-FFF2-40B4-BE49-F238E27FC236}">
                    <a16:creationId xmlns="" xmlns:a16="http://schemas.microsoft.com/office/drawing/2014/main" id="{EEB8D930-7F14-4A48-820F-ECBC99D506B6}"/>
                  </a:ext>
                </a:extLst>
              </p:cNvPr>
              <p:cNvSpPr txBox="1"/>
              <p:nvPr/>
            </p:nvSpPr>
            <p:spPr>
              <a:xfrm>
                <a:off x="1547533" y="8403050"/>
                <a:ext cx="4569132" cy="2024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关于</a:t>
                </a:r>
                <a:r>
                  <a:rPr lang="en-US" altLang="zh-CN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Hash</a:t>
                </a: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的传奇故事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="" xmlns:a16="http://schemas.microsoft.com/office/drawing/2014/main" id="{C531E749-6E6A-4588-A674-50C86EC61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192" y="8254622"/>
                <a:ext cx="4351002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iṡḻîdè">
                <a:extLst>
                  <a:ext uri="{FF2B5EF4-FFF2-40B4-BE49-F238E27FC236}">
                    <a16:creationId xmlns="" xmlns:a16="http://schemas.microsoft.com/office/drawing/2014/main" id="{C4D546B1-0C0A-4EB7-88D7-ECC1AB5D8115}"/>
                  </a:ext>
                </a:extLst>
              </p:cNvPr>
              <p:cNvSpPr/>
              <p:nvPr/>
            </p:nvSpPr>
            <p:spPr>
              <a:xfrm>
                <a:off x="2031654" y="6187364"/>
                <a:ext cx="3371203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01</a:t>
                </a:r>
              </a:p>
            </p:txBody>
          </p:sp>
          <p:sp>
            <p:nvSpPr>
              <p:cNvPr id="41" name="ï$1îḓè">
                <a:extLst>
                  <a:ext uri="{FF2B5EF4-FFF2-40B4-BE49-F238E27FC236}">
                    <a16:creationId xmlns="" xmlns:a16="http://schemas.microsoft.com/office/drawing/2014/main" id="{4E98EC80-1BFE-42B9-80D8-EE0B9132EA8A}"/>
                  </a:ext>
                </a:extLst>
              </p:cNvPr>
              <p:cNvSpPr txBox="1"/>
              <p:nvPr/>
            </p:nvSpPr>
            <p:spPr>
              <a:xfrm>
                <a:off x="1547531" y="7323050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讲师介绍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="" xmlns:a16="http://schemas.microsoft.com/office/drawing/2014/main" id="{794F2E0C-1545-45C7-BDDC-08B2B73C56A0}"/>
                </a:ext>
              </a:extLst>
            </p:cNvPr>
            <p:cNvGrpSpPr/>
            <p:nvPr/>
          </p:nvGrpSpPr>
          <p:grpSpPr>
            <a:xfrm>
              <a:off x="6414959" y="5093240"/>
              <a:ext cx="4890578" cy="5449620"/>
              <a:chOff x="6414959" y="5093240"/>
              <a:chExt cx="4890578" cy="5449620"/>
            </a:xfrm>
          </p:grpSpPr>
          <p:sp>
            <p:nvSpPr>
              <p:cNvPr id="29" name="ïSḷîḓé">
                <a:extLst>
                  <a:ext uri="{FF2B5EF4-FFF2-40B4-BE49-F238E27FC236}">
                    <a16:creationId xmlns="" xmlns:a16="http://schemas.microsoft.com/office/drawing/2014/main" id="{FE038554-2D6A-4822-9A3C-CF3D7EAA8570}"/>
                  </a:ext>
                </a:extLst>
              </p:cNvPr>
              <p:cNvSpPr/>
              <p:nvPr/>
            </p:nvSpPr>
            <p:spPr>
              <a:xfrm>
                <a:off x="6414959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1" name="î$ļiḍè">
                <a:extLst>
                  <a:ext uri="{FF2B5EF4-FFF2-40B4-BE49-F238E27FC236}">
                    <a16:creationId xmlns="" xmlns:a16="http://schemas.microsoft.com/office/drawing/2014/main" id="{289423F1-8C42-447F-AF09-493D038537C1}"/>
                  </a:ext>
                </a:extLst>
              </p:cNvPr>
              <p:cNvSpPr/>
              <p:nvPr/>
            </p:nvSpPr>
            <p:spPr>
              <a:xfrm>
                <a:off x="8487553" y="5343050"/>
                <a:ext cx="745390" cy="656127"/>
              </a:xfrm>
              <a:custGeom>
                <a:avLst/>
                <a:gdLst>
                  <a:gd name="connsiteX0" fmla="*/ 18335 w 604256"/>
                  <a:gd name="connsiteY0" fmla="*/ 334272 h 531895"/>
                  <a:gd name="connsiteX1" fmla="*/ 37988 w 604256"/>
                  <a:gd name="connsiteY1" fmla="*/ 336249 h 531895"/>
                  <a:gd name="connsiteX2" fmla="*/ 302130 w 604256"/>
                  <a:gd name="connsiteY2" fmla="*/ 476833 h 531895"/>
                  <a:gd name="connsiteX3" fmla="*/ 566126 w 604256"/>
                  <a:gd name="connsiteY3" fmla="*/ 336249 h 531895"/>
                  <a:gd name="connsiteX4" fmla="*/ 601178 w 604256"/>
                  <a:gd name="connsiteY4" fmla="*/ 346793 h 531895"/>
                  <a:gd name="connsiteX5" fmla="*/ 590619 w 604256"/>
                  <a:gd name="connsiteY5" fmla="*/ 381793 h 531895"/>
                  <a:gd name="connsiteX6" fmla="*/ 314303 w 604256"/>
                  <a:gd name="connsiteY6" fmla="*/ 528820 h 531895"/>
                  <a:gd name="connsiteX7" fmla="*/ 302130 w 604256"/>
                  <a:gd name="connsiteY7" fmla="*/ 531895 h 531895"/>
                  <a:gd name="connsiteX8" fmla="*/ 289957 w 604256"/>
                  <a:gd name="connsiteY8" fmla="*/ 528820 h 531895"/>
                  <a:gd name="connsiteX9" fmla="*/ 13641 w 604256"/>
                  <a:gd name="connsiteY9" fmla="*/ 381793 h 531895"/>
                  <a:gd name="connsiteX10" fmla="*/ 3082 w 604256"/>
                  <a:gd name="connsiteY10" fmla="*/ 346793 h 531895"/>
                  <a:gd name="connsiteX11" fmla="*/ 18335 w 604256"/>
                  <a:gd name="connsiteY11" fmla="*/ 334272 h 531895"/>
                  <a:gd name="connsiteX12" fmla="*/ 18335 w 604256"/>
                  <a:gd name="connsiteY12" fmla="*/ 233364 h 531895"/>
                  <a:gd name="connsiteX13" fmla="*/ 37988 w 604256"/>
                  <a:gd name="connsiteY13" fmla="*/ 235341 h 531895"/>
                  <a:gd name="connsiteX14" fmla="*/ 302130 w 604256"/>
                  <a:gd name="connsiteY14" fmla="*/ 375925 h 531895"/>
                  <a:gd name="connsiteX15" fmla="*/ 566126 w 604256"/>
                  <a:gd name="connsiteY15" fmla="*/ 235341 h 531895"/>
                  <a:gd name="connsiteX16" fmla="*/ 601178 w 604256"/>
                  <a:gd name="connsiteY16" fmla="*/ 245885 h 531895"/>
                  <a:gd name="connsiteX17" fmla="*/ 590619 w 604256"/>
                  <a:gd name="connsiteY17" fmla="*/ 280885 h 531895"/>
                  <a:gd name="connsiteX18" fmla="*/ 314303 w 604256"/>
                  <a:gd name="connsiteY18" fmla="*/ 428058 h 531895"/>
                  <a:gd name="connsiteX19" fmla="*/ 302130 w 604256"/>
                  <a:gd name="connsiteY19" fmla="*/ 430987 h 531895"/>
                  <a:gd name="connsiteX20" fmla="*/ 289957 w 604256"/>
                  <a:gd name="connsiteY20" fmla="*/ 428058 h 531895"/>
                  <a:gd name="connsiteX21" fmla="*/ 13641 w 604256"/>
                  <a:gd name="connsiteY21" fmla="*/ 280885 h 531895"/>
                  <a:gd name="connsiteX22" fmla="*/ 3082 w 604256"/>
                  <a:gd name="connsiteY22" fmla="*/ 245885 h 531895"/>
                  <a:gd name="connsiteX23" fmla="*/ 18335 w 604256"/>
                  <a:gd name="connsiteY23" fmla="*/ 233364 h 531895"/>
                  <a:gd name="connsiteX24" fmla="*/ 291571 w 604256"/>
                  <a:gd name="connsiteY24" fmla="*/ 2196 h 531895"/>
                  <a:gd name="connsiteX25" fmla="*/ 312689 w 604256"/>
                  <a:gd name="connsiteY25" fmla="*/ 2196 h 531895"/>
                  <a:gd name="connsiteX26" fmla="*/ 588846 w 604256"/>
                  <a:gd name="connsiteY26" fmla="*/ 125214 h 531895"/>
                  <a:gd name="connsiteX27" fmla="*/ 604245 w 604256"/>
                  <a:gd name="connsiteY27" fmla="*/ 147914 h 531895"/>
                  <a:gd name="connsiteX28" fmla="*/ 590605 w 604256"/>
                  <a:gd name="connsiteY28" fmla="*/ 171639 h 531895"/>
                  <a:gd name="connsiteX29" fmla="*/ 314303 w 604256"/>
                  <a:gd name="connsiteY29" fmla="*/ 318676 h 531895"/>
                  <a:gd name="connsiteX30" fmla="*/ 302130 w 604256"/>
                  <a:gd name="connsiteY30" fmla="*/ 321751 h 531895"/>
                  <a:gd name="connsiteX31" fmla="*/ 289957 w 604256"/>
                  <a:gd name="connsiteY31" fmla="*/ 318676 h 531895"/>
                  <a:gd name="connsiteX32" fmla="*/ 13654 w 604256"/>
                  <a:gd name="connsiteY32" fmla="*/ 171639 h 531895"/>
                  <a:gd name="connsiteX33" fmla="*/ 15 w 604256"/>
                  <a:gd name="connsiteY33" fmla="*/ 147914 h 531895"/>
                  <a:gd name="connsiteX34" fmla="*/ 15414 w 604256"/>
                  <a:gd name="connsiteY34" fmla="*/ 125214 h 53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4256" h="531895">
                    <a:moveTo>
                      <a:pt x="18335" y="334272"/>
                    </a:moveTo>
                    <a:cubicBezTo>
                      <a:pt x="24642" y="332369"/>
                      <a:pt x="31682" y="332881"/>
                      <a:pt x="37988" y="336249"/>
                    </a:cubicBezTo>
                    <a:lnTo>
                      <a:pt x="302130" y="476833"/>
                    </a:lnTo>
                    <a:lnTo>
                      <a:pt x="566126" y="336249"/>
                    </a:lnTo>
                    <a:cubicBezTo>
                      <a:pt x="578739" y="329513"/>
                      <a:pt x="594432" y="334199"/>
                      <a:pt x="601178" y="346793"/>
                    </a:cubicBezTo>
                    <a:cubicBezTo>
                      <a:pt x="607925" y="359387"/>
                      <a:pt x="603085" y="375056"/>
                      <a:pt x="590619" y="381793"/>
                    </a:cubicBezTo>
                    <a:lnTo>
                      <a:pt x="314303" y="528820"/>
                    </a:lnTo>
                    <a:cubicBezTo>
                      <a:pt x="310490" y="530870"/>
                      <a:pt x="306383" y="531895"/>
                      <a:pt x="302130" y="531895"/>
                    </a:cubicBezTo>
                    <a:cubicBezTo>
                      <a:pt x="297877" y="531895"/>
                      <a:pt x="293770" y="530870"/>
                      <a:pt x="289957" y="528820"/>
                    </a:cubicBezTo>
                    <a:lnTo>
                      <a:pt x="13641" y="381793"/>
                    </a:lnTo>
                    <a:cubicBezTo>
                      <a:pt x="1028" y="375056"/>
                      <a:pt x="-3665" y="359387"/>
                      <a:pt x="3082" y="346793"/>
                    </a:cubicBezTo>
                    <a:cubicBezTo>
                      <a:pt x="6455" y="340496"/>
                      <a:pt x="12028" y="336176"/>
                      <a:pt x="18335" y="334272"/>
                    </a:cubicBezTo>
                    <a:close/>
                    <a:moveTo>
                      <a:pt x="18335" y="233364"/>
                    </a:moveTo>
                    <a:cubicBezTo>
                      <a:pt x="24642" y="231461"/>
                      <a:pt x="31682" y="231973"/>
                      <a:pt x="37988" y="235341"/>
                    </a:cubicBezTo>
                    <a:lnTo>
                      <a:pt x="302130" y="375925"/>
                    </a:lnTo>
                    <a:lnTo>
                      <a:pt x="566126" y="235341"/>
                    </a:lnTo>
                    <a:cubicBezTo>
                      <a:pt x="578739" y="228605"/>
                      <a:pt x="594432" y="233291"/>
                      <a:pt x="601178" y="245885"/>
                    </a:cubicBezTo>
                    <a:cubicBezTo>
                      <a:pt x="607925" y="258479"/>
                      <a:pt x="603085" y="274148"/>
                      <a:pt x="590619" y="280885"/>
                    </a:cubicBezTo>
                    <a:lnTo>
                      <a:pt x="314303" y="428058"/>
                    </a:lnTo>
                    <a:cubicBezTo>
                      <a:pt x="310490" y="430108"/>
                      <a:pt x="306383" y="430987"/>
                      <a:pt x="302130" y="430987"/>
                    </a:cubicBezTo>
                    <a:cubicBezTo>
                      <a:pt x="297877" y="430987"/>
                      <a:pt x="293770" y="430108"/>
                      <a:pt x="289957" y="428058"/>
                    </a:cubicBezTo>
                    <a:lnTo>
                      <a:pt x="13641" y="280885"/>
                    </a:lnTo>
                    <a:cubicBezTo>
                      <a:pt x="1028" y="274148"/>
                      <a:pt x="-3665" y="258479"/>
                      <a:pt x="3082" y="245885"/>
                    </a:cubicBezTo>
                    <a:cubicBezTo>
                      <a:pt x="6455" y="239588"/>
                      <a:pt x="12028" y="235268"/>
                      <a:pt x="18335" y="233364"/>
                    </a:cubicBezTo>
                    <a:close/>
                    <a:moveTo>
                      <a:pt x="291571" y="2196"/>
                    </a:moveTo>
                    <a:cubicBezTo>
                      <a:pt x="298317" y="-733"/>
                      <a:pt x="305943" y="-733"/>
                      <a:pt x="312689" y="2196"/>
                    </a:cubicBezTo>
                    <a:lnTo>
                      <a:pt x="588846" y="125214"/>
                    </a:lnTo>
                    <a:cubicBezTo>
                      <a:pt x="597938" y="129315"/>
                      <a:pt x="603805" y="138102"/>
                      <a:pt x="604245" y="147914"/>
                    </a:cubicBezTo>
                    <a:cubicBezTo>
                      <a:pt x="604538" y="157726"/>
                      <a:pt x="599258" y="166953"/>
                      <a:pt x="590605" y="171639"/>
                    </a:cubicBezTo>
                    <a:lnTo>
                      <a:pt x="314303" y="318676"/>
                    </a:lnTo>
                    <a:cubicBezTo>
                      <a:pt x="310489" y="320726"/>
                      <a:pt x="306383" y="321751"/>
                      <a:pt x="302130" y="321751"/>
                    </a:cubicBezTo>
                    <a:cubicBezTo>
                      <a:pt x="297877" y="321751"/>
                      <a:pt x="293771" y="320726"/>
                      <a:pt x="289957" y="318676"/>
                    </a:cubicBezTo>
                    <a:lnTo>
                      <a:pt x="13654" y="171639"/>
                    </a:lnTo>
                    <a:cubicBezTo>
                      <a:pt x="5002" y="166953"/>
                      <a:pt x="-278" y="157726"/>
                      <a:pt x="15" y="147914"/>
                    </a:cubicBezTo>
                    <a:cubicBezTo>
                      <a:pt x="309" y="138102"/>
                      <a:pt x="6322" y="129315"/>
                      <a:pt x="15414" y="12521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2" name="iṩļïḓê">
                <a:extLst>
                  <a:ext uri="{FF2B5EF4-FFF2-40B4-BE49-F238E27FC236}">
                    <a16:creationId xmlns="" xmlns:a16="http://schemas.microsoft.com/office/drawing/2014/main" id="{BF1AA53E-BD3E-4A76-A54D-CAF1C95F36DD}"/>
                  </a:ext>
                </a:extLst>
              </p:cNvPr>
              <p:cNvSpPr txBox="1"/>
              <p:nvPr/>
            </p:nvSpPr>
            <p:spPr>
              <a:xfrm>
                <a:off x="6533544" y="8403050"/>
                <a:ext cx="4569132" cy="2024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分布式开发技术专题重要性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="" xmlns:a16="http://schemas.microsoft.com/office/drawing/2014/main" id="{6F029590-4136-4DBA-9A62-44833A639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014" y="8254622"/>
                <a:ext cx="435100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išliḋè">
                <a:extLst>
                  <a:ext uri="{FF2B5EF4-FFF2-40B4-BE49-F238E27FC236}">
                    <a16:creationId xmlns="" xmlns:a16="http://schemas.microsoft.com/office/drawing/2014/main" id="{58217DFD-C0EF-4A30-BAAF-D624D0E34C04}"/>
                  </a:ext>
                </a:extLst>
              </p:cNvPr>
              <p:cNvSpPr/>
              <p:nvPr/>
            </p:nvSpPr>
            <p:spPr>
              <a:xfrm>
                <a:off x="7174646" y="6187364"/>
                <a:ext cx="3371204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02</a:t>
                </a:r>
              </a:p>
            </p:txBody>
          </p:sp>
          <p:sp>
            <p:nvSpPr>
              <p:cNvPr id="35" name="isľíḑè">
                <a:extLst>
                  <a:ext uri="{FF2B5EF4-FFF2-40B4-BE49-F238E27FC236}">
                    <a16:creationId xmlns="" xmlns:a16="http://schemas.microsoft.com/office/drawing/2014/main" id="{D4AEDC30-1F36-4598-8C8B-8F5AC9E4CFFF}"/>
                  </a:ext>
                </a:extLst>
              </p:cNvPr>
              <p:cNvSpPr txBox="1"/>
              <p:nvPr/>
            </p:nvSpPr>
            <p:spPr>
              <a:xfrm>
                <a:off x="6533544" y="7323050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专题</a:t>
                </a: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介绍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="" xmlns:a16="http://schemas.microsoft.com/office/drawing/2014/main" id="{61BDEFEF-8C9B-40C6-A17E-9EADE48F06C1}"/>
                </a:ext>
              </a:extLst>
            </p:cNvPr>
            <p:cNvGrpSpPr/>
            <p:nvPr/>
          </p:nvGrpSpPr>
          <p:grpSpPr>
            <a:xfrm>
              <a:off x="12065224" y="5093240"/>
              <a:ext cx="4890578" cy="5449620"/>
              <a:chOff x="1271967" y="5093240"/>
              <a:chExt cx="4890578" cy="5449620"/>
            </a:xfrm>
          </p:grpSpPr>
          <p:sp>
            <p:nvSpPr>
              <p:cNvPr id="57" name="ïṡļíḑê">
                <a:extLst>
                  <a:ext uri="{FF2B5EF4-FFF2-40B4-BE49-F238E27FC236}">
                    <a16:creationId xmlns="" xmlns:a16="http://schemas.microsoft.com/office/drawing/2014/main" id="{3FF54F34-98A6-4A52-894D-C87D1BC26353}"/>
                  </a:ext>
                </a:extLst>
              </p:cNvPr>
              <p:cNvSpPr/>
              <p:nvPr/>
            </p:nvSpPr>
            <p:spPr>
              <a:xfrm>
                <a:off x="1271967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58" name="îṩľíḋe">
                <a:extLst>
                  <a:ext uri="{FF2B5EF4-FFF2-40B4-BE49-F238E27FC236}">
                    <a16:creationId xmlns="" xmlns:a16="http://schemas.microsoft.com/office/drawing/2014/main" id="{8E419898-AA93-4AD9-B887-8488A59F22CE}"/>
                  </a:ext>
                </a:extLst>
              </p:cNvPr>
              <p:cNvSpPr/>
              <p:nvPr/>
            </p:nvSpPr>
            <p:spPr>
              <a:xfrm>
                <a:off x="3302206" y="5365404"/>
                <a:ext cx="830098" cy="634963"/>
              </a:xfrm>
              <a:custGeom>
                <a:avLst/>
                <a:gdLst>
                  <a:gd name="connsiteX0" fmla="*/ 361794 w 551492"/>
                  <a:gd name="connsiteY0" fmla="*/ 308363 h 421851"/>
                  <a:gd name="connsiteX1" fmla="*/ 530845 w 551492"/>
                  <a:gd name="connsiteY1" fmla="*/ 308363 h 421851"/>
                  <a:gd name="connsiteX2" fmla="*/ 551492 w 551492"/>
                  <a:gd name="connsiteY2" fmla="*/ 329044 h 421851"/>
                  <a:gd name="connsiteX3" fmla="*/ 551492 w 551492"/>
                  <a:gd name="connsiteY3" fmla="*/ 362650 h 421851"/>
                  <a:gd name="connsiteX4" fmla="*/ 530845 w 551492"/>
                  <a:gd name="connsiteY4" fmla="*/ 383331 h 421851"/>
                  <a:gd name="connsiteX5" fmla="*/ 378570 w 551492"/>
                  <a:gd name="connsiteY5" fmla="*/ 383331 h 421851"/>
                  <a:gd name="connsiteX6" fmla="*/ 378570 w 551492"/>
                  <a:gd name="connsiteY6" fmla="*/ 369113 h 421851"/>
                  <a:gd name="connsiteX7" fmla="*/ 361794 w 551492"/>
                  <a:gd name="connsiteY7" fmla="*/ 308363 h 421851"/>
                  <a:gd name="connsiteX8" fmla="*/ 313904 w 551492"/>
                  <a:gd name="connsiteY8" fmla="*/ 172924 h 421851"/>
                  <a:gd name="connsiteX9" fmla="*/ 530832 w 551492"/>
                  <a:gd name="connsiteY9" fmla="*/ 172924 h 421851"/>
                  <a:gd name="connsiteX10" fmla="*/ 551492 w 551492"/>
                  <a:gd name="connsiteY10" fmla="*/ 193548 h 421851"/>
                  <a:gd name="connsiteX11" fmla="*/ 551492 w 551492"/>
                  <a:gd name="connsiteY11" fmla="*/ 225772 h 421851"/>
                  <a:gd name="connsiteX12" fmla="*/ 530832 w 551492"/>
                  <a:gd name="connsiteY12" fmla="*/ 247685 h 421851"/>
                  <a:gd name="connsiteX13" fmla="*/ 271293 w 551492"/>
                  <a:gd name="connsiteY13" fmla="*/ 247685 h 421851"/>
                  <a:gd name="connsiteX14" fmla="*/ 271293 w 551492"/>
                  <a:gd name="connsiteY14" fmla="*/ 227061 h 421851"/>
                  <a:gd name="connsiteX15" fmla="*/ 272584 w 551492"/>
                  <a:gd name="connsiteY15" fmla="*/ 224483 h 421851"/>
                  <a:gd name="connsiteX16" fmla="*/ 313904 w 551492"/>
                  <a:gd name="connsiteY16" fmla="*/ 172924 h 421851"/>
                  <a:gd name="connsiteX17" fmla="*/ 281648 w 551492"/>
                  <a:gd name="connsiteY17" fmla="*/ 36241 h 421851"/>
                  <a:gd name="connsiteX18" fmla="*/ 530834 w 551492"/>
                  <a:gd name="connsiteY18" fmla="*/ 36241 h 421851"/>
                  <a:gd name="connsiteX19" fmla="*/ 551492 w 551492"/>
                  <a:gd name="connsiteY19" fmla="*/ 58154 h 421851"/>
                  <a:gd name="connsiteX20" fmla="*/ 551492 w 551492"/>
                  <a:gd name="connsiteY20" fmla="*/ 90378 h 421851"/>
                  <a:gd name="connsiteX21" fmla="*/ 530834 w 551492"/>
                  <a:gd name="connsiteY21" fmla="*/ 111002 h 421851"/>
                  <a:gd name="connsiteX22" fmla="*/ 308761 w 551492"/>
                  <a:gd name="connsiteY22" fmla="*/ 111002 h 421851"/>
                  <a:gd name="connsiteX23" fmla="*/ 295850 w 551492"/>
                  <a:gd name="connsiteY23" fmla="*/ 96823 h 421851"/>
                  <a:gd name="connsiteX24" fmla="*/ 281648 w 551492"/>
                  <a:gd name="connsiteY24" fmla="*/ 36241 h 421851"/>
                  <a:gd name="connsiteX25" fmla="*/ 176987 w 551492"/>
                  <a:gd name="connsiteY25" fmla="*/ 0 h 421851"/>
                  <a:gd name="connsiteX26" fmla="*/ 271294 w 551492"/>
                  <a:gd name="connsiteY26" fmla="*/ 117396 h 421851"/>
                  <a:gd name="connsiteX27" fmla="*/ 276461 w 551492"/>
                  <a:gd name="connsiteY27" fmla="*/ 117396 h 421851"/>
                  <a:gd name="connsiteX28" fmla="*/ 290672 w 551492"/>
                  <a:gd name="connsiteY28" fmla="*/ 152228 h 421851"/>
                  <a:gd name="connsiteX29" fmla="*/ 262251 w 551492"/>
                  <a:gd name="connsiteY29" fmla="*/ 199960 h 421851"/>
                  <a:gd name="connsiteX30" fmla="*/ 257083 w 551492"/>
                  <a:gd name="connsiteY30" fmla="*/ 197380 h 421851"/>
                  <a:gd name="connsiteX31" fmla="*/ 224786 w 551492"/>
                  <a:gd name="connsiteY31" fmla="*/ 247692 h 421851"/>
                  <a:gd name="connsiteX32" fmla="*/ 219619 w 551492"/>
                  <a:gd name="connsiteY32" fmla="*/ 259303 h 421851"/>
                  <a:gd name="connsiteX33" fmla="*/ 241581 w 551492"/>
                  <a:gd name="connsiteY33" fmla="*/ 279944 h 421851"/>
                  <a:gd name="connsiteX34" fmla="*/ 263543 w 551492"/>
                  <a:gd name="connsiteY34" fmla="*/ 279944 h 421851"/>
                  <a:gd name="connsiteX35" fmla="*/ 352682 w 551492"/>
                  <a:gd name="connsiteY35" fmla="*/ 368958 h 421851"/>
                  <a:gd name="connsiteX36" fmla="*/ 352682 w 551492"/>
                  <a:gd name="connsiteY36" fmla="*/ 393470 h 421851"/>
                  <a:gd name="connsiteX37" fmla="*/ 325553 w 551492"/>
                  <a:gd name="connsiteY37" fmla="*/ 421851 h 421851"/>
                  <a:gd name="connsiteX38" fmla="*/ 28421 w 551492"/>
                  <a:gd name="connsiteY38" fmla="*/ 421851 h 421851"/>
                  <a:gd name="connsiteX39" fmla="*/ 0 w 551492"/>
                  <a:gd name="connsiteY39" fmla="*/ 393470 h 421851"/>
                  <a:gd name="connsiteX40" fmla="*/ 0 w 551492"/>
                  <a:gd name="connsiteY40" fmla="*/ 368958 h 421851"/>
                  <a:gd name="connsiteX41" fmla="*/ 89139 w 551492"/>
                  <a:gd name="connsiteY41" fmla="*/ 279944 h 421851"/>
                  <a:gd name="connsiteX42" fmla="*/ 112393 w 551492"/>
                  <a:gd name="connsiteY42" fmla="*/ 279944 h 421851"/>
                  <a:gd name="connsiteX43" fmla="*/ 133063 w 551492"/>
                  <a:gd name="connsiteY43" fmla="*/ 259303 h 421851"/>
                  <a:gd name="connsiteX44" fmla="*/ 127896 w 551492"/>
                  <a:gd name="connsiteY44" fmla="*/ 247692 h 421851"/>
                  <a:gd name="connsiteX45" fmla="*/ 95599 w 551492"/>
                  <a:gd name="connsiteY45" fmla="*/ 198670 h 421851"/>
                  <a:gd name="connsiteX46" fmla="*/ 91723 w 551492"/>
                  <a:gd name="connsiteY46" fmla="*/ 199960 h 421851"/>
                  <a:gd name="connsiteX47" fmla="*/ 63302 w 551492"/>
                  <a:gd name="connsiteY47" fmla="*/ 152228 h 421851"/>
                  <a:gd name="connsiteX48" fmla="*/ 78804 w 551492"/>
                  <a:gd name="connsiteY48" fmla="*/ 117396 h 421851"/>
                  <a:gd name="connsiteX49" fmla="*/ 81388 w 551492"/>
                  <a:gd name="connsiteY49" fmla="*/ 117396 h 421851"/>
                  <a:gd name="connsiteX50" fmla="*/ 176987 w 551492"/>
                  <a:gd name="connsiteY50" fmla="*/ 0 h 42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492" h="421851">
                    <a:moveTo>
                      <a:pt x="361794" y="308363"/>
                    </a:moveTo>
                    <a:lnTo>
                      <a:pt x="530845" y="308363"/>
                    </a:lnTo>
                    <a:cubicBezTo>
                      <a:pt x="541168" y="308363"/>
                      <a:pt x="551492" y="317411"/>
                      <a:pt x="551492" y="329044"/>
                    </a:cubicBezTo>
                    <a:lnTo>
                      <a:pt x="551492" y="362650"/>
                    </a:lnTo>
                    <a:cubicBezTo>
                      <a:pt x="551492" y="374283"/>
                      <a:pt x="541168" y="383331"/>
                      <a:pt x="530845" y="383331"/>
                    </a:cubicBezTo>
                    <a:lnTo>
                      <a:pt x="378570" y="383331"/>
                    </a:lnTo>
                    <a:lnTo>
                      <a:pt x="378570" y="369113"/>
                    </a:lnTo>
                    <a:cubicBezTo>
                      <a:pt x="378570" y="347140"/>
                      <a:pt x="372118" y="326459"/>
                      <a:pt x="361794" y="308363"/>
                    </a:cubicBezTo>
                    <a:close/>
                    <a:moveTo>
                      <a:pt x="313904" y="172924"/>
                    </a:moveTo>
                    <a:lnTo>
                      <a:pt x="530832" y="172924"/>
                    </a:lnTo>
                    <a:cubicBezTo>
                      <a:pt x="541162" y="172924"/>
                      <a:pt x="551492" y="181947"/>
                      <a:pt x="551492" y="193548"/>
                    </a:cubicBezTo>
                    <a:lnTo>
                      <a:pt x="551492" y="225772"/>
                    </a:lnTo>
                    <a:cubicBezTo>
                      <a:pt x="551492" y="237373"/>
                      <a:pt x="541162" y="247685"/>
                      <a:pt x="530832" y="247685"/>
                    </a:cubicBezTo>
                    <a:lnTo>
                      <a:pt x="271293" y="247685"/>
                    </a:lnTo>
                    <a:lnTo>
                      <a:pt x="271293" y="227061"/>
                    </a:lnTo>
                    <a:cubicBezTo>
                      <a:pt x="271293" y="225772"/>
                      <a:pt x="272584" y="225772"/>
                      <a:pt x="272584" y="224483"/>
                    </a:cubicBezTo>
                    <a:cubicBezTo>
                      <a:pt x="293244" y="218038"/>
                      <a:pt x="307448" y="194837"/>
                      <a:pt x="313904" y="172924"/>
                    </a:cubicBezTo>
                    <a:close/>
                    <a:moveTo>
                      <a:pt x="281648" y="36241"/>
                    </a:moveTo>
                    <a:lnTo>
                      <a:pt x="530834" y="36241"/>
                    </a:lnTo>
                    <a:cubicBezTo>
                      <a:pt x="541163" y="36241"/>
                      <a:pt x="551492" y="46553"/>
                      <a:pt x="551492" y="58154"/>
                    </a:cubicBezTo>
                    <a:lnTo>
                      <a:pt x="551492" y="90378"/>
                    </a:lnTo>
                    <a:cubicBezTo>
                      <a:pt x="551492" y="101979"/>
                      <a:pt x="541163" y="111002"/>
                      <a:pt x="530834" y="111002"/>
                    </a:cubicBezTo>
                    <a:lnTo>
                      <a:pt x="308761" y="111002"/>
                    </a:lnTo>
                    <a:cubicBezTo>
                      <a:pt x="304888" y="104557"/>
                      <a:pt x="301015" y="99401"/>
                      <a:pt x="295850" y="96823"/>
                    </a:cubicBezTo>
                    <a:cubicBezTo>
                      <a:pt x="293268" y="72333"/>
                      <a:pt x="288104" y="52998"/>
                      <a:pt x="281648" y="36241"/>
                    </a:cubicBezTo>
                    <a:close/>
                    <a:moveTo>
                      <a:pt x="176987" y="0"/>
                    </a:moveTo>
                    <a:cubicBezTo>
                      <a:pt x="257083" y="0"/>
                      <a:pt x="270002" y="64503"/>
                      <a:pt x="271294" y="117396"/>
                    </a:cubicBezTo>
                    <a:cubicBezTo>
                      <a:pt x="272586" y="117396"/>
                      <a:pt x="273878" y="117396"/>
                      <a:pt x="276461" y="117396"/>
                    </a:cubicBezTo>
                    <a:cubicBezTo>
                      <a:pt x="289380" y="117396"/>
                      <a:pt x="290672" y="132877"/>
                      <a:pt x="290672" y="152228"/>
                    </a:cubicBezTo>
                    <a:cubicBezTo>
                      <a:pt x="290672" y="171579"/>
                      <a:pt x="275169" y="199960"/>
                      <a:pt x="262251" y="199960"/>
                    </a:cubicBezTo>
                    <a:cubicBezTo>
                      <a:pt x="260959" y="199960"/>
                      <a:pt x="258375" y="198670"/>
                      <a:pt x="257083" y="197380"/>
                    </a:cubicBezTo>
                    <a:cubicBezTo>
                      <a:pt x="249332" y="216731"/>
                      <a:pt x="237705" y="233502"/>
                      <a:pt x="224786" y="247692"/>
                    </a:cubicBezTo>
                    <a:cubicBezTo>
                      <a:pt x="220911" y="250272"/>
                      <a:pt x="219619" y="254143"/>
                      <a:pt x="219619" y="259303"/>
                    </a:cubicBezTo>
                    <a:cubicBezTo>
                      <a:pt x="219619" y="270913"/>
                      <a:pt x="228662" y="279944"/>
                      <a:pt x="241581" y="279944"/>
                    </a:cubicBezTo>
                    <a:lnTo>
                      <a:pt x="263543" y="279944"/>
                    </a:lnTo>
                    <a:cubicBezTo>
                      <a:pt x="312634" y="279944"/>
                      <a:pt x="352682" y="319936"/>
                      <a:pt x="352682" y="368958"/>
                    </a:cubicBezTo>
                    <a:lnTo>
                      <a:pt x="352682" y="393470"/>
                    </a:lnTo>
                    <a:cubicBezTo>
                      <a:pt x="352682" y="408950"/>
                      <a:pt x="341055" y="421851"/>
                      <a:pt x="325553" y="421851"/>
                    </a:cubicBezTo>
                    <a:lnTo>
                      <a:pt x="28421" y="421851"/>
                    </a:lnTo>
                    <a:cubicBezTo>
                      <a:pt x="12919" y="421851"/>
                      <a:pt x="0" y="408950"/>
                      <a:pt x="0" y="393470"/>
                    </a:cubicBezTo>
                    <a:lnTo>
                      <a:pt x="0" y="368958"/>
                    </a:lnTo>
                    <a:cubicBezTo>
                      <a:pt x="0" y="319936"/>
                      <a:pt x="40048" y="279944"/>
                      <a:pt x="89139" y="279944"/>
                    </a:cubicBezTo>
                    <a:lnTo>
                      <a:pt x="112393" y="279944"/>
                    </a:lnTo>
                    <a:cubicBezTo>
                      <a:pt x="124020" y="279944"/>
                      <a:pt x="133063" y="270913"/>
                      <a:pt x="133063" y="259303"/>
                    </a:cubicBezTo>
                    <a:cubicBezTo>
                      <a:pt x="133063" y="254143"/>
                      <a:pt x="131771" y="250272"/>
                      <a:pt x="127896" y="247692"/>
                    </a:cubicBezTo>
                    <a:cubicBezTo>
                      <a:pt x="114977" y="234792"/>
                      <a:pt x="104642" y="216731"/>
                      <a:pt x="95599" y="198670"/>
                    </a:cubicBezTo>
                    <a:cubicBezTo>
                      <a:pt x="94307" y="199960"/>
                      <a:pt x="93015" y="199960"/>
                      <a:pt x="91723" y="199960"/>
                    </a:cubicBezTo>
                    <a:cubicBezTo>
                      <a:pt x="78804" y="199960"/>
                      <a:pt x="63302" y="171579"/>
                      <a:pt x="63302" y="152228"/>
                    </a:cubicBezTo>
                    <a:cubicBezTo>
                      <a:pt x="63302" y="132877"/>
                      <a:pt x="65886" y="117396"/>
                      <a:pt x="78804" y="117396"/>
                    </a:cubicBezTo>
                    <a:cubicBezTo>
                      <a:pt x="80096" y="117396"/>
                      <a:pt x="80096" y="117396"/>
                      <a:pt x="81388" y="117396"/>
                    </a:cubicBezTo>
                    <a:cubicBezTo>
                      <a:pt x="82680" y="64503"/>
                      <a:pt x="93015" y="0"/>
                      <a:pt x="17698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59" name="í$ḷíďê">
                <a:extLst>
                  <a:ext uri="{FF2B5EF4-FFF2-40B4-BE49-F238E27FC236}">
                    <a16:creationId xmlns="" xmlns:a16="http://schemas.microsoft.com/office/drawing/2014/main" id="{B19C0BE7-B27F-41B4-8680-3F5B6F21C850}"/>
                  </a:ext>
                </a:extLst>
              </p:cNvPr>
              <p:cNvSpPr txBox="1"/>
              <p:nvPr/>
            </p:nvSpPr>
            <p:spPr>
              <a:xfrm>
                <a:off x="1547533" y="8403050"/>
                <a:ext cx="4569132" cy="2024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分布式开发技术课程安排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="" xmlns:a16="http://schemas.microsoft.com/office/drawing/2014/main" id="{E4FE3D50-62C9-43F3-98AB-2FCE8F673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192" y="8254622"/>
                <a:ext cx="4351002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iṡḻîdè">
                <a:extLst>
                  <a:ext uri="{FF2B5EF4-FFF2-40B4-BE49-F238E27FC236}">
                    <a16:creationId xmlns="" xmlns:a16="http://schemas.microsoft.com/office/drawing/2014/main" id="{79CC2581-102B-4E4C-A70D-D476C9CF9C0B}"/>
                  </a:ext>
                </a:extLst>
              </p:cNvPr>
              <p:cNvSpPr/>
              <p:nvPr/>
            </p:nvSpPr>
            <p:spPr>
              <a:xfrm>
                <a:off x="2031654" y="6187364"/>
                <a:ext cx="3371203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03</a:t>
                </a:r>
                <a:endParaRPr lang="en-US" altLang="zh-CN" sz="3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62" name="ï$1îḓè">
                <a:extLst>
                  <a:ext uri="{FF2B5EF4-FFF2-40B4-BE49-F238E27FC236}">
                    <a16:creationId xmlns="" xmlns:a16="http://schemas.microsoft.com/office/drawing/2014/main" id="{667E7836-260F-4EF5-A6E3-8A5A97769496}"/>
                  </a:ext>
                </a:extLst>
              </p:cNvPr>
              <p:cNvSpPr txBox="1"/>
              <p:nvPr/>
            </p:nvSpPr>
            <p:spPr>
              <a:xfrm>
                <a:off x="1547531" y="7323050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课程安排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="" xmlns:a16="http://schemas.microsoft.com/office/drawing/2014/main" id="{E5C1E59B-C89B-4CE3-89F5-025E540A1C7A}"/>
                </a:ext>
              </a:extLst>
            </p:cNvPr>
            <p:cNvGrpSpPr/>
            <p:nvPr/>
          </p:nvGrpSpPr>
          <p:grpSpPr>
            <a:xfrm>
              <a:off x="17715489" y="5093240"/>
              <a:ext cx="4890578" cy="5449620"/>
              <a:chOff x="6414959" y="5093240"/>
              <a:chExt cx="4890578" cy="5449620"/>
            </a:xfrm>
          </p:grpSpPr>
          <p:sp>
            <p:nvSpPr>
              <p:cNvPr id="67" name="ïSḷîḓé">
                <a:extLst>
                  <a:ext uri="{FF2B5EF4-FFF2-40B4-BE49-F238E27FC236}">
                    <a16:creationId xmlns="" xmlns:a16="http://schemas.microsoft.com/office/drawing/2014/main" id="{37B6E630-D3FF-44E3-84B7-3E67C5C35AE8}"/>
                  </a:ext>
                </a:extLst>
              </p:cNvPr>
              <p:cNvSpPr/>
              <p:nvPr/>
            </p:nvSpPr>
            <p:spPr>
              <a:xfrm>
                <a:off x="6414959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68" name="î$ļiḍè">
                <a:extLst>
                  <a:ext uri="{FF2B5EF4-FFF2-40B4-BE49-F238E27FC236}">
                    <a16:creationId xmlns="" xmlns:a16="http://schemas.microsoft.com/office/drawing/2014/main" id="{B3CE2CBD-7893-4A6F-98FD-DBDE6F045F1A}"/>
                  </a:ext>
                </a:extLst>
              </p:cNvPr>
              <p:cNvSpPr/>
              <p:nvPr/>
            </p:nvSpPr>
            <p:spPr>
              <a:xfrm>
                <a:off x="8487553" y="5343050"/>
                <a:ext cx="745390" cy="656127"/>
              </a:xfrm>
              <a:custGeom>
                <a:avLst/>
                <a:gdLst>
                  <a:gd name="connsiteX0" fmla="*/ 18335 w 604256"/>
                  <a:gd name="connsiteY0" fmla="*/ 334272 h 531895"/>
                  <a:gd name="connsiteX1" fmla="*/ 37988 w 604256"/>
                  <a:gd name="connsiteY1" fmla="*/ 336249 h 531895"/>
                  <a:gd name="connsiteX2" fmla="*/ 302130 w 604256"/>
                  <a:gd name="connsiteY2" fmla="*/ 476833 h 531895"/>
                  <a:gd name="connsiteX3" fmla="*/ 566126 w 604256"/>
                  <a:gd name="connsiteY3" fmla="*/ 336249 h 531895"/>
                  <a:gd name="connsiteX4" fmla="*/ 601178 w 604256"/>
                  <a:gd name="connsiteY4" fmla="*/ 346793 h 531895"/>
                  <a:gd name="connsiteX5" fmla="*/ 590619 w 604256"/>
                  <a:gd name="connsiteY5" fmla="*/ 381793 h 531895"/>
                  <a:gd name="connsiteX6" fmla="*/ 314303 w 604256"/>
                  <a:gd name="connsiteY6" fmla="*/ 528820 h 531895"/>
                  <a:gd name="connsiteX7" fmla="*/ 302130 w 604256"/>
                  <a:gd name="connsiteY7" fmla="*/ 531895 h 531895"/>
                  <a:gd name="connsiteX8" fmla="*/ 289957 w 604256"/>
                  <a:gd name="connsiteY8" fmla="*/ 528820 h 531895"/>
                  <a:gd name="connsiteX9" fmla="*/ 13641 w 604256"/>
                  <a:gd name="connsiteY9" fmla="*/ 381793 h 531895"/>
                  <a:gd name="connsiteX10" fmla="*/ 3082 w 604256"/>
                  <a:gd name="connsiteY10" fmla="*/ 346793 h 531895"/>
                  <a:gd name="connsiteX11" fmla="*/ 18335 w 604256"/>
                  <a:gd name="connsiteY11" fmla="*/ 334272 h 531895"/>
                  <a:gd name="connsiteX12" fmla="*/ 18335 w 604256"/>
                  <a:gd name="connsiteY12" fmla="*/ 233364 h 531895"/>
                  <a:gd name="connsiteX13" fmla="*/ 37988 w 604256"/>
                  <a:gd name="connsiteY13" fmla="*/ 235341 h 531895"/>
                  <a:gd name="connsiteX14" fmla="*/ 302130 w 604256"/>
                  <a:gd name="connsiteY14" fmla="*/ 375925 h 531895"/>
                  <a:gd name="connsiteX15" fmla="*/ 566126 w 604256"/>
                  <a:gd name="connsiteY15" fmla="*/ 235341 h 531895"/>
                  <a:gd name="connsiteX16" fmla="*/ 601178 w 604256"/>
                  <a:gd name="connsiteY16" fmla="*/ 245885 h 531895"/>
                  <a:gd name="connsiteX17" fmla="*/ 590619 w 604256"/>
                  <a:gd name="connsiteY17" fmla="*/ 280885 h 531895"/>
                  <a:gd name="connsiteX18" fmla="*/ 314303 w 604256"/>
                  <a:gd name="connsiteY18" fmla="*/ 428058 h 531895"/>
                  <a:gd name="connsiteX19" fmla="*/ 302130 w 604256"/>
                  <a:gd name="connsiteY19" fmla="*/ 430987 h 531895"/>
                  <a:gd name="connsiteX20" fmla="*/ 289957 w 604256"/>
                  <a:gd name="connsiteY20" fmla="*/ 428058 h 531895"/>
                  <a:gd name="connsiteX21" fmla="*/ 13641 w 604256"/>
                  <a:gd name="connsiteY21" fmla="*/ 280885 h 531895"/>
                  <a:gd name="connsiteX22" fmla="*/ 3082 w 604256"/>
                  <a:gd name="connsiteY22" fmla="*/ 245885 h 531895"/>
                  <a:gd name="connsiteX23" fmla="*/ 18335 w 604256"/>
                  <a:gd name="connsiteY23" fmla="*/ 233364 h 531895"/>
                  <a:gd name="connsiteX24" fmla="*/ 291571 w 604256"/>
                  <a:gd name="connsiteY24" fmla="*/ 2196 h 531895"/>
                  <a:gd name="connsiteX25" fmla="*/ 312689 w 604256"/>
                  <a:gd name="connsiteY25" fmla="*/ 2196 h 531895"/>
                  <a:gd name="connsiteX26" fmla="*/ 588846 w 604256"/>
                  <a:gd name="connsiteY26" fmla="*/ 125214 h 531895"/>
                  <a:gd name="connsiteX27" fmla="*/ 604245 w 604256"/>
                  <a:gd name="connsiteY27" fmla="*/ 147914 h 531895"/>
                  <a:gd name="connsiteX28" fmla="*/ 590605 w 604256"/>
                  <a:gd name="connsiteY28" fmla="*/ 171639 h 531895"/>
                  <a:gd name="connsiteX29" fmla="*/ 314303 w 604256"/>
                  <a:gd name="connsiteY29" fmla="*/ 318676 h 531895"/>
                  <a:gd name="connsiteX30" fmla="*/ 302130 w 604256"/>
                  <a:gd name="connsiteY30" fmla="*/ 321751 h 531895"/>
                  <a:gd name="connsiteX31" fmla="*/ 289957 w 604256"/>
                  <a:gd name="connsiteY31" fmla="*/ 318676 h 531895"/>
                  <a:gd name="connsiteX32" fmla="*/ 13654 w 604256"/>
                  <a:gd name="connsiteY32" fmla="*/ 171639 h 531895"/>
                  <a:gd name="connsiteX33" fmla="*/ 15 w 604256"/>
                  <a:gd name="connsiteY33" fmla="*/ 147914 h 531895"/>
                  <a:gd name="connsiteX34" fmla="*/ 15414 w 604256"/>
                  <a:gd name="connsiteY34" fmla="*/ 125214 h 53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4256" h="531895">
                    <a:moveTo>
                      <a:pt x="18335" y="334272"/>
                    </a:moveTo>
                    <a:cubicBezTo>
                      <a:pt x="24642" y="332369"/>
                      <a:pt x="31682" y="332881"/>
                      <a:pt x="37988" y="336249"/>
                    </a:cubicBezTo>
                    <a:lnTo>
                      <a:pt x="302130" y="476833"/>
                    </a:lnTo>
                    <a:lnTo>
                      <a:pt x="566126" y="336249"/>
                    </a:lnTo>
                    <a:cubicBezTo>
                      <a:pt x="578739" y="329513"/>
                      <a:pt x="594432" y="334199"/>
                      <a:pt x="601178" y="346793"/>
                    </a:cubicBezTo>
                    <a:cubicBezTo>
                      <a:pt x="607925" y="359387"/>
                      <a:pt x="603085" y="375056"/>
                      <a:pt x="590619" y="381793"/>
                    </a:cubicBezTo>
                    <a:lnTo>
                      <a:pt x="314303" y="528820"/>
                    </a:lnTo>
                    <a:cubicBezTo>
                      <a:pt x="310490" y="530870"/>
                      <a:pt x="306383" y="531895"/>
                      <a:pt x="302130" y="531895"/>
                    </a:cubicBezTo>
                    <a:cubicBezTo>
                      <a:pt x="297877" y="531895"/>
                      <a:pt x="293770" y="530870"/>
                      <a:pt x="289957" y="528820"/>
                    </a:cubicBezTo>
                    <a:lnTo>
                      <a:pt x="13641" y="381793"/>
                    </a:lnTo>
                    <a:cubicBezTo>
                      <a:pt x="1028" y="375056"/>
                      <a:pt x="-3665" y="359387"/>
                      <a:pt x="3082" y="346793"/>
                    </a:cubicBezTo>
                    <a:cubicBezTo>
                      <a:pt x="6455" y="340496"/>
                      <a:pt x="12028" y="336176"/>
                      <a:pt x="18335" y="334272"/>
                    </a:cubicBezTo>
                    <a:close/>
                    <a:moveTo>
                      <a:pt x="18335" y="233364"/>
                    </a:moveTo>
                    <a:cubicBezTo>
                      <a:pt x="24642" y="231461"/>
                      <a:pt x="31682" y="231973"/>
                      <a:pt x="37988" y="235341"/>
                    </a:cubicBezTo>
                    <a:lnTo>
                      <a:pt x="302130" y="375925"/>
                    </a:lnTo>
                    <a:lnTo>
                      <a:pt x="566126" y="235341"/>
                    </a:lnTo>
                    <a:cubicBezTo>
                      <a:pt x="578739" y="228605"/>
                      <a:pt x="594432" y="233291"/>
                      <a:pt x="601178" y="245885"/>
                    </a:cubicBezTo>
                    <a:cubicBezTo>
                      <a:pt x="607925" y="258479"/>
                      <a:pt x="603085" y="274148"/>
                      <a:pt x="590619" y="280885"/>
                    </a:cubicBezTo>
                    <a:lnTo>
                      <a:pt x="314303" y="428058"/>
                    </a:lnTo>
                    <a:cubicBezTo>
                      <a:pt x="310490" y="430108"/>
                      <a:pt x="306383" y="430987"/>
                      <a:pt x="302130" y="430987"/>
                    </a:cubicBezTo>
                    <a:cubicBezTo>
                      <a:pt x="297877" y="430987"/>
                      <a:pt x="293770" y="430108"/>
                      <a:pt x="289957" y="428058"/>
                    </a:cubicBezTo>
                    <a:lnTo>
                      <a:pt x="13641" y="280885"/>
                    </a:lnTo>
                    <a:cubicBezTo>
                      <a:pt x="1028" y="274148"/>
                      <a:pt x="-3665" y="258479"/>
                      <a:pt x="3082" y="245885"/>
                    </a:cubicBezTo>
                    <a:cubicBezTo>
                      <a:pt x="6455" y="239588"/>
                      <a:pt x="12028" y="235268"/>
                      <a:pt x="18335" y="233364"/>
                    </a:cubicBezTo>
                    <a:close/>
                    <a:moveTo>
                      <a:pt x="291571" y="2196"/>
                    </a:moveTo>
                    <a:cubicBezTo>
                      <a:pt x="298317" y="-733"/>
                      <a:pt x="305943" y="-733"/>
                      <a:pt x="312689" y="2196"/>
                    </a:cubicBezTo>
                    <a:lnTo>
                      <a:pt x="588846" y="125214"/>
                    </a:lnTo>
                    <a:cubicBezTo>
                      <a:pt x="597938" y="129315"/>
                      <a:pt x="603805" y="138102"/>
                      <a:pt x="604245" y="147914"/>
                    </a:cubicBezTo>
                    <a:cubicBezTo>
                      <a:pt x="604538" y="157726"/>
                      <a:pt x="599258" y="166953"/>
                      <a:pt x="590605" y="171639"/>
                    </a:cubicBezTo>
                    <a:lnTo>
                      <a:pt x="314303" y="318676"/>
                    </a:lnTo>
                    <a:cubicBezTo>
                      <a:pt x="310489" y="320726"/>
                      <a:pt x="306383" y="321751"/>
                      <a:pt x="302130" y="321751"/>
                    </a:cubicBezTo>
                    <a:cubicBezTo>
                      <a:pt x="297877" y="321751"/>
                      <a:pt x="293771" y="320726"/>
                      <a:pt x="289957" y="318676"/>
                    </a:cubicBezTo>
                    <a:lnTo>
                      <a:pt x="13654" y="171639"/>
                    </a:lnTo>
                    <a:cubicBezTo>
                      <a:pt x="5002" y="166953"/>
                      <a:pt x="-278" y="157726"/>
                      <a:pt x="15" y="147914"/>
                    </a:cubicBezTo>
                    <a:cubicBezTo>
                      <a:pt x="309" y="138102"/>
                      <a:pt x="6322" y="129315"/>
                      <a:pt x="15414" y="12521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69" name="iṩļïḓê">
                <a:extLst>
                  <a:ext uri="{FF2B5EF4-FFF2-40B4-BE49-F238E27FC236}">
                    <a16:creationId xmlns="" xmlns:a16="http://schemas.microsoft.com/office/drawing/2014/main" id="{AA0F56B6-9808-4657-90CB-B314860D3238}"/>
                  </a:ext>
                </a:extLst>
              </p:cNvPr>
              <p:cNvSpPr txBox="1"/>
              <p:nvPr/>
            </p:nvSpPr>
            <p:spPr>
              <a:xfrm>
                <a:off x="6533544" y="8403050"/>
                <a:ext cx="4569132" cy="2024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="" xmlns:a16="http://schemas.microsoft.com/office/drawing/2014/main" id="{8EBF9698-666F-4D1B-B9D5-C29908192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014" y="8254622"/>
                <a:ext cx="435100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išliḋè">
                <a:extLst>
                  <a:ext uri="{FF2B5EF4-FFF2-40B4-BE49-F238E27FC236}">
                    <a16:creationId xmlns="" xmlns:a16="http://schemas.microsoft.com/office/drawing/2014/main" id="{E26CFBD0-F0C7-478A-8E5A-6BCD6EC3B005}"/>
                  </a:ext>
                </a:extLst>
              </p:cNvPr>
              <p:cNvSpPr/>
              <p:nvPr/>
            </p:nvSpPr>
            <p:spPr>
              <a:xfrm>
                <a:off x="7174646" y="6187364"/>
                <a:ext cx="3371204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04</a:t>
                </a:r>
                <a:endParaRPr lang="en-US" altLang="zh-CN" sz="3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72" name="isľíḑè">
                <a:extLst>
                  <a:ext uri="{FF2B5EF4-FFF2-40B4-BE49-F238E27FC236}">
                    <a16:creationId xmlns="" xmlns:a16="http://schemas.microsoft.com/office/drawing/2014/main" id="{3E626D86-95AE-443C-9450-9640F1484F1D}"/>
                  </a:ext>
                </a:extLst>
              </p:cNvPr>
              <p:cNvSpPr txBox="1"/>
              <p:nvPr/>
            </p:nvSpPr>
            <p:spPr>
              <a:xfrm>
                <a:off x="6533544" y="7323050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几句话送大家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典礼安排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96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ZooKeeper</a:t>
            </a:r>
            <a:r>
              <a:rPr lang="zh-CN" altLang="en-US" dirty="0"/>
              <a:t>特点</a:t>
            </a:r>
            <a:r>
              <a:rPr lang="en-US" altLang="zh-CN" dirty="0"/>
              <a:t>-</a:t>
            </a:r>
            <a:r>
              <a:rPr lang="zh-CN" altLang="en-US" dirty="0"/>
              <a:t>有序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84694" y="1768230"/>
            <a:ext cx="72450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多种</a:t>
            </a:r>
            <a:r>
              <a:rPr lang="zh-CN" altLang="en-US" sz="36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方式跟踪时间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129500" y="2823247"/>
            <a:ext cx="15750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Zxid</a:t>
            </a:r>
            <a:endParaRPr lang="en-US" altLang="zh-CN" sz="3200" b="1" dirty="0" smtClean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25929" y="4980775"/>
            <a:ext cx="412519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Version numbers</a:t>
            </a:r>
            <a:endParaRPr lang="en-US" altLang="zh-CN" sz="3200" b="1" dirty="0" smtClean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25929" y="7123995"/>
            <a:ext cx="412519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Ticks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125929" y="9884587"/>
            <a:ext cx="412519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Real time</a:t>
            </a:r>
            <a:endParaRPr lang="en-US" altLang="zh-CN" sz="3200" b="1" dirty="0" smtClean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4735" y="3555175"/>
            <a:ext cx="15210000" cy="144431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ZooKeeper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中的每次更改操作都对应一个唯一的事务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id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，称为</a:t>
            </a:r>
            <a:r>
              <a:rPr lang="en-US" altLang="zh-CN" sz="2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Zxid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，它是一个全局有序的戳记</a:t>
            </a:r>
            <a:r>
              <a:rPr lang="zh-CN" altLang="en-US" sz="28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endParaRPr lang="en-US" altLang="zh-CN" sz="2800" dirty="0" smtClean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如果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zxid1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小于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zxid2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，则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zxid1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发生在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zxid2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之前。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914734" y="5935650"/>
            <a:ext cx="17819959" cy="144431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版本号，对节点的每次更改都会导致该节点的版本号之一增加。这三个版本号是</a:t>
            </a:r>
            <a:r>
              <a:rPr lang="en-US" altLang="zh-CN" sz="280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dataVersion</a:t>
            </a:r>
            <a:endParaRPr lang="en-US" altLang="zh-CN" sz="2800" dirty="0" smtClean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(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对</a:t>
            </a:r>
            <a:r>
              <a:rPr lang="en-US" altLang="zh-CN" sz="2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znode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数据的更改次数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)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、</a:t>
            </a:r>
            <a:r>
              <a:rPr lang="en-US" altLang="zh-CN" sz="2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cversion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(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对</a:t>
            </a:r>
            <a:r>
              <a:rPr lang="en-US" altLang="zh-CN" sz="2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znode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子节点的更改次数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)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和</a:t>
            </a:r>
            <a:r>
              <a:rPr lang="en-US" altLang="zh-CN" sz="2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aclVersion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(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对</a:t>
            </a:r>
            <a:r>
              <a:rPr lang="en-US" altLang="zh-CN" sz="2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znode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ACL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的更改次数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)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914734" y="7842127"/>
            <a:ext cx="17819959" cy="216244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当使用多服务器</a:t>
            </a:r>
            <a:r>
              <a:rPr lang="en-US" altLang="zh-CN" sz="2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ZooKeeper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时，服务器使用“滴答”来定义事件的时间，如状态上传、会话超时</a:t>
            </a:r>
            <a:r>
              <a:rPr lang="zh-CN" altLang="en-US" sz="28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、</a:t>
            </a:r>
            <a:endParaRPr lang="en-US" altLang="zh-CN" sz="2800" dirty="0" smtClean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对等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点之间的连接超时等。滴答时间仅通过最小会话超时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(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滴答时间的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2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倍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)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间接公开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;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如果客户端请求的会话</a:t>
            </a:r>
            <a:r>
              <a:rPr lang="zh-CN" altLang="en-US" sz="28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超时</a:t>
            </a:r>
            <a:endParaRPr lang="en-US" altLang="zh-CN" sz="2800" dirty="0" smtClean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小于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最小会话超时，服务器将告诉客户端会话超时实际上是最小会话超时。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914734" y="10895976"/>
            <a:ext cx="17819959" cy="79967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ZooKeeper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除了在</a:t>
            </a:r>
            <a:r>
              <a:rPr lang="en-US" altLang="zh-CN" sz="2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znode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创建和修改时将时间戳放入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stat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结构之外，根本不使用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Real time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或时钟时间。</a:t>
            </a:r>
          </a:p>
        </p:txBody>
      </p:sp>
    </p:spTree>
    <p:extLst>
      <p:ext uri="{BB962C8B-B14F-4D97-AF65-F5344CB8AC3E}">
        <p14:creationId xmlns:p14="http://schemas.microsoft.com/office/powerpoint/2010/main" val="28996144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 err="1" smtClean="0"/>
              <a:t>ZooKeeper</a:t>
            </a:r>
            <a:r>
              <a:rPr lang="zh-CN" altLang="en-US" dirty="0" smtClean="0"/>
              <a:t>特点</a:t>
            </a:r>
            <a:r>
              <a:rPr lang="en-US" altLang="zh-CN" dirty="0" smtClean="0"/>
              <a:t>-</a:t>
            </a:r>
            <a:r>
              <a:rPr lang="zh-CN" altLang="en-US" dirty="0"/>
              <a:t>有序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8915"/>
          <a:stretch/>
        </p:blipFill>
        <p:spPr>
          <a:xfrm>
            <a:off x="1304694" y="3955598"/>
            <a:ext cx="9764939" cy="61215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04694" y="1843563"/>
            <a:ext cx="58500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思源黑体 CN Bold" panose="020B0800000000000000" pitchFamily="34" charset="-122"/>
                <a:ea typeface="思源黑体 CN Bold" panose="020B0800000000000000" pitchFamily="34" charset="-122"/>
                <a:cs typeface="Source Han Sans CN Normal" charset="-122"/>
              </a:rPr>
              <a:t>节点上的元数据信息</a:t>
            </a:r>
            <a:r>
              <a:rPr lang="en-US" altLang="zh-CN" sz="3600" dirty="0" smtClean="0">
                <a:latin typeface="思源黑体 CN Bold" panose="020B0800000000000000" pitchFamily="34" charset="-122"/>
                <a:ea typeface="思源黑体 CN Bold" panose="020B0800000000000000" pitchFamily="34" charset="-122"/>
                <a:cs typeface="Source Han Sans CN Normal" charset="-122"/>
              </a:rPr>
              <a:t>-Stat</a:t>
            </a:r>
            <a:endParaRPr lang="zh-CN" altLang="en-US" sz="3600" dirty="0" smtClean="0">
              <a:latin typeface="思源黑体 CN Bold" panose="020B0800000000000000" pitchFamily="34" charset="-122"/>
              <a:ea typeface="思源黑体 CN Bold" panose="020B0800000000000000" pitchFamily="34" charset="-122"/>
              <a:cs typeface="Source Han Sans CN Normal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9694" y="11209427"/>
            <a:ext cx="144900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除了</a:t>
            </a:r>
            <a:r>
              <a:rPr lang="en-US" altLang="zh-CN" sz="320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ephemeralOwner</a:t>
            </a: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、</a:t>
            </a:r>
            <a:r>
              <a:rPr lang="en-US" altLang="zh-CN" sz="320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dataLength</a:t>
            </a: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、</a:t>
            </a:r>
            <a:r>
              <a:rPr lang="en-US" altLang="zh-CN" sz="320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numChildren</a:t>
            </a: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，其他属性都体现了顺序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BFF0504F-22FD-4C9E-900D-8A71D4270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96441"/>
              </p:ext>
            </p:extLst>
          </p:nvPr>
        </p:nvGraphicFramePr>
        <p:xfrm>
          <a:off x="11519735" y="2696137"/>
          <a:ext cx="9528634" cy="7437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39427">
                  <a:extLst>
                    <a:ext uri="{9D8B030D-6E8A-4147-A177-3AD203B41FA5}">
                      <a16:colId xmlns="" xmlns:a16="http://schemas.microsoft.com/office/drawing/2014/main" val="2818067047"/>
                    </a:ext>
                  </a:extLst>
                </a:gridCol>
                <a:gridCol w="5989207">
                  <a:extLst>
                    <a:ext uri="{9D8B030D-6E8A-4147-A177-3AD203B41FA5}">
                      <a16:colId xmlns="" xmlns:a16="http://schemas.microsoft.com/office/drawing/2014/main" val="2451906789"/>
                    </a:ext>
                  </a:extLst>
                </a:gridCol>
              </a:tblGrid>
              <a:tr h="5129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属性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描述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8331689"/>
                  </a:ext>
                </a:extLst>
              </a:tr>
              <a:tr h="2236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 err="1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cZxid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创建该节点的</a:t>
                      </a:r>
                      <a:r>
                        <a:rPr lang="en-US" altLang="zh-CN" sz="3200" dirty="0" err="1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zxid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</a:tr>
              <a:tr h="22365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ctime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7279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该节点的创建时间</a:t>
                      </a:r>
                      <a:endParaRPr lang="en-US" altLang="zh-CN" sz="3200" dirty="0" smtClean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36150"/>
                  </a:ext>
                </a:extLst>
              </a:tr>
              <a:tr h="411989"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mZxid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该节点的最后修改</a:t>
                      </a:r>
                      <a:r>
                        <a:rPr lang="en-US" altLang="zh-CN" sz="3200" dirty="0" err="1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zxid</a:t>
                      </a:r>
                      <a:endParaRPr lang="en-US" altLang="zh-CN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3141280"/>
                  </a:ext>
                </a:extLst>
              </a:tr>
              <a:tr h="22365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mtime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该节点的最后修改时间</a:t>
                      </a:r>
                      <a:endParaRPr lang="en-US" altLang="zh-CN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3612115"/>
                  </a:ext>
                </a:extLst>
              </a:tr>
              <a:tr h="571698"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pZxid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7279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该节点的最后子节点修改</a:t>
                      </a:r>
                      <a:r>
                        <a:rPr lang="en-US" altLang="zh-CN" sz="3200" dirty="0" err="1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zxid</a:t>
                      </a:r>
                      <a:endParaRPr lang="en-US" altLang="zh-CN" sz="3200" dirty="0" smtClean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1033191"/>
                  </a:ext>
                </a:extLst>
              </a:tr>
              <a:tr h="411989"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cversion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该节点的子节点变更次数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4893535"/>
                  </a:ext>
                </a:extLst>
              </a:tr>
              <a:tr h="22365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dataVersion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该节点数据被修改的次数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0054718"/>
                  </a:ext>
                </a:extLst>
              </a:tr>
              <a:tr h="411989"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aclVersion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该节点的</a:t>
                      </a:r>
                      <a:r>
                        <a:rPr lang="en-US" altLang="zh-CN" sz="3200" dirty="0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ACL</a:t>
                      </a:r>
                      <a:r>
                        <a:rPr lang="zh-CN" altLang="en-US" sz="3200" dirty="0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变更次数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051747"/>
                  </a:ext>
                </a:extLst>
              </a:tr>
              <a:tr h="411989"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ephemeralOwner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临时节点所有者会话</a:t>
                      </a:r>
                      <a:r>
                        <a:rPr lang="en-US" altLang="zh-CN" sz="3200" dirty="0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ID</a:t>
                      </a:r>
                      <a:r>
                        <a:rPr lang="zh-CN" altLang="en-US" sz="3200" dirty="0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，非临时节点为</a:t>
                      </a:r>
                      <a:r>
                        <a:rPr lang="en-US" altLang="zh-CN" sz="3200" dirty="0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0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</a:tr>
              <a:tr h="411989"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dataLength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该节点数据长度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</a:tr>
              <a:tr h="411989"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numChildren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303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 smtClean="0">
                          <a:latin typeface="思源黑体 CN Normal" panose="020B0400000000000000" pitchFamily="34" charset="-128"/>
                          <a:ea typeface="思源黑体 CN Normal" panose="020B0400000000000000" pitchFamily="34" charset="-128"/>
                        </a:rPr>
                        <a:t>子节点数</a:t>
                      </a:r>
                      <a:endParaRPr lang="en-US" sz="3200" dirty="0">
                        <a:latin typeface="思源黑体 CN Normal" panose="020B0400000000000000" pitchFamily="34" charset="-128"/>
                        <a:ea typeface="思源黑体 CN Normal" panose="020B0400000000000000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96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 err="1" smtClean="0"/>
              <a:t>ZooKeeper</a:t>
            </a:r>
            <a:r>
              <a:rPr lang="zh-CN" altLang="en-US" dirty="0" smtClean="0"/>
              <a:t>特点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可复制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627" y="4145515"/>
            <a:ext cx="15616216" cy="4815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99735" y="10570508"/>
            <a:ext cx="104400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集群特点，保证了服务的可靠性，可靠性使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其不会成为单点故障</a:t>
            </a:r>
            <a:endParaRPr lang="zh-CN" altLang="en-US" sz="2800" dirty="0" smtClean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4694" y="1770267"/>
            <a:ext cx="116100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思源黑体 CN Bold" panose="020B0800000000000000" pitchFamily="34" charset="-122"/>
                <a:ea typeface="思源黑体 CN Bold" panose="020B0800000000000000" pitchFamily="34" charset="-122"/>
                <a:cs typeface="Source Han Sans CN Normal" charset="-122"/>
              </a:rPr>
              <a:t>可以快速的搭建集群</a:t>
            </a:r>
          </a:p>
        </p:txBody>
      </p:sp>
    </p:spTree>
    <p:extLst>
      <p:ext uri="{BB962C8B-B14F-4D97-AF65-F5344CB8AC3E}">
        <p14:creationId xmlns:p14="http://schemas.microsoft.com/office/powerpoint/2010/main" val="38924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 err="1" smtClean="0"/>
              <a:t>ZooKeeper</a:t>
            </a:r>
            <a:r>
              <a:rPr lang="zh-CN" altLang="en-US" dirty="0" smtClean="0"/>
              <a:t>特点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快速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19694" y="4590175"/>
            <a:ext cx="17730000" cy="34200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457200" indent="-4572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3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ZooKeeper</a:t>
            </a:r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数据加载在内存中，这意味着</a:t>
            </a:r>
            <a:r>
              <a:rPr lang="en-US" altLang="zh-CN" sz="3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ZooKeeper</a:t>
            </a:r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可以获得高吞吐量和低延迟</a:t>
            </a: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数。</a:t>
            </a:r>
            <a:endParaRPr lang="en-US" altLang="zh-CN" sz="3600" dirty="0" smtClean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以</a:t>
            </a:r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读取为主的工作负载中，它尤其快</a:t>
            </a: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。</a:t>
            </a:r>
            <a:endParaRPr lang="en-US" altLang="zh-CN" sz="3600" dirty="0" smtClean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操作</a:t>
            </a:r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的</a:t>
            </a:r>
            <a:r>
              <a:rPr lang="en-US" altLang="zh-CN" sz="3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Znode</a:t>
            </a:r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的数据大小限制</a:t>
            </a:r>
            <a:r>
              <a:rPr lang="en-US" altLang="zh-CN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1M</a:t>
            </a: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。</a:t>
            </a:r>
            <a:endParaRPr lang="en-US" altLang="zh-CN" sz="36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9694" y="8820175"/>
            <a:ext cx="158850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ZooKeeper</a:t>
            </a:r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的性能方面意味着它可以用于大型分布式系统</a:t>
            </a:r>
            <a:endParaRPr lang="en-US" altLang="zh-CN" sz="36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9694" y="2190567"/>
            <a:ext cx="158850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 Normal" charset="-122"/>
              </a:rPr>
              <a:t>ZK</a:t>
            </a:r>
            <a:r>
              <a:rPr lang="zh-CN" altLang="en-US" sz="3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 Normal" charset="-122"/>
              </a:rPr>
              <a:t>快在哪里</a:t>
            </a:r>
            <a:r>
              <a:rPr lang="en-US" altLang="zh-CN" sz="3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 Normal" charset="-122"/>
              </a:rPr>
              <a:t>?</a:t>
            </a:r>
            <a:endParaRPr lang="en-US" altLang="zh-CN" sz="36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0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9997276" y="3009086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 smtClean="0">
                <a:solidFill>
                  <a:srgbClr val="F8F8F8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02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5317067" y="8048195"/>
            <a:ext cx="126999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dirty="0">
                <a:latin typeface="思源黑体 CN Bold" panose="020B0800000000000000" charset="-122"/>
                <a:ea typeface="思源黑体 CN Bold" panose="020B0800000000000000" charset="-122"/>
              </a:rPr>
              <a:t>领袖核心能力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23675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Zookeeper</a:t>
            </a:r>
            <a:r>
              <a:rPr lang="zh-CN" altLang="en-US" dirty="0"/>
              <a:t>会话机制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86DD9C81-0261-4C3F-9BF0-C6AAAC243002}"/>
              </a:ext>
            </a:extLst>
          </p:cNvPr>
          <p:cNvSpPr/>
          <p:nvPr/>
        </p:nvSpPr>
        <p:spPr>
          <a:xfrm>
            <a:off x="1529694" y="2118683"/>
            <a:ext cx="3735000" cy="765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latin typeface="思源黑体 CN Normal" pitchFamily="34" charset="-122"/>
                <a:ea typeface="思源黑体 CN Normal" pitchFamily="34" charset="-122"/>
              </a:rPr>
              <a:t>Session </a:t>
            </a:r>
            <a:r>
              <a:rPr lang="zh-CN" altLang="en-US" sz="3600" b="1" smtClean="0">
                <a:latin typeface="思源黑体 CN Normal" pitchFamily="34" charset="-122"/>
                <a:ea typeface="思源黑体 CN Normal" pitchFamily="34" charset="-122"/>
              </a:rPr>
              <a:t>会话</a:t>
            </a:r>
            <a:endParaRPr lang="zh-CN" altLang="en-US" sz="3600" b="1">
              <a:latin typeface="思源黑体 CN Normal" pitchFamily="34" charset="-122"/>
              <a:ea typeface="思源黑体 CN Normal" pitchFamily="34" charset="-122"/>
            </a:endParaRPr>
          </a:p>
        </p:txBody>
      </p:sp>
      <p:pic>
        <p:nvPicPr>
          <p:cNvPr id="7" name="图片 6" descr="图片包含 标牌&#10;&#10;自动生成的说明">
            <a:extLst>
              <a:ext uri="{FF2B5EF4-FFF2-40B4-BE49-F238E27FC236}">
                <a16:creationId xmlns:a16="http://schemas.microsoft.com/office/drawing/2014/main" xmlns="" id="{E434B729-4E58-47C2-9D53-7CAC0722CD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94" y="3780175"/>
            <a:ext cx="12525184" cy="38638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79694" y="8145175"/>
            <a:ext cx="1710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 一个客户端连接一个会话，由</a:t>
            </a:r>
            <a:r>
              <a:rPr lang="en-US" altLang="zh-CN" sz="3600" dirty="0" err="1" smtClean="0">
                <a:latin typeface="思源黑体 CN Normal" pitchFamily="34" charset="-122"/>
                <a:ea typeface="思源黑体 CN Normal" pitchFamily="34" charset="-122"/>
              </a:rPr>
              <a:t>zk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分配唯一会话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id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；</a:t>
            </a:r>
            <a:endParaRPr lang="en-US" altLang="zh-CN" sz="3600" dirty="0" smtClean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 客户端以特定的时间间隔发送</a:t>
            </a:r>
            <a:r>
              <a:rPr lang="zh-CN" altLang="en-US" sz="3600" b="1" dirty="0" smtClean="0">
                <a:latin typeface="思源黑体 CN Normal" pitchFamily="34" charset="-122"/>
                <a:ea typeface="思源黑体 CN Normal" pitchFamily="34" charset="-122"/>
              </a:rPr>
              <a:t>心跳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以保持会话有效； </a:t>
            </a:r>
            <a:r>
              <a:rPr lang="en-US" altLang="zh-CN" sz="3600" dirty="0" err="1" smtClean="0">
                <a:latin typeface="思源黑体 CN Normal" pitchFamily="34" charset="-122"/>
                <a:ea typeface="思源黑体 CN Normal" pitchFamily="34" charset="-122"/>
              </a:rPr>
              <a:t>tickTime</a:t>
            </a:r>
            <a:endParaRPr lang="en-US" altLang="zh-CN" sz="3600" dirty="0" smtClean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 超过会话超时时间未收到客户端的心跳，则判定客户端死了；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(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默认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2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倍</a:t>
            </a:r>
            <a:r>
              <a:rPr lang="en-US" altLang="zh-CN" sz="3600" dirty="0" err="1" smtClean="0">
                <a:latin typeface="思源黑体 CN Normal" pitchFamily="34" charset="-122"/>
                <a:ea typeface="思源黑体 CN Normal" pitchFamily="34" charset="-122"/>
              </a:rPr>
              <a:t>tickTime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)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 会话中的请求按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FIFO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顺序执行。</a:t>
            </a:r>
          </a:p>
        </p:txBody>
      </p:sp>
    </p:spTree>
    <p:extLst>
      <p:ext uri="{BB962C8B-B14F-4D97-AF65-F5344CB8AC3E}">
        <p14:creationId xmlns:p14="http://schemas.microsoft.com/office/powerpoint/2010/main" val="9421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zookeeper.apache.org/doc/current/images/zknamespace.jpg">
            <a:extLst>
              <a:ext uri="{FF2B5EF4-FFF2-40B4-BE49-F238E27FC236}">
                <a16:creationId xmlns="" xmlns:a16="http://schemas.microsoft.com/office/drawing/2014/main" id="{06C23E57-66D5-4719-ABFD-485C93491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303" y="7356502"/>
            <a:ext cx="7861661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/>
              <a:t> </a:t>
            </a:r>
            <a:r>
              <a:rPr lang="en-US" altLang="zh-CN" smtClean="0"/>
              <a:t>znode—</a:t>
            </a:r>
            <a:r>
              <a:rPr lang="zh-CN" altLang="en-US" smtClean="0"/>
              <a:t>数据构成</a:t>
            </a:r>
            <a:endParaRPr lang="zh-CN" altLang="en-US" dirty="0"/>
          </a:p>
        </p:txBody>
      </p:sp>
      <p:sp>
        <p:nvSpPr>
          <p:cNvPr id="4" name="矩形: 圆角 5">
            <a:extLst>
              <a:ext uri="{FF2B5EF4-FFF2-40B4-BE49-F238E27FC236}">
                <a16:creationId xmlns:a16="http://schemas.microsoft.com/office/drawing/2014/main" xmlns="" id="{86DD9C81-0261-4C3F-9BF0-C6AAAC243002}"/>
              </a:ext>
            </a:extLst>
          </p:cNvPr>
          <p:cNvSpPr/>
          <p:nvPr/>
        </p:nvSpPr>
        <p:spPr>
          <a:xfrm>
            <a:off x="1817303" y="2217185"/>
            <a:ext cx="3735000" cy="93288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smtClean="0">
                <a:latin typeface="思源黑体 CN Normal" pitchFamily="34" charset="-122"/>
                <a:ea typeface="思源黑体 CN Normal" pitchFamily="34" charset="-122"/>
              </a:rPr>
              <a:t>数据构成</a:t>
            </a:r>
            <a:endParaRPr lang="zh-CN" altLang="en-US" sz="3600" b="1">
              <a:latin typeface="思源黑体 CN Normal" pitchFamily="34" charset="-122"/>
              <a:ea typeface="思源黑体 CN Normal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7DC3B29A-7929-4612-9D5E-CDB353DD2314}"/>
              </a:ext>
            </a:extLst>
          </p:cNvPr>
          <p:cNvGrpSpPr/>
          <p:nvPr/>
        </p:nvGrpSpPr>
        <p:grpSpPr>
          <a:xfrm>
            <a:off x="1819374" y="3659052"/>
            <a:ext cx="16717500" cy="3418325"/>
            <a:chOff x="1857408" y="3455013"/>
            <a:chExt cx="19755000" cy="2925000"/>
          </a:xfrm>
        </p:grpSpPr>
        <p:sp>
          <p:nvSpPr>
            <p:cNvPr id="24" name="矩形: 圆角 1">
              <a:extLst>
                <a:ext uri="{FF2B5EF4-FFF2-40B4-BE49-F238E27FC236}">
                  <a16:creationId xmlns:a16="http://schemas.microsoft.com/office/drawing/2014/main" xmlns="" id="{8CA3FA2E-80FE-4F29-961E-2FE179F0EA5B}"/>
                </a:ext>
              </a:extLst>
            </p:cNvPr>
            <p:cNvSpPr/>
            <p:nvPr/>
          </p:nvSpPr>
          <p:spPr>
            <a:xfrm>
              <a:off x="1857408" y="3455013"/>
              <a:ext cx="19755000" cy="2925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zh-CN" altLang="en-US" dirty="0"/>
            </a:p>
          </p:txBody>
        </p:sp>
        <p:sp>
          <p:nvSpPr>
            <p:cNvPr id="25" name="TextBox 14">
              <a:extLst>
                <a:ext uri="{FF2B5EF4-FFF2-40B4-BE49-F238E27FC236}">
                  <a16:creationId xmlns:a16="http://schemas.microsoft.com/office/drawing/2014/main" xmlns="" id="{C1CA1444-077E-4C21-9067-B4FEB6B7A8F2}"/>
                </a:ext>
              </a:extLst>
            </p:cNvPr>
            <p:cNvSpPr txBox="1"/>
            <p:nvPr/>
          </p:nvSpPr>
          <p:spPr>
            <a:xfrm>
              <a:off x="2483980" y="3693855"/>
              <a:ext cx="18501856" cy="2449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00B050"/>
                </a:buClr>
                <a:buFont typeface="Wingdings" pitchFamily="2" charset="2"/>
                <a:buChar char="Ø"/>
              </a:pPr>
              <a:r>
                <a:rPr lang="zh-CN" altLang="en-US" sz="4000" dirty="0" smtClean="0">
                  <a:latin typeface="思源黑体 CN Medium" pitchFamily="34" charset="-122"/>
                  <a:ea typeface="思源黑体 CN Medium" pitchFamily="34" charset="-122"/>
                </a:rPr>
                <a:t> 节点数据：存储的协调数据（状态信息、配置、位置信息等）</a:t>
              </a:r>
            </a:p>
            <a:p>
              <a:pPr>
                <a:lnSpc>
                  <a:spcPct val="150000"/>
                </a:lnSpc>
                <a:buClr>
                  <a:srgbClr val="00B050"/>
                </a:buClr>
                <a:buFont typeface="Wingdings" pitchFamily="2" charset="2"/>
                <a:buChar char="Ø"/>
              </a:pPr>
              <a:r>
                <a:rPr lang="zh-CN" altLang="en-US" sz="4000" dirty="0" smtClean="0">
                  <a:latin typeface="思源黑体 CN Medium" pitchFamily="34" charset="-122"/>
                  <a:ea typeface="思源黑体 CN Medium" pitchFamily="34" charset="-122"/>
                </a:rPr>
                <a:t> 节点元数据（</a:t>
              </a:r>
              <a:r>
                <a:rPr lang="en-US" altLang="zh-CN" sz="4000" dirty="0" smtClean="0">
                  <a:latin typeface="思源黑体 CN Medium" pitchFamily="34" charset="-122"/>
                  <a:ea typeface="思源黑体 CN Medium" pitchFamily="34" charset="-122"/>
                </a:rPr>
                <a:t>stat</a:t>
              </a:r>
              <a:r>
                <a:rPr lang="zh-CN" altLang="en-US" sz="4000" dirty="0" smtClean="0">
                  <a:latin typeface="思源黑体 CN Medium" pitchFamily="34" charset="-122"/>
                  <a:ea typeface="思源黑体 CN Medium" pitchFamily="34" charset="-122"/>
                </a:rPr>
                <a:t>结构）</a:t>
              </a:r>
            </a:p>
            <a:p>
              <a:pPr>
                <a:lnSpc>
                  <a:spcPct val="150000"/>
                </a:lnSpc>
                <a:buClr>
                  <a:srgbClr val="00B050"/>
                </a:buClr>
                <a:buFont typeface="Wingdings" pitchFamily="2" charset="2"/>
                <a:buChar char="Ø"/>
              </a:pPr>
              <a:r>
                <a:rPr lang="zh-CN" altLang="en-US" sz="4000" dirty="0" smtClean="0">
                  <a:latin typeface="思源黑体 CN Medium" pitchFamily="34" charset="-122"/>
                  <a:ea typeface="思源黑体 CN Medium" pitchFamily="34" charset="-122"/>
                </a:rPr>
                <a:t> 数据大小上限：</a:t>
              </a:r>
              <a:r>
                <a:rPr lang="en-US" altLang="zh-CN" sz="4000" dirty="0" smtClean="0">
                  <a:latin typeface="思源黑体 CN Medium" pitchFamily="34" charset="-122"/>
                  <a:ea typeface="思源黑体 CN Medium" pitchFamily="34" charset="-122"/>
                </a:rPr>
                <a:t>1M</a:t>
              </a:r>
              <a:endParaRPr lang="en-US" altLang="zh-CN" sz="4000" dirty="0">
                <a:latin typeface="思源黑体 CN Medium" pitchFamily="34" charset="-122"/>
                <a:ea typeface="思源黑体 CN Medium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2284694" y="5368214"/>
            <a:ext cx="4905000" cy="900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create /app1 666</a:t>
            </a:r>
            <a:endParaRPr kumimoji="1" lang="en-US" altLang="zh-CN" sz="3200" dirty="0">
              <a:solidFill>
                <a:srgbClr val="E8BF6A"/>
              </a:solidFill>
              <a:latin typeface="Menlo" panose="020B0609030804020204" charset="0"/>
              <a:ea typeface="Menlo" panose="020B0609030804020204" charset="0"/>
              <a:cs typeface="Menlo" panose="020B0609030804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20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zookeeper.apache.org/doc/current/images/zknamespace.jpg">
            <a:extLst>
              <a:ext uri="{FF2B5EF4-FFF2-40B4-BE49-F238E27FC236}">
                <a16:creationId xmlns="" xmlns:a16="http://schemas.microsoft.com/office/drawing/2014/main" id="{06C23E57-66D5-4719-ABFD-485C93491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758" y="504752"/>
            <a:ext cx="7861661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/>
              <a:t> </a:t>
            </a:r>
            <a:r>
              <a:rPr lang="en-US" altLang="zh-CN" smtClean="0"/>
              <a:t>znode—</a:t>
            </a:r>
            <a:r>
              <a:rPr lang="zh-CN" altLang="en-US" smtClean="0"/>
              <a:t>节点类型</a:t>
            </a:r>
            <a:endParaRPr lang="zh-CN" altLang="en-US" dirty="0"/>
          </a:p>
        </p:txBody>
      </p:sp>
      <p:sp>
        <p:nvSpPr>
          <p:cNvPr id="4" name="矩形: 圆角 5">
            <a:extLst>
              <a:ext uri="{FF2B5EF4-FFF2-40B4-BE49-F238E27FC236}">
                <a16:creationId xmlns:a16="http://schemas.microsoft.com/office/drawing/2014/main" xmlns="" id="{86DD9C81-0261-4C3F-9BF0-C6AAAC243002}"/>
              </a:ext>
            </a:extLst>
          </p:cNvPr>
          <p:cNvSpPr/>
          <p:nvPr/>
        </p:nvSpPr>
        <p:spPr>
          <a:xfrm>
            <a:off x="1799694" y="2565175"/>
            <a:ext cx="3735000" cy="93288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smtClean="0">
                <a:latin typeface="思源黑体 CN Normal" pitchFamily="34" charset="-122"/>
                <a:ea typeface="思源黑体 CN Normal" pitchFamily="34" charset="-122"/>
              </a:rPr>
              <a:t>持久节点</a:t>
            </a:r>
            <a:endParaRPr lang="zh-CN" altLang="en-US" sz="3600" b="1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10" name="文本框 6">
            <a:extLst>
              <a:ext uri="{FF2B5EF4-FFF2-40B4-BE49-F238E27FC236}">
                <a16:creationId xmlns="" xmlns:a16="http://schemas.microsoft.com/office/drawing/2014/main" id="{3017C454-854F-4E7E-82E6-52B0ABCF4510}"/>
              </a:ext>
            </a:extLst>
          </p:cNvPr>
          <p:cNvSpPr txBox="1"/>
          <p:nvPr/>
        </p:nvSpPr>
        <p:spPr>
          <a:xfrm>
            <a:off x="2204694" y="6663855"/>
            <a:ext cx="1494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 10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位十进制序号</a:t>
            </a:r>
            <a:endParaRPr lang="en-US" altLang="zh-CN" sz="3600" dirty="0" smtClean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 每个父节点一个计数器</a:t>
            </a:r>
            <a:endParaRPr lang="en-US" altLang="zh-CN" sz="3600" dirty="0" smtClean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 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计数器是带符号</a:t>
            </a:r>
            <a:r>
              <a:rPr lang="en-US" altLang="zh-CN" sz="3600" dirty="0" err="1" smtClean="0">
                <a:latin typeface="思源黑体 CN Normal" pitchFamily="34" charset="-122"/>
                <a:ea typeface="思源黑体 CN Normal" pitchFamily="34" charset="-122"/>
              </a:rPr>
              <a:t>int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（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4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字节）到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2147483647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之后将溢出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(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导致名称“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&lt;path&gt;-2147483648”)</a:t>
            </a:r>
            <a:endParaRPr lang="zh-CN" altLang="en-US" sz="36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04694" y="2565175"/>
            <a:ext cx="5895000" cy="900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zh-CN" sz="320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create /app1 666</a:t>
            </a:r>
            <a:endParaRPr kumimoji="1" lang="en-US" altLang="zh-CN" sz="3200" dirty="0">
              <a:solidFill>
                <a:srgbClr val="E8BF6A"/>
              </a:solidFill>
              <a:latin typeface="Menlo" panose="020B0609030804020204" charset="0"/>
              <a:ea typeface="Menlo" panose="020B0609030804020204" charset="0"/>
              <a:cs typeface="Menlo" panose="020B0609030804020204" charset="0"/>
            </a:endParaRPr>
          </a:p>
        </p:txBody>
      </p:sp>
      <p:sp>
        <p:nvSpPr>
          <p:cNvPr id="9" name="矩形: 圆角 5">
            <a:extLst>
              <a:ext uri="{FF2B5EF4-FFF2-40B4-BE49-F238E27FC236}">
                <a16:creationId xmlns:a16="http://schemas.microsoft.com/office/drawing/2014/main" xmlns="" id="{86DD9C81-0261-4C3F-9BF0-C6AAAC243002}"/>
              </a:ext>
            </a:extLst>
          </p:cNvPr>
          <p:cNvSpPr/>
          <p:nvPr/>
        </p:nvSpPr>
        <p:spPr>
          <a:xfrm>
            <a:off x="1799694" y="3972289"/>
            <a:ext cx="3735000" cy="93288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smtClean="0">
                <a:latin typeface="思源黑体 CN Normal" pitchFamily="34" charset="-122"/>
                <a:ea typeface="思源黑体 CN Normal" pitchFamily="34" charset="-122"/>
              </a:rPr>
              <a:t>临时节点</a:t>
            </a:r>
            <a:endParaRPr lang="zh-CN" altLang="en-US" sz="3600" b="1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04694" y="3972289"/>
            <a:ext cx="5895000" cy="900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zh-CN" sz="320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create  -e /app2 888 </a:t>
            </a:r>
            <a:endParaRPr kumimoji="1" lang="en-US" altLang="zh-CN" sz="3200" dirty="0">
              <a:solidFill>
                <a:srgbClr val="E8BF6A"/>
              </a:solidFill>
              <a:latin typeface="Menlo" panose="020B0609030804020204" charset="0"/>
              <a:ea typeface="Menlo" panose="020B0609030804020204" charset="0"/>
              <a:cs typeface="Menlo" panose="020B0609030804020204" charset="0"/>
            </a:endParaRPr>
          </a:p>
        </p:txBody>
      </p:sp>
      <p:sp>
        <p:nvSpPr>
          <p:cNvPr id="12" name="矩形: 圆角 5">
            <a:extLst>
              <a:ext uri="{FF2B5EF4-FFF2-40B4-BE49-F238E27FC236}">
                <a16:creationId xmlns:a16="http://schemas.microsoft.com/office/drawing/2014/main" xmlns="" id="{86DD9C81-0261-4C3F-9BF0-C6AAAC243002}"/>
              </a:ext>
            </a:extLst>
          </p:cNvPr>
          <p:cNvSpPr/>
          <p:nvPr/>
        </p:nvSpPr>
        <p:spPr>
          <a:xfrm>
            <a:off x="1799694" y="5412289"/>
            <a:ext cx="3735000" cy="93288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smtClean="0">
                <a:latin typeface="思源黑体 CN Normal" pitchFamily="34" charset="-122"/>
                <a:ea typeface="思源黑体 CN Normal" pitchFamily="34" charset="-122"/>
              </a:rPr>
              <a:t>顺序节点</a:t>
            </a:r>
            <a:endParaRPr lang="zh-CN" altLang="en-US" sz="3600" b="1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04694" y="5412289"/>
            <a:ext cx="5895000" cy="900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zh-CN" sz="320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create  -s /app1/cp 888 </a:t>
            </a:r>
            <a:endParaRPr kumimoji="1" lang="en-US" altLang="zh-CN" sz="3200" dirty="0">
              <a:solidFill>
                <a:srgbClr val="E8BF6A"/>
              </a:solidFill>
              <a:latin typeface="Menlo" panose="020B0609030804020204" charset="0"/>
              <a:ea typeface="Menlo" panose="020B0609030804020204" charset="0"/>
              <a:cs typeface="Menlo" panose="020B060903080402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04694" y="6570175"/>
            <a:ext cx="5895000" cy="900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zh-CN" sz="320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create  -s /app1/ aa </a:t>
            </a:r>
            <a:endParaRPr kumimoji="1" lang="en-US" altLang="zh-CN" sz="3200" dirty="0">
              <a:solidFill>
                <a:srgbClr val="E8BF6A"/>
              </a:solidFill>
              <a:latin typeface="Menlo" panose="020B0609030804020204" charset="0"/>
              <a:ea typeface="Menlo" panose="020B0609030804020204" charset="0"/>
              <a:cs typeface="Menlo" panose="020B060903080402020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3229694" y="5445175"/>
            <a:ext cx="4050000" cy="990000"/>
            <a:chOff x="14219694" y="5817974"/>
            <a:chExt cx="4050000" cy="977201"/>
          </a:xfrm>
        </p:grpSpPr>
        <p:sp>
          <p:nvSpPr>
            <p:cNvPr id="15" name="圆角矩形 14"/>
            <p:cNvSpPr/>
            <p:nvPr/>
          </p:nvSpPr>
          <p:spPr>
            <a:xfrm>
              <a:off x="14219694" y="5817974"/>
              <a:ext cx="4050000" cy="91940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endParaRPr lang="zh-CN" altLang="en-US" sz="3200" dirty="0">
                <a:solidFill>
                  <a:srgbClr val="4B4B4B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89694" y="5871845"/>
              <a:ext cx="3645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360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cp0000000000</a:t>
              </a:r>
              <a:endPara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3229694" y="6627974"/>
            <a:ext cx="4050000" cy="919401"/>
            <a:chOff x="14219694" y="5817974"/>
            <a:chExt cx="4050000" cy="919401"/>
          </a:xfrm>
        </p:grpSpPr>
        <p:sp>
          <p:nvSpPr>
            <p:cNvPr id="19" name="圆角矩形 18"/>
            <p:cNvSpPr/>
            <p:nvPr/>
          </p:nvSpPr>
          <p:spPr>
            <a:xfrm>
              <a:off x="14219694" y="5817974"/>
              <a:ext cx="4050000" cy="91940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endParaRPr lang="zh-CN" altLang="en-US" sz="3200" dirty="0">
                <a:solidFill>
                  <a:srgbClr val="4B4B4B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89694" y="5871845"/>
              <a:ext cx="3645000" cy="83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360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0000000001</a:t>
              </a:r>
              <a:endPara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21" name="矩形: 圆角 5">
            <a:extLst>
              <a:ext uri="{FF2B5EF4-FFF2-40B4-BE49-F238E27FC236}">
                <a16:creationId xmlns:a16="http://schemas.microsoft.com/office/drawing/2014/main" xmlns="" id="{86DD9C81-0261-4C3F-9BF0-C6AAAC243002}"/>
              </a:ext>
            </a:extLst>
          </p:cNvPr>
          <p:cNvSpPr/>
          <p:nvPr/>
        </p:nvSpPr>
        <p:spPr>
          <a:xfrm>
            <a:off x="1799694" y="10575175"/>
            <a:ext cx="3735000" cy="93288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思源黑体 CN Normal" pitchFamily="34" charset="-122"/>
                <a:ea typeface="思源黑体 CN Normal" pitchFamily="34" charset="-122"/>
              </a:rPr>
              <a:t>临时顺序节点</a:t>
            </a:r>
            <a:endParaRPr lang="zh-CN" altLang="en-US" sz="3600" b="1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04694" y="10575175"/>
            <a:ext cx="5895000" cy="900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zh-CN" sz="320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create  -e -s /app1/ 888 </a:t>
            </a:r>
            <a:endParaRPr kumimoji="1" lang="en-US" altLang="zh-CN" sz="3200" dirty="0">
              <a:solidFill>
                <a:srgbClr val="E8BF6A"/>
              </a:solidFill>
              <a:latin typeface="Menlo" panose="020B0609030804020204" charset="0"/>
              <a:ea typeface="Menlo" panose="020B0609030804020204" charset="0"/>
              <a:cs typeface="Menlo" panose="020B0609030804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81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 Watch</a:t>
            </a:r>
            <a:r>
              <a:rPr lang="zh-CN" altLang="en-US" dirty="0"/>
              <a:t>监听机制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EBC84301-B401-4FDB-96DD-754BCEC5EFD5}"/>
              </a:ext>
            </a:extLst>
          </p:cNvPr>
          <p:cNvSpPr txBox="1"/>
          <p:nvPr/>
        </p:nvSpPr>
        <p:spPr>
          <a:xfrm>
            <a:off x="1664694" y="2025175"/>
            <a:ext cx="201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>
                <a:latin typeface="思源黑体 CN Medium" pitchFamily="34" charset="-122"/>
                <a:ea typeface="思源黑体 CN Medium" pitchFamily="34" charset="-122"/>
              </a:rPr>
              <a:t>客户端可以在</a:t>
            </a:r>
            <a:r>
              <a:rPr lang="en-US" altLang="zh-CN" sz="4000">
                <a:latin typeface="思源黑体 CN Medium" pitchFamily="34" charset="-122"/>
                <a:ea typeface="思源黑体 CN Medium" pitchFamily="34" charset="-122"/>
              </a:rPr>
              <a:t>znodes</a:t>
            </a:r>
            <a:r>
              <a:rPr lang="zh-CN" altLang="en-US" sz="4000">
                <a:latin typeface="思源黑体 CN Medium" pitchFamily="34" charset="-122"/>
                <a:ea typeface="思源黑体 CN Medium" pitchFamily="34" charset="-122"/>
              </a:rPr>
              <a:t>上设置</a:t>
            </a:r>
            <a:r>
              <a:rPr lang="en-US" altLang="zh-CN" sz="4000">
                <a:latin typeface="思源黑体 CN Medium" pitchFamily="34" charset="-122"/>
                <a:ea typeface="思源黑体 CN Medium" pitchFamily="34" charset="-122"/>
              </a:rPr>
              <a:t>watch </a:t>
            </a:r>
            <a:r>
              <a:rPr lang="zh-CN" altLang="en-US" sz="4000" smtClean="0">
                <a:latin typeface="思源黑体 CN Medium" pitchFamily="34" charset="-122"/>
                <a:ea typeface="思源黑体 CN Medium" pitchFamily="34" charset="-122"/>
              </a:rPr>
              <a:t>，监听</a:t>
            </a:r>
            <a:r>
              <a:rPr lang="en-US" altLang="zh-CN" sz="4000" smtClean="0">
                <a:latin typeface="思源黑体 CN Medium" pitchFamily="34" charset="-122"/>
                <a:ea typeface="思源黑体 CN Medium" pitchFamily="34" charset="-122"/>
              </a:rPr>
              <a:t>znode</a:t>
            </a:r>
            <a:r>
              <a:rPr lang="zh-CN" altLang="en-US" sz="4000" smtClean="0">
                <a:latin typeface="思源黑体 CN Medium" pitchFamily="34" charset="-122"/>
                <a:ea typeface="思源黑体 CN Medium" pitchFamily="34" charset="-122"/>
              </a:rPr>
              <a:t>的变化。</a:t>
            </a:r>
            <a:endParaRPr lang="en-US" altLang="zh-CN" sz="4000">
              <a:latin typeface="思源黑体 CN Medium" pitchFamily="34" charset="-122"/>
              <a:ea typeface="思源黑体 CN Medium" pitchFamily="34" charset="-122"/>
            </a:endParaRPr>
          </a:p>
        </p:txBody>
      </p:sp>
      <p:pic>
        <p:nvPicPr>
          <p:cNvPr id="1026" name="Picture 2" descr="https://zookeeper.apache.org/doc/current/images/zknamespace.jpg">
            <a:extLst>
              <a:ext uri="{FF2B5EF4-FFF2-40B4-BE49-F238E27FC236}">
                <a16:creationId xmlns="" xmlns:a16="http://schemas.microsoft.com/office/drawing/2014/main" id="{06C23E57-66D5-4719-ABFD-485C93491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694" y="3409420"/>
            <a:ext cx="7560000" cy="432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3A1FA026-6B5F-4507-AFC1-3C664025E049}"/>
              </a:ext>
            </a:extLst>
          </p:cNvPr>
          <p:cNvSpPr/>
          <p:nvPr/>
        </p:nvSpPr>
        <p:spPr>
          <a:xfrm>
            <a:off x="4724938" y="9642340"/>
            <a:ext cx="2295000" cy="7528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客户端</a:t>
            </a:r>
            <a:endParaRPr lang="en-US" sz="32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="" xmlns:a16="http://schemas.microsoft.com/office/drawing/2014/main" id="{C6F33B6F-8898-4B42-B9D1-6D7E27CD7DF1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3374938" y="7736750"/>
            <a:ext cx="2497500" cy="1905590"/>
          </a:xfrm>
          <a:prstGeom prst="straightConnector1">
            <a:avLst/>
          </a:prstGeom>
          <a:ln w="57150">
            <a:solidFill>
              <a:srgbClr val="6F73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1865B3D-9D34-45E4-BAA0-149EEAD5A7F6}"/>
              </a:ext>
            </a:extLst>
          </p:cNvPr>
          <p:cNvSpPr txBox="1"/>
          <p:nvPr/>
        </p:nvSpPr>
        <p:spPr>
          <a:xfrm>
            <a:off x="2766619" y="8427935"/>
            <a:ext cx="6211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watch</a:t>
            </a:r>
            <a:r>
              <a:rPr lang="zh-CN" altLang="en-US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命令，监听指定节点的动态</a:t>
            </a:r>
            <a:endParaRPr 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29694" y="3240175"/>
            <a:ext cx="7920000" cy="3690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[zk: localhost:2181(CONNECTED) 17] help</a:t>
            </a:r>
          </a:p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	stat path [watch]</a:t>
            </a:r>
          </a:p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        ls path [watch]</a:t>
            </a:r>
          </a:p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        ls2 path [watch]</a:t>
            </a:r>
          </a:p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	get path [watch]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7DC3B29A-7929-4612-9D5E-CDB353DD2314}"/>
              </a:ext>
            </a:extLst>
          </p:cNvPr>
          <p:cNvGrpSpPr/>
          <p:nvPr/>
        </p:nvGrpSpPr>
        <p:grpSpPr>
          <a:xfrm>
            <a:off x="11339694" y="7965175"/>
            <a:ext cx="7920000" cy="2924999"/>
            <a:chOff x="682389" y="3455013"/>
            <a:chExt cx="20930019" cy="2905824"/>
          </a:xfrm>
        </p:grpSpPr>
        <p:sp>
          <p:nvSpPr>
            <p:cNvPr id="14" name="矩形: 圆角 1">
              <a:extLst>
                <a:ext uri="{FF2B5EF4-FFF2-40B4-BE49-F238E27FC236}">
                  <a16:creationId xmlns:a16="http://schemas.microsoft.com/office/drawing/2014/main" xmlns="" id="{8CA3FA2E-80FE-4F29-961E-2FE179F0EA5B}"/>
                </a:ext>
              </a:extLst>
            </p:cNvPr>
            <p:cNvSpPr/>
            <p:nvPr/>
          </p:nvSpPr>
          <p:spPr>
            <a:xfrm>
              <a:off x="682389" y="3455013"/>
              <a:ext cx="20930019" cy="29058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思源黑体 CN Normal" pitchFamily="34" charset="-122"/>
                <a:ea typeface="思源黑体 CN Normal" pitchFamily="34" charset="-122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1CA1444-077E-4C21-9067-B4FEB6B7A8F2}"/>
                </a:ext>
              </a:extLst>
            </p:cNvPr>
            <p:cNvSpPr txBox="1"/>
            <p:nvPr/>
          </p:nvSpPr>
          <p:spPr>
            <a:xfrm>
              <a:off x="2483980" y="3693855"/>
              <a:ext cx="18501856" cy="226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600" b="1" smtClean="0">
                  <a:latin typeface="思源黑体 CN Normal" pitchFamily="34" charset="-122"/>
                  <a:ea typeface="思源黑体 CN Normal" pitchFamily="34" charset="-122"/>
                </a:rPr>
                <a:t>getData()</a:t>
              </a:r>
              <a:endParaRPr lang="en-US" altLang="zh-CN" sz="3600" smtClean="0">
                <a:latin typeface="思源黑体 CN Normal" pitchFamily="34" charset="-122"/>
                <a:ea typeface="思源黑体 CN Normal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600" b="1" smtClean="0">
                  <a:latin typeface="思源黑体 CN Normal" pitchFamily="34" charset="-122"/>
                  <a:ea typeface="思源黑体 CN Normal" pitchFamily="34" charset="-122"/>
                </a:rPr>
                <a:t>getChildren()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3600" b="1" smtClean="0">
                  <a:latin typeface="思源黑体 CN Normal" pitchFamily="34" charset="-122"/>
                  <a:ea typeface="思源黑体 CN Normal" pitchFamily="34" charset="-122"/>
                </a:rPr>
                <a:t>exists()</a:t>
              </a:r>
              <a:endParaRPr lang="zh-CN" altLang="en-US" sz="3600" smtClean="0">
                <a:latin typeface="思源黑体 CN Normal" pitchFamily="34" charset="-122"/>
                <a:ea typeface="思源黑体 CN Normal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0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 Watch</a:t>
            </a:r>
            <a:r>
              <a:rPr lang="zh-CN" altLang="en-US" dirty="0"/>
              <a:t>监听机制</a:t>
            </a:r>
          </a:p>
        </p:txBody>
      </p:sp>
      <p:sp>
        <p:nvSpPr>
          <p:cNvPr id="10" name="矩形 9"/>
          <p:cNvSpPr/>
          <p:nvPr/>
        </p:nvSpPr>
        <p:spPr>
          <a:xfrm>
            <a:off x="14129694" y="1170175"/>
            <a:ext cx="7920000" cy="3690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[zk: localhost:2181(CONNECTED) 17] help</a:t>
            </a:r>
          </a:p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	stat path [watch]</a:t>
            </a:r>
          </a:p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        ls path [watch]</a:t>
            </a:r>
          </a:p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        ls2 path [watch]</a:t>
            </a:r>
          </a:p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	get path [watch]</a:t>
            </a:r>
          </a:p>
        </p:txBody>
      </p:sp>
      <p:grpSp>
        <p:nvGrpSpPr>
          <p:cNvPr id="3" name="组合 12">
            <a:extLst>
              <a:ext uri="{FF2B5EF4-FFF2-40B4-BE49-F238E27FC236}">
                <a16:creationId xmlns:a16="http://schemas.microsoft.com/office/drawing/2014/main" xmlns="" id="{7DC3B29A-7929-4612-9D5E-CDB353DD2314}"/>
              </a:ext>
            </a:extLst>
          </p:cNvPr>
          <p:cNvGrpSpPr/>
          <p:nvPr/>
        </p:nvGrpSpPr>
        <p:grpSpPr>
          <a:xfrm>
            <a:off x="14039694" y="5265176"/>
            <a:ext cx="7920000" cy="2924999"/>
            <a:chOff x="682389" y="3455013"/>
            <a:chExt cx="20930019" cy="2905824"/>
          </a:xfrm>
        </p:grpSpPr>
        <p:sp>
          <p:nvSpPr>
            <p:cNvPr id="14" name="矩形: 圆角 1">
              <a:extLst>
                <a:ext uri="{FF2B5EF4-FFF2-40B4-BE49-F238E27FC236}">
                  <a16:creationId xmlns:a16="http://schemas.microsoft.com/office/drawing/2014/main" xmlns="" id="{8CA3FA2E-80FE-4F29-961E-2FE179F0EA5B}"/>
                </a:ext>
              </a:extLst>
            </p:cNvPr>
            <p:cNvSpPr/>
            <p:nvPr/>
          </p:nvSpPr>
          <p:spPr>
            <a:xfrm>
              <a:off x="682389" y="3455013"/>
              <a:ext cx="20930019" cy="29058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1CA1444-077E-4C21-9067-B4FEB6B7A8F2}"/>
                </a:ext>
              </a:extLst>
            </p:cNvPr>
            <p:cNvSpPr txBox="1"/>
            <p:nvPr/>
          </p:nvSpPr>
          <p:spPr>
            <a:xfrm>
              <a:off x="2483980" y="3693855"/>
              <a:ext cx="18501857" cy="256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600" b="1" smtClean="0">
                  <a:latin typeface="思源黑体 CN Normal" pitchFamily="34" charset="-122"/>
                  <a:ea typeface="思源黑体 CN Normal" pitchFamily="34" charset="-122"/>
                </a:rPr>
                <a:t>getData()</a:t>
              </a:r>
              <a:endParaRPr lang="en-US" altLang="zh-CN" sz="3600" smtClean="0">
                <a:latin typeface="思源黑体 CN Normal" pitchFamily="34" charset="-122"/>
                <a:ea typeface="思源黑体 CN Normal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600" b="1" smtClean="0">
                  <a:latin typeface="思源黑体 CN Normal" pitchFamily="34" charset="-122"/>
                  <a:ea typeface="思源黑体 CN Normal" pitchFamily="34" charset="-122"/>
                </a:rPr>
                <a:t>getChildren()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3600" b="1" smtClean="0">
                  <a:latin typeface="思源黑体 CN Normal" pitchFamily="34" charset="-122"/>
                  <a:ea typeface="思源黑体 CN Normal" pitchFamily="34" charset="-122"/>
                </a:rPr>
                <a:t>exists()</a:t>
              </a:r>
              <a:endParaRPr lang="zh-CN" altLang="en-US" sz="3600" smtClean="0">
                <a:latin typeface="思源黑体 CN Normal" pitchFamily="34" charset="-122"/>
                <a:ea typeface="思源黑体 CN Normal" pitchFamily="34" charset="-122"/>
              </a:endParaRPr>
            </a:p>
          </p:txBody>
        </p:sp>
      </p:grpSp>
      <p:sp>
        <p:nvSpPr>
          <p:cNvPr id="12" name="文本框 6">
            <a:extLst>
              <a:ext uri="{FF2B5EF4-FFF2-40B4-BE49-F238E27FC236}">
                <a16:creationId xmlns="" xmlns:a16="http://schemas.microsoft.com/office/drawing/2014/main" id="{3017C454-854F-4E7E-82E6-52B0ABCF4510}"/>
              </a:ext>
            </a:extLst>
          </p:cNvPr>
          <p:cNvSpPr txBox="1"/>
          <p:nvPr/>
        </p:nvSpPr>
        <p:spPr>
          <a:xfrm>
            <a:off x="1799694" y="3690175"/>
            <a:ext cx="9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3600" b="1" dirty="0" smtClean="0">
                <a:latin typeface="思源黑体 CN Normal" pitchFamily="34" charset="-122"/>
                <a:ea typeface="思源黑体 CN Normal" pitchFamily="34" charset="-122"/>
              </a:rPr>
              <a:t> </a:t>
            </a:r>
            <a:r>
              <a:rPr lang="en-US" altLang="zh-CN" sz="3600" b="1" dirty="0" smtClean="0">
                <a:latin typeface="思源黑体 CN Normal" pitchFamily="34" charset="-122"/>
                <a:ea typeface="思源黑体 CN Normal" pitchFamily="34" charset="-122"/>
              </a:rPr>
              <a:t>data watch  </a:t>
            </a:r>
            <a:r>
              <a:rPr lang="zh-CN" altLang="en-US" sz="3600" b="1" dirty="0" smtClean="0">
                <a:latin typeface="思源黑体 CN Normal" pitchFamily="34" charset="-122"/>
                <a:ea typeface="思源黑体 CN Normal" pitchFamily="34" charset="-122"/>
              </a:rPr>
              <a:t>监听 数据变更</a:t>
            </a:r>
            <a:endParaRPr lang="en-US" altLang="zh-CN" sz="3600" b="1" dirty="0" smtClean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3600" b="1" dirty="0" smtClean="0">
                <a:latin typeface="思源黑体 CN Normal" pitchFamily="34" charset="-122"/>
                <a:ea typeface="思源黑体 CN Normal" pitchFamily="34" charset="-122"/>
              </a:rPr>
              <a:t> </a:t>
            </a:r>
            <a:r>
              <a:rPr lang="en-US" altLang="zh-CN" sz="3600" b="1" dirty="0" smtClean="0">
                <a:latin typeface="思源黑体 CN Normal" pitchFamily="34" charset="-122"/>
                <a:ea typeface="思源黑体 CN Normal" pitchFamily="34" charset="-122"/>
              </a:rPr>
              <a:t>child watch  </a:t>
            </a:r>
            <a:r>
              <a:rPr lang="zh-CN" altLang="en-US" sz="3600" b="1" dirty="0" smtClean="0">
                <a:latin typeface="思源黑体 CN Normal" pitchFamily="34" charset="-122"/>
                <a:ea typeface="思源黑体 CN Normal" pitchFamily="34" charset="-122"/>
              </a:rPr>
              <a:t>监听子节点变化</a:t>
            </a:r>
            <a:endParaRPr lang="en-US" sz="3600" b="1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13" name="矩形: 圆角 5">
            <a:extLst>
              <a:ext uri="{FF2B5EF4-FFF2-40B4-BE49-F238E27FC236}">
                <a16:creationId xmlns:a16="http://schemas.microsoft.com/office/drawing/2014/main" xmlns="" id="{86DD9C81-0261-4C3F-9BF0-C6AAAC243002}"/>
              </a:ext>
            </a:extLst>
          </p:cNvPr>
          <p:cNvSpPr/>
          <p:nvPr/>
        </p:nvSpPr>
        <p:spPr>
          <a:xfrm>
            <a:off x="1844694" y="2655175"/>
            <a:ext cx="3735000" cy="765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smtClean="0">
                <a:latin typeface="思源黑体 CN Normal" pitchFamily="34" charset="-122"/>
                <a:ea typeface="思源黑体 CN Normal" pitchFamily="34" charset="-122"/>
              </a:rPr>
              <a:t>两类</a:t>
            </a:r>
            <a:r>
              <a:rPr lang="en-US" altLang="zh-CN" sz="3600" b="1" smtClean="0">
                <a:latin typeface="思源黑体 CN Normal" pitchFamily="34" charset="-122"/>
                <a:ea typeface="思源黑体 CN Normal" pitchFamily="34" charset="-122"/>
              </a:rPr>
              <a:t>watch</a:t>
            </a:r>
            <a:endParaRPr lang="zh-CN" altLang="en-US" sz="3600" b="1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16" name="文本框 6">
            <a:extLst>
              <a:ext uri="{FF2B5EF4-FFF2-40B4-BE49-F238E27FC236}">
                <a16:creationId xmlns="" xmlns:a16="http://schemas.microsoft.com/office/drawing/2014/main" id="{3017C454-854F-4E7E-82E6-52B0ABCF4510}"/>
              </a:ext>
            </a:extLst>
          </p:cNvPr>
          <p:cNvSpPr txBox="1"/>
          <p:nvPr/>
        </p:nvSpPr>
        <p:spPr>
          <a:xfrm>
            <a:off x="1799694" y="7198821"/>
            <a:ext cx="1372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Created event:</a:t>
            </a:r>
            <a:r>
              <a:rPr lang="en-US" altLang="zh-CN" sz="3600" smtClean="0">
                <a:latin typeface="思源黑体 CN Normal" pitchFamily="34" charset="-122"/>
                <a:ea typeface="思源黑体 CN Normal" pitchFamily="34" charset="-122"/>
              </a:rPr>
              <a:t> </a:t>
            </a:r>
          </a:p>
          <a:p>
            <a:r>
              <a:rPr lang="en-US" altLang="zh-CN" sz="3600" smtClean="0">
                <a:latin typeface="思源黑体 CN Normal" pitchFamily="34" charset="-122"/>
                <a:ea typeface="思源黑体 CN Normal" pitchFamily="34" charset="-122"/>
              </a:rPr>
              <a:t>	Enabled with a call to exists.</a:t>
            </a:r>
          </a:p>
          <a:p>
            <a:r>
              <a:rPr lang="en-US" altLang="zh-CN" sz="3600" b="1" smtClean="0">
                <a:latin typeface="思源黑体 CN Normal" pitchFamily="34" charset="-122"/>
                <a:ea typeface="思源黑体 CN Normal" pitchFamily="34" charset="-122"/>
              </a:rPr>
              <a:t>Deleted event:</a:t>
            </a:r>
            <a:r>
              <a:rPr lang="en-US" altLang="zh-CN" sz="3600" smtClean="0">
                <a:latin typeface="思源黑体 CN Normal" pitchFamily="34" charset="-122"/>
                <a:ea typeface="思源黑体 CN Normal" pitchFamily="34" charset="-122"/>
              </a:rPr>
              <a:t> </a:t>
            </a:r>
          </a:p>
          <a:p>
            <a:r>
              <a:rPr lang="en-US" altLang="zh-CN" sz="3600" smtClean="0">
                <a:latin typeface="思源黑体 CN Normal" pitchFamily="34" charset="-122"/>
                <a:ea typeface="思源黑体 CN Normal" pitchFamily="34" charset="-122"/>
              </a:rPr>
              <a:t>	Enabled with a call to exists, getData, and getChildren.</a:t>
            </a:r>
          </a:p>
          <a:p>
            <a:r>
              <a:rPr lang="en-US" altLang="zh-CN" sz="3600" b="1" smtClean="0">
                <a:latin typeface="思源黑体 CN Normal" pitchFamily="34" charset="-122"/>
                <a:ea typeface="思源黑体 CN Normal" pitchFamily="34" charset="-122"/>
              </a:rPr>
              <a:t>Changed event:</a:t>
            </a:r>
            <a:r>
              <a:rPr lang="en-US" altLang="zh-CN" sz="3600" smtClean="0">
                <a:latin typeface="思源黑体 CN Normal" pitchFamily="34" charset="-122"/>
                <a:ea typeface="思源黑体 CN Normal" pitchFamily="34" charset="-122"/>
              </a:rPr>
              <a:t> </a:t>
            </a:r>
          </a:p>
          <a:p>
            <a:r>
              <a:rPr lang="en-US" altLang="zh-CN" sz="3600" smtClean="0">
                <a:latin typeface="思源黑体 CN Normal" pitchFamily="34" charset="-122"/>
                <a:ea typeface="思源黑体 CN Normal" pitchFamily="34" charset="-122"/>
              </a:rPr>
              <a:t>	Enabled with a call to exists and getData.</a:t>
            </a:r>
          </a:p>
          <a:p>
            <a:r>
              <a:rPr lang="en-US" altLang="zh-CN" sz="3600" b="1" smtClean="0">
                <a:latin typeface="思源黑体 CN Normal" pitchFamily="34" charset="-122"/>
                <a:ea typeface="思源黑体 CN Normal" pitchFamily="34" charset="-122"/>
              </a:rPr>
              <a:t>Child event:</a:t>
            </a:r>
            <a:r>
              <a:rPr lang="en-US" altLang="zh-CN" sz="3600" smtClean="0">
                <a:latin typeface="思源黑体 CN Normal" pitchFamily="34" charset="-122"/>
                <a:ea typeface="思源黑体 CN Normal" pitchFamily="34" charset="-122"/>
              </a:rPr>
              <a:t> </a:t>
            </a:r>
          </a:p>
          <a:p>
            <a:r>
              <a:rPr lang="en-US" altLang="zh-CN" sz="3600" smtClean="0">
                <a:latin typeface="思源黑体 CN Normal" pitchFamily="34" charset="-122"/>
                <a:ea typeface="思源黑体 CN Normal" pitchFamily="34" charset="-122"/>
              </a:rPr>
              <a:t>	Enabled with a call to getChildren.</a:t>
            </a:r>
            <a:endParaRPr lang="en-US" altLang="zh-CN" sz="360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17" name="矩形: 圆角 5">
            <a:extLst>
              <a:ext uri="{FF2B5EF4-FFF2-40B4-BE49-F238E27FC236}">
                <a16:creationId xmlns:a16="http://schemas.microsoft.com/office/drawing/2014/main" xmlns="" id="{86DD9C81-0261-4C3F-9BF0-C6AAAC243002}"/>
              </a:ext>
            </a:extLst>
          </p:cNvPr>
          <p:cNvSpPr/>
          <p:nvPr/>
        </p:nvSpPr>
        <p:spPr>
          <a:xfrm>
            <a:off x="1844694" y="6163821"/>
            <a:ext cx="3735000" cy="765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smtClean="0">
                <a:latin typeface="思源黑体 CN Normal" pitchFamily="34" charset="-122"/>
                <a:ea typeface="思源黑体 CN Normal" pitchFamily="34" charset="-122"/>
              </a:rPr>
              <a:t>触发</a:t>
            </a:r>
            <a:r>
              <a:rPr lang="en-US" altLang="zh-CN" sz="3600" b="1" smtClean="0">
                <a:latin typeface="思源黑体 CN Normal" pitchFamily="34" charset="-122"/>
                <a:ea typeface="思源黑体 CN Normal" pitchFamily="34" charset="-122"/>
              </a:rPr>
              <a:t>watch</a:t>
            </a:r>
            <a:r>
              <a:rPr lang="zh-CN" altLang="en-US" sz="3600" b="1" smtClean="0">
                <a:latin typeface="思源黑体 CN Normal" pitchFamily="34" charset="-122"/>
                <a:ea typeface="思源黑体 CN Normal" pitchFamily="34" charset="-122"/>
              </a:rPr>
              <a:t>事件</a:t>
            </a:r>
            <a:endParaRPr lang="zh-CN" altLang="en-US" sz="3600" b="1">
              <a:latin typeface="思源黑体 CN Normal" pitchFamily="34" charset="-122"/>
              <a:ea typeface="思源黑体 CN Normal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31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6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讲师介绍</a:t>
            </a:r>
            <a:endParaRPr lang="zh-CN" altLang="en-US" dirty="0"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47022" y="3391405"/>
            <a:ext cx="15545344" cy="5731656"/>
            <a:chOff x="5219694" y="3391405"/>
            <a:chExt cx="15545344" cy="5731656"/>
          </a:xfrm>
        </p:grpSpPr>
        <p:sp>
          <p:nvSpPr>
            <p:cNvPr id="30" name="文本框 29"/>
            <p:cNvSpPr txBox="1"/>
            <p:nvPr/>
          </p:nvSpPr>
          <p:spPr>
            <a:xfrm>
              <a:off x="10959283" y="3391405"/>
              <a:ext cx="56605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Hash</a:t>
              </a:r>
              <a:r>
                <a:rPr lang="en-US" altLang="zh-CN" sz="4000" b="1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    </a:t>
              </a:r>
              <a:r>
                <a:rPr lang="en-US" altLang="zh-CN" sz="3600" b="1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QQ</a:t>
              </a:r>
              <a:r>
                <a:rPr lang="zh-CN" altLang="en-US" sz="3600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</a:t>
              </a:r>
              <a:r>
                <a:rPr lang="en-US" altLang="zh-CN" sz="3600" b="1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805921455</a:t>
              </a:r>
              <a:endParaRPr lang="zh-CN" altLang="en-US" sz="4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955038" y="4635175"/>
              <a:ext cx="98100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6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从事</a:t>
              </a:r>
              <a:r>
                <a:rPr lang="en-US" altLang="zh-CN" sz="36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Java</a:t>
              </a:r>
              <a:r>
                <a:rPr lang="zh-CN" altLang="en-US" sz="36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软件研发近十年。</a:t>
              </a:r>
              <a:endParaRPr lang="en-US" altLang="zh-CN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3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前</a:t>
              </a:r>
              <a:r>
                <a:rPr lang="zh-CN" altLang="en-US" sz="36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新浪支付核心成员、</a:t>
              </a:r>
              <a:endParaRPr lang="en-US" altLang="zh-CN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36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咪咕视讯</a:t>
              </a:r>
              <a:r>
                <a:rPr lang="en-US" altLang="zh-CN" sz="36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(</a:t>
              </a:r>
              <a:r>
                <a:rPr lang="zh-CN" altLang="en-US" sz="3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中国移动</a:t>
              </a:r>
              <a:r>
                <a:rPr lang="en-US" altLang="zh-CN" sz="36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)</a:t>
              </a:r>
              <a:r>
                <a:rPr lang="zh-CN" altLang="en-US" sz="3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项目经理、</a:t>
              </a:r>
              <a:endParaRPr lang="en-US" altLang="zh-CN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36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对分布式架构、高性能编程有深入的研究。</a:t>
              </a:r>
              <a:endPara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/>
            <a:srcRect l="11005" r="8481"/>
            <a:stretch/>
          </p:blipFill>
          <p:spPr>
            <a:xfrm>
              <a:off x="5219694" y="3412728"/>
              <a:ext cx="3870000" cy="549515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0787366" y="8415175"/>
              <a:ext cx="91502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明天，你一定会感谢今天奋力拼搏的你</a:t>
              </a:r>
              <a:endParaRPr lang="zh-CN" altLang="en-US" sz="4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71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 Watch</a:t>
            </a:r>
            <a:r>
              <a:rPr lang="zh-CN" altLang="en-US" dirty="0"/>
              <a:t>监听机制</a:t>
            </a:r>
          </a:p>
        </p:txBody>
      </p:sp>
      <p:sp>
        <p:nvSpPr>
          <p:cNvPr id="12" name="文本框 6">
            <a:extLst>
              <a:ext uri="{FF2B5EF4-FFF2-40B4-BE49-F238E27FC236}">
                <a16:creationId xmlns="" xmlns:a16="http://schemas.microsoft.com/office/drawing/2014/main" id="{3017C454-854F-4E7E-82E6-52B0ABCF4510}"/>
              </a:ext>
            </a:extLst>
          </p:cNvPr>
          <p:cNvSpPr txBox="1"/>
          <p:nvPr/>
        </p:nvSpPr>
        <p:spPr>
          <a:xfrm>
            <a:off x="1799694" y="3510175"/>
            <a:ext cx="1867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 一次性触发：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watch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触发后即被删除。要持续监控变化，则需要持续设置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watch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；</a:t>
            </a:r>
            <a:endParaRPr lang="en-US" altLang="zh-CN" sz="3600" dirty="0" smtClean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 有序性：客户端先得到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watch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通知，后才会看到变化结果</a:t>
            </a:r>
            <a:endParaRPr lang="en-US" sz="36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13" name="矩形: 圆角 5">
            <a:extLst>
              <a:ext uri="{FF2B5EF4-FFF2-40B4-BE49-F238E27FC236}">
                <a16:creationId xmlns:a16="http://schemas.microsoft.com/office/drawing/2014/main" xmlns="" id="{86DD9C81-0261-4C3F-9BF0-C6AAAC243002}"/>
              </a:ext>
            </a:extLst>
          </p:cNvPr>
          <p:cNvSpPr/>
          <p:nvPr/>
        </p:nvSpPr>
        <p:spPr>
          <a:xfrm>
            <a:off x="1844694" y="2475175"/>
            <a:ext cx="3735000" cy="765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思源黑体 CN Normal" pitchFamily="34" charset="-122"/>
                <a:ea typeface="思源黑体 CN Normal" pitchFamily="34" charset="-122"/>
              </a:rPr>
              <a:t>Watch</a:t>
            </a:r>
            <a:r>
              <a:rPr lang="zh-CN" altLang="en-US" sz="3600" b="1" dirty="0" smtClean="0">
                <a:latin typeface="思源黑体 CN Normal" pitchFamily="34" charset="-122"/>
                <a:ea typeface="思源黑体 CN Normal" pitchFamily="34" charset="-122"/>
              </a:rPr>
              <a:t>重要特性</a:t>
            </a:r>
            <a:endParaRPr lang="zh-CN" altLang="en-US" sz="3600" b="1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11" name="文本框 6">
            <a:extLst>
              <a:ext uri="{FF2B5EF4-FFF2-40B4-BE49-F238E27FC236}">
                <a16:creationId xmlns="" xmlns:a16="http://schemas.microsoft.com/office/drawing/2014/main" id="{3017C454-854F-4E7E-82E6-52B0ABCF4510}"/>
              </a:ext>
            </a:extLst>
          </p:cNvPr>
          <p:cNvSpPr txBox="1"/>
          <p:nvPr/>
        </p:nvSpPr>
        <p:spPr>
          <a:xfrm>
            <a:off x="1799694" y="6621862"/>
            <a:ext cx="20205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 </a:t>
            </a:r>
            <a:r>
              <a:rPr lang="en-US" altLang="zh-CN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watch</a:t>
            </a: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是一次性触发器</a:t>
            </a:r>
            <a:r>
              <a:rPr lang="en-US" altLang="zh-CN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如果您获得了一个</a:t>
            </a:r>
            <a:r>
              <a:rPr lang="en-US" altLang="zh-CN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watch</a:t>
            </a: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事件，并且希望得到关于未来更改的通知，则必须设置另一个</a:t>
            </a:r>
            <a:r>
              <a:rPr lang="en-US" altLang="zh-CN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watch</a:t>
            </a: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因为</a:t>
            </a:r>
            <a:r>
              <a:rPr lang="en-US" altLang="zh-CN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watch</a:t>
            </a: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是一次性触发器，并且在获取事件和发送获取</a:t>
            </a:r>
            <a:r>
              <a:rPr lang="en-US" altLang="zh-CN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watch</a:t>
            </a: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的新请求之间存在延迟，所以不能可靠地得到节点发生的每个更改。</a:t>
            </a:r>
            <a:endParaRPr lang="en-US" altLang="zh-CN" sz="36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</a:t>
            </a:r>
            <a:r>
              <a:rPr lang="en-US" altLang="zh-CN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watch</a:t>
            </a: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对象只会被特定的通知触发一次。如果一个</a:t>
            </a:r>
            <a:r>
              <a:rPr lang="en-US" altLang="zh-CN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watch</a:t>
            </a: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对象同时注册了</a:t>
            </a:r>
            <a:r>
              <a:rPr lang="en-US" altLang="zh-CN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exists</a:t>
            </a: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360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getData</a:t>
            </a: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，当节点被删除时，删除事件对</a:t>
            </a:r>
            <a:r>
              <a:rPr lang="en-US" altLang="zh-CN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exists </a:t>
            </a: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360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getData</a:t>
            </a: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都有效，但只会调用</a:t>
            </a:r>
            <a:r>
              <a:rPr lang="en-US" altLang="zh-CN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watch</a:t>
            </a: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一次。</a:t>
            </a:r>
            <a:endParaRPr lang="zh-CN" altLang="en-US" sz="3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5">
            <a:extLst>
              <a:ext uri="{FF2B5EF4-FFF2-40B4-BE49-F238E27FC236}">
                <a16:creationId xmlns:a16="http://schemas.microsoft.com/office/drawing/2014/main" xmlns="" id="{86DD9C81-0261-4C3F-9BF0-C6AAAC243002}"/>
              </a:ext>
            </a:extLst>
          </p:cNvPr>
          <p:cNvSpPr/>
          <p:nvPr/>
        </p:nvSpPr>
        <p:spPr>
          <a:xfrm>
            <a:off x="1844694" y="5812536"/>
            <a:ext cx="3735000" cy="765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latin typeface="思源黑体 CN Normal" pitchFamily="34" charset="-122"/>
                <a:ea typeface="思源黑体 CN Normal" pitchFamily="34" charset="-122"/>
              </a:rPr>
              <a:t>Watch</a:t>
            </a:r>
            <a:r>
              <a:rPr lang="zh-CN" altLang="en-US" sz="3600" b="1" smtClean="0">
                <a:latin typeface="思源黑体 CN Normal" pitchFamily="34" charset="-122"/>
                <a:ea typeface="思源黑体 CN Normal" pitchFamily="34" charset="-122"/>
              </a:rPr>
              <a:t>注意事项</a:t>
            </a:r>
            <a:endParaRPr lang="zh-CN" altLang="en-US" sz="3600" b="1">
              <a:latin typeface="思源黑体 CN Normal" pitchFamily="34" charset="-122"/>
              <a:ea typeface="思源黑体 CN Normal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39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1" grpId="0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/>
              <a:t> </a:t>
            </a:r>
            <a:r>
              <a:rPr lang="en-US" altLang="zh-CN" smtClean="0"/>
              <a:t>ZooKeeper</a:t>
            </a:r>
            <a:r>
              <a:rPr lang="zh-CN" altLang="en-US" smtClean="0"/>
              <a:t>特性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8411783-1CD2-48BA-8BFE-F0E9970CA6CE}"/>
              </a:ext>
            </a:extLst>
          </p:cNvPr>
          <p:cNvSpPr txBox="1"/>
          <p:nvPr/>
        </p:nvSpPr>
        <p:spPr>
          <a:xfrm>
            <a:off x="1844694" y="2508872"/>
            <a:ext cx="17145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latin typeface="思源黑体 CN Normal" pitchFamily="34" charset="-122"/>
                <a:ea typeface="思源黑体 CN Normal" pitchFamily="34" charset="-122"/>
              </a:rPr>
              <a:t> 顺序一致性</a:t>
            </a:r>
            <a:r>
              <a:rPr lang="en-US" altLang="zh-CN" sz="3600" dirty="0">
                <a:latin typeface="思源黑体 CN Normal" pitchFamily="34" charset="-122"/>
                <a:ea typeface="思源黑体 CN Normal" pitchFamily="34" charset="-122"/>
              </a:rPr>
              <a:t>(</a:t>
            </a:r>
            <a:r>
              <a:rPr lang="en-US" sz="3600" dirty="0">
                <a:latin typeface="思源黑体 CN Normal" pitchFamily="34" charset="-122"/>
                <a:ea typeface="思源黑体 CN Normal" pitchFamily="34" charset="-122"/>
              </a:rPr>
              <a:t>Sequential Consistency)</a:t>
            </a:r>
            <a:r>
              <a:rPr lang="zh-CN" altLang="en-US" sz="3600" dirty="0">
                <a:latin typeface="思源黑体 CN Normal" pitchFamily="34" charset="-122"/>
                <a:ea typeface="思源黑体 CN Normal" pitchFamily="34" charset="-122"/>
              </a:rPr>
              <a:t>，保证客户端操作是按顺序生效的；</a:t>
            </a:r>
            <a:endParaRPr lang="en-US" sz="3600" dirty="0">
              <a:latin typeface="思源黑体 CN Normal" pitchFamily="34" charset="-122"/>
              <a:ea typeface="思源黑体 CN Normal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3600" dirty="0">
              <a:latin typeface="思源黑体 CN Normal" pitchFamily="34" charset="-122"/>
              <a:ea typeface="思源黑体 CN Normal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原子</a:t>
            </a:r>
            <a:r>
              <a:rPr lang="zh-CN" altLang="en-US" sz="3600" dirty="0">
                <a:latin typeface="思源黑体 CN Normal" pitchFamily="34" charset="-122"/>
                <a:ea typeface="思源黑体 CN Normal" pitchFamily="34" charset="-122"/>
              </a:rPr>
              <a:t>性</a:t>
            </a:r>
            <a:r>
              <a:rPr lang="en-US" altLang="zh-CN" sz="3600" dirty="0">
                <a:latin typeface="思源黑体 CN Normal" pitchFamily="34" charset="-122"/>
                <a:ea typeface="思源黑体 CN Normal" pitchFamily="34" charset="-122"/>
              </a:rPr>
              <a:t>(Atomicity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)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，更新成功或失败。没有部分结果。 </a:t>
            </a:r>
            <a:endParaRPr lang="en-US" altLang="zh-CN" sz="3600" dirty="0">
              <a:latin typeface="思源黑体 CN Normal" pitchFamily="34" charset="-122"/>
              <a:ea typeface="思源黑体 CN Normal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sz="3600" dirty="0">
              <a:latin typeface="思源黑体 CN Normal" pitchFamily="34" charset="-122"/>
              <a:ea typeface="思源黑体 CN Normal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>
                <a:latin typeface="思源黑体 CN Normal" pitchFamily="34" charset="-122"/>
                <a:ea typeface="思源黑体 CN Normal" pitchFamily="34" charset="-122"/>
              </a:rPr>
              <a:t> 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单个系统映像，无论</a:t>
            </a:r>
            <a:r>
              <a:rPr lang="zh-CN" altLang="en-US" sz="3600" dirty="0">
                <a:latin typeface="思源黑体 CN Normal" pitchFamily="34" charset="-122"/>
                <a:ea typeface="思源黑体 CN Normal" pitchFamily="34" charset="-122"/>
              </a:rPr>
              <a:t>连接到哪个服务器，客户端都将看到相同的内容</a:t>
            </a:r>
            <a:endParaRPr lang="en-US" altLang="zh-CN" sz="3600" dirty="0">
              <a:latin typeface="思源黑体 CN Normal" pitchFamily="34" charset="-122"/>
              <a:ea typeface="思源黑体 CN Normal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sz="3600" dirty="0">
              <a:latin typeface="思源黑体 CN Normal" pitchFamily="34" charset="-122"/>
              <a:ea typeface="思源黑体 CN Normal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>
                <a:latin typeface="思源黑体 CN Normal" pitchFamily="34" charset="-122"/>
                <a:ea typeface="思源黑体 CN Normal" pitchFamily="34" charset="-122"/>
              </a:rPr>
              <a:t> </a:t>
            </a:r>
            <a:r>
              <a:rPr lang="zh-CN" altLang="en-US" sz="3600" dirty="0">
                <a:latin typeface="思源黑体 CN Normal" pitchFamily="34" charset="-122"/>
                <a:ea typeface="思源黑体 CN Normal" pitchFamily="34" charset="-122"/>
              </a:rPr>
              <a:t>可靠性，数据的变更不会丢失，除非被客户端覆盖修改。</a:t>
            </a:r>
            <a:endParaRPr lang="en-US" altLang="zh-CN" sz="3600" dirty="0">
              <a:latin typeface="思源黑体 CN Normal" pitchFamily="34" charset="-122"/>
              <a:ea typeface="思源黑体 CN Normal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sz="3600" dirty="0">
              <a:latin typeface="思源黑体 CN Normal" pitchFamily="34" charset="-122"/>
              <a:ea typeface="思源黑体 CN Normal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>
                <a:latin typeface="思源黑体 CN Normal" pitchFamily="34" charset="-122"/>
                <a:ea typeface="思源黑体 CN Normal" pitchFamily="34" charset="-122"/>
              </a:rPr>
              <a:t> 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及时性，保证</a:t>
            </a:r>
            <a:r>
              <a:rPr lang="zh-CN" altLang="en-US" sz="3600" dirty="0">
                <a:latin typeface="思源黑体 CN Normal" pitchFamily="34" charset="-122"/>
                <a:ea typeface="思源黑体 CN Normal" pitchFamily="34" charset="-122"/>
              </a:rPr>
              <a:t>系统的客户端当时读取到的数据是最新的。</a:t>
            </a:r>
            <a:endParaRPr lang="en-US" altLang="zh-CN" sz="3600" dirty="0">
              <a:latin typeface="思源黑体 CN Normal" pitchFamily="34" charset="-122"/>
              <a:ea typeface="思源黑体 CN Normal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392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9997276" y="3009086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 smtClean="0">
                <a:solidFill>
                  <a:srgbClr val="F8F8F8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03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5317067" y="8048195"/>
            <a:ext cx="126999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dirty="0" smtClean="0">
                <a:latin typeface="思源黑体 CN Bold" panose="020B0800000000000000" charset="-122"/>
                <a:ea typeface="思源黑体 CN Bold" panose="020B0800000000000000" charset="-122"/>
              </a:rPr>
              <a:t>领袖风采</a:t>
            </a:r>
            <a:r>
              <a:rPr lang="en-US" altLang="zh-CN" sz="6000" dirty="0" smtClean="0"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6000" dirty="0" smtClean="0">
                <a:latin typeface="思源黑体 CN Bold" panose="020B0800000000000000" charset="-122"/>
                <a:ea typeface="思源黑体 CN Bold" panose="020B0800000000000000" charset="-122"/>
              </a:rPr>
              <a:t>分布式锁</a:t>
            </a:r>
            <a:endParaRPr lang="en-US" altLang="zh-CN" sz="6000" dirty="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45452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分布式协调场景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9693" y="2205175"/>
            <a:ext cx="12739829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571500" indent="-5715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n"/>
            </a:pPr>
            <a:r>
              <a:rPr lang="zh-CN" altLang="en-US" sz="3600" dirty="0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集群</a:t>
            </a:r>
            <a:r>
              <a:rPr lang="zh-CN" altLang="en-US" sz="36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</a:t>
            </a:r>
            <a:r>
              <a:rPr lang="zh-CN" altLang="en-US" sz="3600" dirty="0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缓存失效，让</a:t>
            </a:r>
            <a:r>
              <a:rPr lang="zh-CN" altLang="en-US" sz="36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一</a:t>
            </a:r>
            <a:r>
              <a:rPr lang="zh-CN" altLang="en-US" sz="3600" dirty="0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个请求更新缓存即可，</a:t>
            </a:r>
            <a:r>
              <a:rPr lang="zh-CN" altLang="en-US" sz="36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怎么做？</a:t>
            </a:r>
            <a:endParaRPr lang="zh-CN" altLang="en-US" sz="3600" dirty="0">
              <a:solidFill>
                <a:srgbClr val="1577BA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Source Han Sans CN Normal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565207" y="11655175"/>
            <a:ext cx="9544829" cy="9448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高并发下缓存过期，所有请求都从数据库读取数据更新缓存？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262973" y="3915175"/>
            <a:ext cx="16491721" cy="7515000"/>
            <a:chOff x="3262973" y="4005175"/>
            <a:chExt cx="16491721" cy="7515000"/>
          </a:xfrm>
        </p:grpSpPr>
        <p:grpSp>
          <p:nvGrpSpPr>
            <p:cNvPr id="71" name="组合 70"/>
            <p:cNvGrpSpPr/>
            <p:nvPr/>
          </p:nvGrpSpPr>
          <p:grpSpPr>
            <a:xfrm>
              <a:off x="3262973" y="6535811"/>
              <a:ext cx="6014085" cy="2414932"/>
              <a:chOff x="3262973" y="6535811"/>
              <a:chExt cx="6014085" cy="2414932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2973" y="6535811"/>
                <a:ext cx="2820641" cy="2414932"/>
              </a:xfrm>
              <a:prstGeom prst="rect">
                <a:avLst/>
              </a:prstGeom>
            </p:spPr>
          </p:pic>
          <p:sp>
            <p:nvSpPr>
              <p:cNvPr id="15" name="右箭头 14"/>
              <p:cNvSpPr/>
              <p:nvPr/>
            </p:nvSpPr>
            <p:spPr>
              <a:xfrm>
                <a:off x="5982363" y="7318880"/>
                <a:ext cx="3294695" cy="855665"/>
              </a:xfrm>
              <a:prstGeom prst="righ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2800" dirty="0" smtClean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访问服务</a:t>
                </a: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9719694" y="4005175"/>
              <a:ext cx="10035000" cy="7515000"/>
              <a:chOff x="9719694" y="4005175"/>
              <a:chExt cx="10035000" cy="75150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9719694" y="4005175"/>
                <a:ext cx="10035000" cy="751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zh-CN" altLang="en-US" sz="2800" b="1" dirty="0" smtClean="0">
                    <a:solidFill>
                      <a:schemeClr val="tx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分布式系统</a:t>
                </a:r>
                <a:endParaRPr lang="zh-CN" altLang="en-US" sz="2800" b="1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10168956" y="4738311"/>
                <a:ext cx="3015000" cy="1890000"/>
                <a:chOff x="8324694" y="3780175"/>
                <a:chExt cx="3015000" cy="1890000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8324694" y="3780175"/>
                  <a:ext cx="3015000" cy="18900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zh-CN" altLang="en-US" sz="2800" dirty="0"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计算机</a:t>
                  </a:r>
                  <a:r>
                    <a:rPr lang="en-US" altLang="zh-CN" sz="2800" dirty="0" smtClean="0"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1</a:t>
                  </a:r>
                  <a:endParaRPr lang="zh-CN" altLang="en-US" sz="28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8797194" y="4410175"/>
                  <a:ext cx="2070000" cy="1080000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none" lIns="91440" tIns="45720" rIns="91440" bIns="45720" rtlCol="0">
                  <a:normAutofit fontScale="8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800" dirty="0" smtClean="0">
                      <a:solidFill>
                        <a:srgbClr val="1577BA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Source Han Sans CN Normal" charset="-122"/>
                    </a:rPr>
                    <a:t>应用程序</a:t>
                  </a:r>
                  <a:endParaRPr lang="en-US" altLang="zh-CN" sz="2800" dirty="0" smtClean="0">
                    <a:solidFill>
                      <a:srgbClr val="1577BA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800" dirty="0">
                      <a:solidFill>
                        <a:srgbClr val="1577BA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Source Han Sans CN Normal" charset="-122"/>
                    </a:rPr>
                    <a:t>进程</a:t>
                  </a:r>
                  <a:r>
                    <a:rPr lang="en-US" altLang="zh-CN" sz="2800" dirty="0" smtClean="0">
                      <a:solidFill>
                        <a:srgbClr val="1577BA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Source Han Sans CN Normal" charset="-122"/>
                    </a:rPr>
                    <a:t>-01</a:t>
                  </a:r>
                  <a:endParaRPr lang="zh-CN" altLang="en-US" sz="2800" dirty="0">
                    <a:solidFill>
                      <a:srgbClr val="1577BA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10135033" y="6972665"/>
                <a:ext cx="3015000" cy="1890000"/>
                <a:chOff x="8324694" y="3780175"/>
                <a:chExt cx="3015000" cy="1890000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>
                  <a:off x="8324694" y="3780175"/>
                  <a:ext cx="3015000" cy="18900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zh-CN" altLang="en-US" sz="2800" dirty="0" smtClean="0"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计算机</a:t>
                  </a:r>
                  <a:r>
                    <a:rPr lang="en-US" altLang="zh-CN" sz="2800" dirty="0" smtClean="0"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2</a:t>
                  </a:r>
                  <a:endParaRPr lang="zh-CN" altLang="en-US" sz="28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8797194" y="4410175"/>
                  <a:ext cx="2070000" cy="1080000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none" lIns="91440" tIns="45720" rIns="91440" bIns="45720" rtlCol="0">
                  <a:normAutofit fontScale="8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800" dirty="0" smtClean="0">
                      <a:solidFill>
                        <a:srgbClr val="1577BA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Source Han Sans CN Normal" charset="-122"/>
                    </a:rPr>
                    <a:t>应用程序</a:t>
                  </a:r>
                  <a:endParaRPr lang="en-US" altLang="zh-CN" sz="2800" dirty="0" smtClean="0">
                    <a:solidFill>
                      <a:srgbClr val="1577BA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800" dirty="0">
                      <a:solidFill>
                        <a:srgbClr val="1577BA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Source Han Sans CN Normal" charset="-122"/>
                    </a:rPr>
                    <a:t>进程</a:t>
                  </a:r>
                  <a:r>
                    <a:rPr lang="en-US" altLang="zh-CN" sz="2800" dirty="0" smtClean="0">
                      <a:solidFill>
                        <a:srgbClr val="1577BA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Source Han Sans CN Normal" charset="-122"/>
                    </a:rPr>
                    <a:t>-02</a:t>
                  </a:r>
                  <a:endParaRPr lang="zh-CN" altLang="en-US" sz="2800" dirty="0">
                    <a:solidFill>
                      <a:srgbClr val="1577BA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10135033" y="9403386"/>
                <a:ext cx="3015000" cy="1890000"/>
                <a:chOff x="8324694" y="3780175"/>
                <a:chExt cx="3015000" cy="1890000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>
                  <a:off x="8324694" y="3780175"/>
                  <a:ext cx="3015000" cy="18900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zh-CN" altLang="en-US" sz="2800" dirty="0" smtClean="0"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计算机</a:t>
                  </a:r>
                  <a:r>
                    <a:rPr lang="en-US" altLang="zh-CN" sz="2800" dirty="0" smtClean="0"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3</a:t>
                  </a:r>
                  <a:endParaRPr lang="zh-CN" altLang="en-US" sz="28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8797194" y="4410175"/>
                  <a:ext cx="2070000" cy="1080000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none" lIns="91440" tIns="45720" rIns="91440" bIns="45720" rtlCol="0">
                  <a:normAutofit fontScale="8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800" dirty="0" smtClean="0">
                      <a:solidFill>
                        <a:srgbClr val="1577BA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Source Han Sans CN Normal" charset="-122"/>
                    </a:rPr>
                    <a:t>应用程序</a:t>
                  </a:r>
                  <a:endParaRPr lang="en-US" altLang="zh-CN" sz="2800" dirty="0" smtClean="0">
                    <a:solidFill>
                      <a:srgbClr val="1577BA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800" dirty="0">
                      <a:solidFill>
                        <a:srgbClr val="1577BA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Source Han Sans CN Normal" charset="-122"/>
                    </a:rPr>
                    <a:t>进程</a:t>
                  </a:r>
                  <a:r>
                    <a:rPr lang="en-US" altLang="zh-CN" sz="2800" dirty="0" smtClean="0">
                      <a:solidFill>
                        <a:srgbClr val="1577BA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Source Han Sans CN Normal" charset="-122"/>
                    </a:rPr>
                    <a:t>-03</a:t>
                  </a:r>
                  <a:endParaRPr lang="zh-CN" altLang="en-US" sz="2800" dirty="0">
                    <a:solidFill>
                      <a:srgbClr val="1577BA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endParaRPr>
                </a:p>
              </p:txBody>
            </p:sp>
          </p:grpSp>
          <p:sp>
            <p:nvSpPr>
              <p:cNvPr id="8" name="圆柱形 7"/>
              <p:cNvSpPr/>
              <p:nvPr/>
            </p:nvSpPr>
            <p:spPr>
              <a:xfrm>
                <a:off x="17477692" y="6798277"/>
                <a:ext cx="1739705" cy="1466204"/>
              </a:xfrm>
              <a:prstGeom prst="can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2800" dirty="0" smtClean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数据库</a:t>
                </a:r>
              </a:p>
            </p:txBody>
          </p:sp>
          <p:cxnSp>
            <p:nvCxnSpPr>
              <p:cNvPr id="36" name="直接箭头连接符 35"/>
              <p:cNvCxnSpPr>
                <a:endCxn id="27" idx="3"/>
              </p:cNvCxnSpPr>
              <p:nvPr/>
            </p:nvCxnSpPr>
            <p:spPr>
              <a:xfrm flipH="1">
                <a:off x="13150033" y="7602665"/>
                <a:ext cx="4291006" cy="2745721"/>
              </a:xfrm>
              <a:prstGeom prst="straightConnector1">
                <a:avLst/>
              </a:prstGeom>
              <a:ln w="635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8" idx="2"/>
                <a:endCxn id="29" idx="3"/>
              </p:cNvCxnSpPr>
              <p:nvPr/>
            </p:nvCxnSpPr>
            <p:spPr>
              <a:xfrm flipH="1">
                <a:off x="13150033" y="7531379"/>
                <a:ext cx="4327659" cy="386286"/>
              </a:xfrm>
              <a:prstGeom prst="straightConnector1">
                <a:avLst/>
              </a:prstGeom>
              <a:ln w="635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8" idx="2"/>
                <a:endCxn id="31" idx="3"/>
              </p:cNvCxnSpPr>
              <p:nvPr/>
            </p:nvCxnSpPr>
            <p:spPr>
              <a:xfrm flipH="1" flipV="1">
                <a:off x="13183956" y="5683311"/>
                <a:ext cx="4293736" cy="1848068"/>
              </a:xfrm>
              <a:prstGeom prst="straightConnector1">
                <a:avLst/>
              </a:prstGeom>
              <a:ln w="635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本框 63"/>
              <p:cNvSpPr txBox="1"/>
              <p:nvPr/>
            </p:nvSpPr>
            <p:spPr>
              <a:xfrm>
                <a:off x="16131110" y="7196270"/>
                <a:ext cx="914400" cy="9353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3600" b="1" dirty="0" smtClean="0">
                    <a:solidFill>
                      <a:srgbClr val="FF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rPr>
                  <a:t>？</a:t>
                </a:r>
                <a:endParaRPr lang="zh-CN" altLang="en-US" sz="3600" b="1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6131110" y="4566774"/>
                <a:ext cx="2505233" cy="1067768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 smtClean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缓存服务</a:t>
                </a:r>
              </a:p>
            </p:txBody>
          </p:sp>
          <p:cxnSp>
            <p:nvCxnSpPr>
              <p:cNvPr id="48" name="直接箭头连接符 47"/>
              <p:cNvCxnSpPr>
                <a:stCxn id="26" idx="4"/>
                <a:endCxn id="27" idx="3"/>
              </p:cNvCxnSpPr>
              <p:nvPr/>
            </p:nvCxnSpPr>
            <p:spPr>
              <a:xfrm flipH="1">
                <a:off x="13150033" y="5634542"/>
                <a:ext cx="4233694" cy="4713844"/>
              </a:xfrm>
              <a:prstGeom prst="straightConnector1">
                <a:avLst/>
              </a:prstGeom>
              <a:ln w="63500"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/>
              <p:cNvSpPr txBox="1"/>
              <p:nvPr/>
            </p:nvSpPr>
            <p:spPr>
              <a:xfrm>
                <a:off x="13949694" y="8310775"/>
                <a:ext cx="1160342" cy="9144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rgbClr val="1577BA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rPr>
                  <a:t>未命中</a:t>
                </a:r>
              </a:p>
            </p:txBody>
          </p:sp>
          <p:cxnSp>
            <p:nvCxnSpPr>
              <p:cNvPr id="51" name="直接箭头连接符 50"/>
              <p:cNvCxnSpPr>
                <a:stCxn id="26" idx="3"/>
                <a:endCxn id="29" idx="3"/>
              </p:cNvCxnSpPr>
              <p:nvPr/>
            </p:nvCxnSpPr>
            <p:spPr>
              <a:xfrm flipH="1">
                <a:off x="13150033" y="5478171"/>
                <a:ext cx="3347960" cy="2439494"/>
              </a:xfrm>
              <a:prstGeom prst="straightConnector1">
                <a:avLst/>
              </a:prstGeom>
              <a:ln w="63500"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26" idx="2"/>
                <a:endCxn id="31" idx="3"/>
              </p:cNvCxnSpPr>
              <p:nvPr/>
            </p:nvCxnSpPr>
            <p:spPr>
              <a:xfrm flipH="1">
                <a:off x="13183956" y="5100658"/>
                <a:ext cx="2947154" cy="582653"/>
              </a:xfrm>
              <a:prstGeom prst="straightConnector1">
                <a:avLst/>
              </a:prstGeom>
              <a:ln w="63500"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14051761" y="5020971"/>
                <a:ext cx="1160342" cy="9144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800" dirty="0" smtClean="0">
                    <a:solidFill>
                      <a:srgbClr val="1577BA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rPr>
                  <a:t>未命中</a:t>
                </a:r>
                <a:endParaRPr lang="zh-CN" altLang="en-US" sz="2800" dirty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3854108" y="6618481"/>
                <a:ext cx="1160342" cy="9144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800" dirty="0" smtClean="0">
                    <a:solidFill>
                      <a:srgbClr val="1577BA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rPr>
                  <a:t>未命中</a:t>
                </a:r>
                <a:endParaRPr lang="zh-CN" altLang="en-US" sz="2800" dirty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70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3"/>
          <p:cNvSpPr txBox="1"/>
          <p:nvPr/>
        </p:nvSpPr>
        <p:spPr>
          <a:xfrm>
            <a:off x="1439694" y="2110907"/>
            <a:ext cx="13877328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 marL="685800" indent="-685800">
              <a:buClr>
                <a:srgbClr val="00B050"/>
              </a:buClr>
              <a:buFont typeface="Wingdings" panose="05000000000000000000" pitchFamily="2" charset="2"/>
              <a:buChar char="n"/>
            </a:pPr>
            <a:r>
              <a:rPr lang="zh-CN" altLang="en-US" sz="4533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锁具有什么特点？</a:t>
            </a:r>
            <a:endParaRPr lang="zh-CN" altLang="en-US" sz="4533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9727" y="3251200"/>
            <a:ext cx="144022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40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排他性：只有一个线程能获取到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40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阻塞性：其他未抢到的线程阻塞，直到锁释放出来，再抢。</a:t>
            </a:r>
            <a:endParaRPr lang="en-US" altLang="zh-CN" sz="40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40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可重入性：线程获得锁后，后续是否可重复获取该锁。</a:t>
            </a:r>
            <a:endParaRPr lang="zh-CN" altLang="en-US" sz="4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需要一把锁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1450657" y="6705175"/>
            <a:ext cx="13866365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 marL="685800" indent="-685800">
              <a:buClr>
                <a:srgbClr val="00B050"/>
              </a:buClr>
              <a:buFont typeface="Wingdings" panose="05000000000000000000" pitchFamily="2" charset="2"/>
              <a:buChar char="n"/>
            </a:pPr>
            <a:r>
              <a:rPr lang="zh-CN" altLang="en-US" sz="4533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具有排他性特点的其他技术</a:t>
            </a:r>
            <a:endParaRPr lang="zh-CN" altLang="en-US" sz="4533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2669727" y="7753780"/>
            <a:ext cx="105322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40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文件系统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40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数据库：   主键  唯一约束    </a:t>
            </a:r>
            <a:r>
              <a:rPr lang="en-US" altLang="zh-CN" sz="40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for  update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40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缓存  </a:t>
            </a:r>
            <a:r>
              <a:rPr lang="en-US" altLang="zh-CN" sz="400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redis</a:t>
            </a:r>
            <a:r>
              <a:rPr lang="zh-CN" altLang="en-US" sz="40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40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en-US" altLang="zh-CN" sz="400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setnx</a:t>
            </a:r>
            <a:endParaRPr lang="en-US" altLang="zh-CN" sz="40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en-US" altLang="zh-CN" sz="40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zookeeper     </a:t>
            </a:r>
            <a:r>
              <a:rPr lang="zh-CN" altLang="en-US" sz="40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类似文件系统</a:t>
            </a:r>
            <a:endParaRPr lang="zh-CN" altLang="en-US" sz="4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694" y="6804547"/>
            <a:ext cx="9448773" cy="47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7200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领袖风采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分布式锁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9693" y="2205175"/>
            <a:ext cx="12739829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571500" indent="-5715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n"/>
            </a:pPr>
            <a:r>
              <a:rPr lang="en-US" altLang="zh-CN" sz="3600" dirty="0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Zookeeper</a:t>
            </a:r>
            <a:r>
              <a:rPr lang="zh-CN" altLang="en-US" sz="36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具有</a:t>
            </a:r>
            <a:r>
              <a:rPr lang="zh-CN" altLang="en-US" sz="3600" dirty="0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做锁的特点</a:t>
            </a:r>
            <a:endParaRPr lang="zh-CN" altLang="en-US" sz="3600" dirty="0">
              <a:solidFill>
                <a:srgbClr val="1577BA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Source Han Sans CN Normal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04694" y="3375175"/>
            <a:ext cx="2295000" cy="990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阻塞</a:t>
            </a: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性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204694" y="7045327"/>
            <a:ext cx="2295000" cy="990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可重入性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004694" y="4643701"/>
            <a:ext cx="6075000" cy="8775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可以通过</a:t>
            </a:r>
            <a:r>
              <a:rPr lang="en-US" altLang="zh-CN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JDK</a:t>
            </a: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栅栏，来实现。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004694" y="8780623"/>
            <a:ext cx="10516906" cy="9562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通过计数器来实现。</a:t>
            </a:r>
          </a:p>
        </p:txBody>
      </p:sp>
    </p:spTree>
    <p:extLst>
      <p:ext uri="{BB962C8B-B14F-4D97-AF65-F5344CB8AC3E}">
        <p14:creationId xmlns:p14="http://schemas.microsoft.com/office/powerpoint/2010/main" val="189521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ZK</a:t>
            </a:r>
            <a:r>
              <a:rPr lang="zh-CN" altLang="en-US" dirty="0"/>
              <a:t>进行开发？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2910" y="4560054"/>
            <a:ext cx="15165000" cy="6652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思源黑体 CN Normal" pitchFamily="34" charset="-122"/>
                <a:ea typeface="思源黑体 CN Normal" pitchFamily="34" charset="-122"/>
              </a:rPr>
              <a:t>connect 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- 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连接到</a:t>
            </a:r>
            <a:r>
              <a:rPr lang="en-US" altLang="zh-CN" sz="3600" dirty="0" err="1" smtClean="0">
                <a:latin typeface="思源黑体 CN Normal" pitchFamily="34" charset="-122"/>
                <a:ea typeface="思源黑体 CN Normal" pitchFamily="34" charset="-122"/>
              </a:rPr>
              <a:t>ZooKeeper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集合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思源黑体 CN Normal" pitchFamily="34" charset="-122"/>
                <a:ea typeface="思源黑体 CN Normal" pitchFamily="34" charset="-122"/>
              </a:rPr>
              <a:t>create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- 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创建</a:t>
            </a:r>
            <a:r>
              <a:rPr lang="en-US" altLang="zh-CN" sz="3600" dirty="0" err="1" smtClean="0">
                <a:latin typeface="思源黑体 CN Normal" pitchFamily="34" charset="-122"/>
                <a:ea typeface="思源黑体 CN Normal" pitchFamily="34" charset="-122"/>
              </a:rPr>
              <a:t>znode</a:t>
            </a:r>
            <a:endParaRPr lang="en-US" altLang="zh-CN" sz="3600" dirty="0" smtClean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思源黑体 CN Normal" pitchFamily="34" charset="-122"/>
                <a:ea typeface="思源黑体 CN Normal" pitchFamily="34" charset="-122"/>
              </a:rPr>
              <a:t>exists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- 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检查</a:t>
            </a:r>
            <a:r>
              <a:rPr lang="en-US" altLang="zh-CN" sz="3600" dirty="0" err="1" smtClean="0">
                <a:latin typeface="思源黑体 CN Normal" pitchFamily="34" charset="-122"/>
                <a:ea typeface="思源黑体 CN Normal" pitchFamily="34" charset="-122"/>
              </a:rPr>
              <a:t>znode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是否存在及其信息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err="1" smtClean="0">
                <a:latin typeface="思源黑体 CN Normal" pitchFamily="34" charset="-122"/>
                <a:ea typeface="思源黑体 CN Normal" pitchFamily="34" charset="-122"/>
              </a:rPr>
              <a:t>getData</a:t>
            </a:r>
            <a:r>
              <a:rPr lang="en-US" altLang="zh-CN" sz="3600" b="1" dirty="0" smtClean="0">
                <a:latin typeface="思源黑体 CN Normal" pitchFamily="34" charset="-122"/>
                <a:ea typeface="思源黑体 CN Normal" pitchFamily="34" charset="-122"/>
              </a:rPr>
              <a:t> 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- 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从特定的</a:t>
            </a:r>
            <a:r>
              <a:rPr lang="en-US" altLang="zh-CN" sz="3600" dirty="0" err="1" smtClean="0">
                <a:latin typeface="思源黑体 CN Normal" pitchFamily="34" charset="-122"/>
                <a:ea typeface="思源黑体 CN Normal" pitchFamily="34" charset="-122"/>
              </a:rPr>
              <a:t>znode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获取数据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err="1" smtClean="0">
                <a:latin typeface="思源黑体 CN Normal" pitchFamily="34" charset="-122"/>
                <a:ea typeface="思源黑体 CN Normal" pitchFamily="34" charset="-122"/>
              </a:rPr>
              <a:t>setData</a:t>
            </a:r>
            <a:r>
              <a:rPr lang="en-US" altLang="zh-CN" sz="3600" b="1" dirty="0" smtClean="0">
                <a:latin typeface="思源黑体 CN Normal" pitchFamily="34" charset="-122"/>
                <a:ea typeface="思源黑体 CN Normal" pitchFamily="34" charset="-122"/>
              </a:rPr>
              <a:t> 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- 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在特定的</a:t>
            </a:r>
            <a:r>
              <a:rPr lang="en-US" altLang="zh-CN" sz="3600" dirty="0" err="1" smtClean="0">
                <a:latin typeface="思源黑体 CN Normal" pitchFamily="34" charset="-122"/>
                <a:ea typeface="思源黑体 CN Normal" pitchFamily="34" charset="-122"/>
              </a:rPr>
              <a:t>znode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中设置数据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err="1" smtClean="0">
                <a:latin typeface="思源黑体 CN Normal" pitchFamily="34" charset="-122"/>
                <a:ea typeface="思源黑体 CN Normal" pitchFamily="34" charset="-122"/>
              </a:rPr>
              <a:t>getChildren</a:t>
            </a:r>
            <a:r>
              <a:rPr lang="en-US" altLang="zh-CN" sz="3600" b="1" dirty="0" smtClean="0">
                <a:latin typeface="思源黑体 CN Normal" pitchFamily="34" charset="-122"/>
                <a:ea typeface="思源黑体 CN Normal" pitchFamily="34" charset="-122"/>
              </a:rPr>
              <a:t> 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- 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获取特定</a:t>
            </a:r>
            <a:r>
              <a:rPr lang="en-US" altLang="zh-CN" sz="3600" dirty="0" err="1" smtClean="0">
                <a:latin typeface="思源黑体 CN Normal" pitchFamily="34" charset="-122"/>
                <a:ea typeface="思源黑体 CN Normal" pitchFamily="34" charset="-122"/>
              </a:rPr>
              <a:t>znode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中的所有子节点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思源黑体 CN Normal" pitchFamily="34" charset="-122"/>
                <a:ea typeface="思源黑体 CN Normal" pitchFamily="34" charset="-122"/>
              </a:rPr>
              <a:t>delete 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- 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删除特定的</a:t>
            </a:r>
            <a:r>
              <a:rPr lang="en-US" altLang="zh-CN" sz="3600" dirty="0" err="1" smtClean="0">
                <a:latin typeface="思源黑体 CN Normal" pitchFamily="34" charset="-122"/>
                <a:ea typeface="思源黑体 CN Normal" pitchFamily="34" charset="-122"/>
              </a:rPr>
              <a:t>znode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及其所有子项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思源黑体 CN Normal" pitchFamily="34" charset="-122"/>
                <a:ea typeface="思源黑体 CN Normal" pitchFamily="34" charset="-122"/>
              </a:rPr>
              <a:t>close 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- </a:t>
            </a:r>
            <a:r>
              <a:rPr lang="zh-CN" altLang="en-US" sz="3600" dirty="0" smtClean="0">
                <a:latin typeface="思源黑体 CN Normal" pitchFamily="34" charset="-122"/>
                <a:ea typeface="思源黑体 CN Normal" pitchFamily="34" charset="-122"/>
              </a:rPr>
              <a:t>关闭连接</a:t>
            </a:r>
            <a:r>
              <a:rPr lang="en-US" altLang="zh-CN" sz="3600" dirty="0" smtClean="0">
                <a:latin typeface="思源黑体 CN Normal" pitchFamily="34" charset="-122"/>
                <a:ea typeface="思源黑体 CN Normal" pitchFamily="34" charset="-122"/>
              </a:rPr>
              <a:t> </a:t>
            </a:r>
            <a:endParaRPr lang="zh-CN" altLang="en-US" sz="3600" dirty="0" smtClean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2910" y="2924490"/>
            <a:ext cx="913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latin typeface="思源黑体 CN Medium" pitchFamily="34" charset="-122"/>
                <a:ea typeface="思源黑体 CN Medium" pitchFamily="34" charset="-122"/>
              </a:rPr>
              <a:t>org.apache.zookeeper</a:t>
            </a:r>
            <a:r>
              <a:rPr lang="en-US" altLang="zh-CN" sz="3600" dirty="0" smtClean="0">
                <a:latin typeface="思源黑体 CN Medium" pitchFamily="34" charset="-122"/>
                <a:ea typeface="思源黑体 CN Medium" pitchFamily="34" charset="-122"/>
              </a:rPr>
              <a:t> </a:t>
            </a:r>
          </a:p>
          <a:p>
            <a:r>
              <a:rPr lang="en-US" altLang="zh-CN" sz="3600" b="1" dirty="0" err="1" smtClean="0">
                <a:latin typeface="思源黑体 CN Medium" pitchFamily="34" charset="-122"/>
                <a:ea typeface="思源黑体 CN Medium" pitchFamily="34" charset="-122"/>
              </a:rPr>
              <a:t>org.apache.zookeeper.data</a:t>
            </a:r>
            <a:endParaRPr lang="zh-CN" altLang="en-US" sz="3600" dirty="0" smtClean="0"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694" y="1949063"/>
            <a:ext cx="805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思源黑体 CN Medium" pitchFamily="34" charset="-122"/>
                <a:ea typeface="思源黑体 CN Medium" pitchFamily="34" charset="-122"/>
              </a:rPr>
              <a:t>创建客户端的核心类： </a:t>
            </a:r>
            <a:r>
              <a:rPr lang="en-US" altLang="zh-CN" sz="3600" b="1" dirty="0" smtClean="0">
                <a:latin typeface="思源黑体 CN Medium" pitchFamily="34" charset="-122"/>
                <a:ea typeface="思源黑体 CN Medium" pitchFamily="34" charset="-122"/>
              </a:rPr>
              <a:t>Zookeeper</a:t>
            </a:r>
            <a:endParaRPr lang="zh-CN" altLang="en-US" sz="3600" dirty="0" smtClean="0"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12779694" y="7200175"/>
            <a:ext cx="999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思源黑体 CN Medium" pitchFamily="34" charset="-122"/>
                <a:ea typeface="思源黑体 CN Medium" pitchFamily="34" charset="-122"/>
              </a:rPr>
              <a:t>接口难以使用</a:t>
            </a:r>
            <a:endParaRPr lang="en-US" altLang="zh-CN" sz="3600" b="1" dirty="0" smtClean="0">
              <a:latin typeface="思源黑体 CN Medium" pitchFamily="34" charset="-122"/>
              <a:ea typeface="思源黑体 CN Medium" pitchFamily="34" charset="-122"/>
            </a:endParaRPr>
          </a:p>
          <a:p>
            <a:r>
              <a:rPr lang="zh-CN" altLang="en-US" sz="3600" dirty="0">
                <a:latin typeface="思源黑体 CN Medium" pitchFamily="34" charset="-122"/>
                <a:ea typeface="思源黑体 CN Medium" pitchFamily="34" charset="-122"/>
              </a:rPr>
              <a:t>在连接</a:t>
            </a:r>
            <a:r>
              <a:rPr lang="en-US" altLang="zh-CN" sz="3600" dirty="0" err="1">
                <a:latin typeface="思源黑体 CN Medium" pitchFamily="34" charset="-122"/>
                <a:ea typeface="思源黑体 CN Medium" pitchFamily="34" charset="-122"/>
              </a:rPr>
              <a:t>zk</a:t>
            </a:r>
            <a:r>
              <a:rPr lang="zh-CN" altLang="en-US" sz="3600" dirty="0" smtClean="0">
                <a:latin typeface="思源黑体 CN Medium" pitchFamily="34" charset="-122"/>
                <a:ea typeface="思源黑体 CN Medium" pitchFamily="34" charset="-122"/>
              </a:rPr>
              <a:t>超时，不</a:t>
            </a:r>
            <a:r>
              <a:rPr lang="zh-CN" altLang="en-US" sz="3600" dirty="0">
                <a:latin typeface="思源黑体 CN Medium" pitchFamily="34" charset="-122"/>
                <a:ea typeface="思源黑体 CN Medium" pitchFamily="34" charset="-122"/>
              </a:rPr>
              <a:t>支持自动重</a:t>
            </a:r>
            <a:r>
              <a:rPr lang="zh-CN" altLang="en-US" sz="3600" dirty="0" smtClean="0">
                <a:latin typeface="思源黑体 CN Medium" pitchFamily="34" charset="-122"/>
                <a:ea typeface="思源黑体 CN Medium" pitchFamily="34" charset="-122"/>
              </a:rPr>
              <a:t>连</a:t>
            </a:r>
            <a:endParaRPr lang="en-US" altLang="zh-CN" sz="3600" dirty="0" smtClean="0">
              <a:latin typeface="思源黑体 CN Medium" pitchFamily="34" charset="-122"/>
              <a:ea typeface="思源黑体 CN Medium" pitchFamily="34" charset="-122"/>
            </a:endParaRPr>
          </a:p>
          <a:p>
            <a:r>
              <a:rPr lang="en-US" altLang="zh-CN" sz="3600" dirty="0" smtClean="0">
                <a:latin typeface="思源黑体 CN Medium" pitchFamily="34" charset="-122"/>
                <a:ea typeface="思源黑体 CN Medium" pitchFamily="34" charset="-122"/>
              </a:rPr>
              <a:t>Watch</a:t>
            </a:r>
            <a:r>
              <a:rPr lang="zh-CN" altLang="en-US" sz="3600" dirty="0">
                <a:latin typeface="思源黑体 CN Medium" pitchFamily="34" charset="-122"/>
                <a:ea typeface="思源黑体 CN Medium" pitchFamily="34" charset="-122"/>
              </a:rPr>
              <a:t>注册一</a:t>
            </a:r>
            <a:r>
              <a:rPr lang="zh-CN" altLang="en-US" sz="3600" dirty="0" smtClean="0">
                <a:latin typeface="思源黑体 CN Medium" pitchFamily="34" charset="-122"/>
                <a:ea typeface="思源黑体 CN Medium" pitchFamily="34" charset="-122"/>
              </a:rPr>
              <a:t>次会</a:t>
            </a:r>
            <a:r>
              <a:rPr lang="zh-CN" altLang="en-US" sz="3600" dirty="0">
                <a:latin typeface="思源黑体 CN Medium" pitchFamily="34" charset="-122"/>
                <a:ea typeface="思源黑体 CN Medium" pitchFamily="34" charset="-122"/>
              </a:rPr>
              <a:t>失效，需要反复注册</a:t>
            </a:r>
          </a:p>
          <a:p>
            <a:r>
              <a:rPr lang="zh-CN" altLang="en-US" sz="3600" dirty="0" smtClean="0">
                <a:latin typeface="思源黑体 CN Medium" pitchFamily="34" charset="-122"/>
                <a:ea typeface="思源黑体 CN Medium" pitchFamily="34" charset="-122"/>
              </a:rPr>
              <a:t>不</a:t>
            </a:r>
            <a:r>
              <a:rPr lang="zh-CN" altLang="en-US" sz="3600" dirty="0">
                <a:latin typeface="思源黑体 CN Medium" pitchFamily="34" charset="-122"/>
                <a:ea typeface="思源黑体 CN Medium" pitchFamily="34" charset="-122"/>
              </a:rPr>
              <a:t>支持递归创建</a:t>
            </a:r>
            <a:r>
              <a:rPr lang="zh-CN" altLang="en-US" sz="3600" dirty="0" smtClean="0">
                <a:latin typeface="思源黑体 CN Medium" pitchFamily="34" charset="-122"/>
                <a:ea typeface="思源黑体 CN Medium" pitchFamily="34" charset="-122"/>
              </a:rPr>
              <a:t>节点</a:t>
            </a:r>
            <a:endParaRPr lang="en-US" altLang="zh-CN" sz="3600" dirty="0" smtClean="0">
              <a:latin typeface="思源黑体 CN Medium" pitchFamily="34" charset="-122"/>
              <a:ea typeface="思源黑体 CN Medium" pitchFamily="34" charset="-122"/>
            </a:endParaRPr>
          </a:p>
          <a:p>
            <a:r>
              <a:rPr lang="zh-CN" altLang="en-US" sz="3600" dirty="0" smtClean="0">
                <a:latin typeface="思源黑体 CN Medium" pitchFamily="34" charset="-122"/>
                <a:ea typeface="思源黑体 CN Medium" pitchFamily="34" charset="-122"/>
              </a:rPr>
              <a:t>需要手动序列化</a:t>
            </a:r>
          </a:p>
        </p:txBody>
      </p:sp>
    </p:spTree>
    <p:extLst>
      <p:ext uri="{BB962C8B-B14F-4D97-AF65-F5344CB8AC3E}">
        <p14:creationId xmlns:p14="http://schemas.microsoft.com/office/powerpoint/2010/main" val="92599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如何使用</a:t>
            </a:r>
            <a:r>
              <a:rPr lang="en-US" altLang="zh-CN" dirty="0"/>
              <a:t>ZK</a:t>
            </a:r>
            <a:r>
              <a:rPr lang="zh-CN" altLang="en-US" dirty="0"/>
              <a:t>进行开发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239694" y="1800175"/>
            <a:ext cx="12150000" cy="945000"/>
          </a:xfrm>
          <a:prstGeom prst="roundRect">
            <a:avLst/>
          </a:prstGeom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solidFill>
                <a:srgbClr val="4B4B4B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19694" y="8640175"/>
            <a:ext cx="7250529" cy="3375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    &lt;</a:t>
            </a:r>
            <a:r>
              <a:rPr lang="en-US" altLang="zh-CN" sz="2800" dirty="0" err="1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groupId</a:t>
            </a:r>
            <a:r>
              <a:rPr lang="en-US" altLang="zh-CN" sz="2800" dirty="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&gt;com.101tec&lt;/</a:t>
            </a:r>
            <a:r>
              <a:rPr lang="en-US" altLang="zh-CN" sz="2800" dirty="0" err="1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groupId</a:t>
            </a:r>
            <a:r>
              <a:rPr lang="en-US" altLang="zh-CN" sz="2800" dirty="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    &lt;</a:t>
            </a:r>
            <a:r>
              <a:rPr lang="en-US" altLang="zh-CN" sz="2800" dirty="0" err="1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artifactId</a:t>
            </a:r>
            <a:r>
              <a:rPr lang="en-US" altLang="zh-CN" sz="2800" dirty="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&gt;</a:t>
            </a:r>
            <a:r>
              <a:rPr lang="en-US" altLang="zh-CN" sz="2800" dirty="0" err="1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zkclient</a:t>
            </a:r>
            <a:r>
              <a:rPr lang="en-US" altLang="zh-CN" sz="2800" dirty="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&lt;/</a:t>
            </a:r>
            <a:r>
              <a:rPr lang="en-US" altLang="zh-CN" sz="2800" dirty="0" err="1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artifactId</a:t>
            </a:r>
            <a:r>
              <a:rPr lang="en-US" altLang="zh-CN" sz="2800" dirty="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    &lt;version&gt;0.10&lt;/version&gt;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&lt;/dependency&gt;</a:t>
            </a:r>
            <a:endParaRPr kumimoji="1" lang="en-US" altLang="zh-CN" sz="2800" dirty="0">
              <a:solidFill>
                <a:srgbClr val="E8BF6A"/>
              </a:solidFill>
              <a:latin typeface="Menlo" panose="020B0609030804020204" charset="0"/>
              <a:ea typeface="Menlo" panose="020B0609030804020204" charset="0"/>
              <a:cs typeface="Menlo" panose="020B0609030804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7884" y="1621349"/>
            <a:ext cx="10301810" cy="112382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 Normal" charset="-122"/>
              </a:rPr>
              <a:t>第三方客户端，</a:t>
            </a:r>
            <a:r>
              <a:rPr lang="en-US" altLang="zh-CN" sz="3600" b="1" dirty="0" err="1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 Normal" charset="-122"/>
              </a:rPr>
              <a:t>Zkclient</a:t>
            </a:r>
            <a:r>
              <a:rPr lang="zh-CN" altLang="en-US" sz="3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 Normal" charset="-122"/>
              </a:rPr>
              <a:t>，使用操作更方便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519694" y="11100775"/>
            <a:ext cx="74250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基于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原生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API</a:t>
            </a:r>
            <a:r>
              <a:rPr lang="zh-CN" altLang="en-US" sz="28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改造，比原生</a:t>
            </a:r>
            <a:r>
              <a:rPr lang="en-US" altLang="zh-CN" sz="28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API</a:t>
            </a:r>
            <a:r>
              <a:rPr lang="zh-CN" altLang="en-US" sz="28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用起来更称手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19694" y="7725775"/>
            <a:ext cx="447000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Maven</a:t>
            </a:r>
            <a:r>
              <a:rPr lang="zh-CN" altLang="en-US" sz="28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仓库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70" y="2924001"/>
            <a:ext cx="7006823" cy="42311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9694" y="2475175"/>
            <a:ext cx="6677042" cy="836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7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第三方客户端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239694" y="1800175"/>
            <a:ext cx="12150000" cy="945000"/>
          </a:xfrm>
          <a:prstGeom prst="roundRect">
            <a:avLst/>
          </a:prstGeom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solidFill>
                <a:srgbClr val="4B4B4B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694" y="9000175"/>
            <a:ext cx="8865000" cy="3375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zh-CN" sz="2800" dirty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&lt;dependency&gt;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800" dirty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    &lt;</a:t>
            </a:r>
            <a:r>
              <a:rPr kumimoji="1" lang="en-US" altLang="zh-CN" sz="2800" dirty="0" err="1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groupId</a:t>
            </a:r>
            <a:r>
              <a:rPr kumimoji="1" lang="en-US" altLang="zh-CN" sz="2800" dirty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&gt;</a:t>
            </a:r>
            <a:r>
              <a:rPr kumimoji="1" lang="en-US" altLang="zh-CN" sz="2800" dirty="0" err="1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org.apache.curator</a:t>
            </a:r>
            <a:r>
              <a:rPr kumimoji="1" lang="en-US" altLang="zh-CN" sz="2800" dirty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&lt;/</a:t>
            </a:r>
            <a:r>
              <a:rPr kumimoji="1" lang="en-US" altLang="zh-CN" sz="2800" dirty="0" err="1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groupId</a:t>
            </a:r>
            <a:r>
              <a:rPr kumimoji="1" lang="en-US" altLang="zh-CN" sz="2800" dirty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800" dirty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    &lt;</a:t>
            </a:r>
            <a:r>
              <a:rPr kumimoji="1" lang="en-US" altLang="zh-CN" sz="2800" dirty="0" err="1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artifactId</a:t>
            </a:r>
            <a:r>
              <a:rPr kumimoji="1" lang="en-US" altLang="zh-CN" sz="2800" dirty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&gt;curator-recipes&lt;/</a:t>
            </a:r>
            <a:r>
              <a:rPr kumimoji="1" lang="en-US" altLang="zh-CN" sz="2800" dirty="0" err="1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artifactId</a:t>
            </a:r>
            <a:r>
              <a:rPr kumimoji="1" lang="en-US" altLang="zh-CN" sz="2800" dirty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800" dirty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    &lt;version&gt;4.2.0&lt;/version&gt;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800" dirty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enlo" panose="020B0609030804020204" charset="0"/>
              </a:rPr>
              <a:t>&lt;/dependency&gt;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879694" y="3825175"/>
            <a:ext cx="8730000" cy="41400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Curator Apache 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的开源项目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   解决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Watch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注册一次就会失效的问题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   提供的 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API 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更加简单易用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   提供更多解决方案并且实现简单，例如：分布式锁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   提供常用的</a:t>
            </a:r>
            <a:r>
              <a:rPr lang="en-US" altLang="zh-CN" sz="2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ZooKeeper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工具类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   编程风格更舒服</a:t>
            </a:r>
            <a:endParaRPr lang="zh-CN" altLang="en-US" sz="2800" dirty="0" smtClean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97884" y="1621349"/>
            <a:ext cx="10301810" cy="112382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 Normal" charset="-122"/>
              </a:rPr>
              <a:t>第三方客户端，</a:t>
            </a:r>
            <a:r>
              <a:rPr lang="en-US" altLang="zh-CN" sz="3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 Normal" charset="-122"/>
              </a:rPr>
              <a:t>Curator</a:t>
            </a:r>
            <a:r>
              <a:rPr lang="zh-CN" altLang="en-US" sz="36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 Normal" charset="-122"/>
              </a:rPr>
              <a:t>，功能更加丰富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694" y="2924000"/>
            <a:ext cx="4500000" cy="553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7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3581" y="3958338"/>
            <a:ext cx="11250613" cy="2754313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F2A5005-FE86-43C8-9B7C-60028B4C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79" y="11819433"/>
            <a:ext cx="4030642" cy="10076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关于</a:t>
            </a:r>
            <a:r>
              <a:rPr lang="en-US" altLang="zh-CN" dirty="0" smtClean="0">
                <a:sym typeface="+mn-ea"/>
              </a:rPr>
              <a:t>Hash</a:t>
            </a:r>
            <a:r>
              <a:rPr lang="zh-CN" altLang="en-US" dirty="0" smtClean="0">
                <a:sym typeface="+mn-ea"/>
              </a:rPr>
              <a:t>这个名字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4694" y="1980175"/>
            <a:ext cx="46800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姓名：周卫理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94694" y="3156766"/>
            <a:ext cx="46800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曾用</a:t>
            </a:r>
            <a:r>
              <a:rPr lang="en-US" altLang="zh-CN" sz="320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Welsey</a:t>
            </a: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名称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694" y="6635005"/>
            <a:ext cx="4762500" cy="4762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94694" y="5850175"/>
            <a:ext cx="9495000" cy="15696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有</a:t>
            </a: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天上完公开课，一同学报名，说今天晚上上课的那个老师，英文名字很长的那个，叫什么来着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297131" y="9827506"/>
            <a:ext cx="9495000" cy="15696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痛改前名，割舍旧爱，改名大家都知道的</a:t>
            </a:r>
            <a:r>
              <a:rPr lang="en-US" altLang="zh-CN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Hash</a:t>
            </a: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。因为</a:t>
            </a:r>
            <a:r>
              <a:rPr lang="en-US" altLang="zh-CN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Hash</a:t>
            </a: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，所以高效。</a:t>
            </a:r>
          </a:p>
        </p:txBody>
      </p:sp>
    </p:spTree>
    <p:extLst>
      <p:ext uri="{BB962C8B-B14F-4D97-AF65-F5344CB8AC3E}">
        <p14:creationId xmlns:p14="http://schemas.microsoft.com/office/powerpoint/2010/main" val="204757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生活小故事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9694" y="1980175"/>
            <a:ext cx="46800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健身房发生的故事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694" y="4590175"/>
            <a:ext cx="7034000" cy="50776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694" y="4603392"/>
            <a:ext cx="5077669" cy="50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4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分布式开发技术专题</a:t>
            </a:r>
            <a:endParaRPr lang="zh-CN" altLang="en-US" dirty="0">
              <a:sym typeface="+mn-ea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5894694" y="3420175"/>
            <a:ext cx="1800000" cy="724500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04156" y="4680175"/>
            <a:ext cx="976074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ZK</a:t>
            </a: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04156" y="8955175"/>
            <a:ext cx="1815537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Dubbo</a:t>
            </a: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54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分布式开发技术课程安排</a:t>
            </a:r>
            <a:endParaRPr lang="zh-CN" altLang="en-US" dirty="0"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349695" y="1890175"/>
          <a:ext cx="20160000" cy="9931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404"/>
                <a:gridCol w="908203"/>
                <a:gridCol w="6337064"/>
                <a:gridCol w="10835329"/>
              </a:tblGrid>
              <a:tr h="1434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zookepper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zookeeper</a:t>
                      </a:r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入门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通过一个</a:t>
                      </a:r>
                      <a:r>
                        <a:rPr 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zookeeper</a:t>
                      </a:r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场景应用，来熟练使用</a:t>
                      </a:r>
                      <a:r>
                        <a:rPr 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zookeeper，</a:t>
                      </a:r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初识</a:t>
                      </a:r>
                      <a:r>
                        <a:rPr lang="en-US" sz="2800" u="none" strike="noStrike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zookeeper、zozookeeper</a:t>
                      </a:r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入门</a:t>
                      </a:r>
                      <a:r>
                        <a:rPr lang="en-US" sz="2800" u="none" strike="noStrike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okeeper</a:t>
                      </a:r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核心功能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1980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Zookeeper</a:t>
                      </a:r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集群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掌握</a:t>
                      </a:r>
                      <a:r>
                        <a:rPr 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zookeeper</a:t>
                      </a:r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的集群搭建、集群工作原理、</a:t>
                      </a:r>
                      <a:r>
                        <a:rPr 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leader</a:t>
                      </a:r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选举原理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1980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Zookeeper</a:t>
                      </a:r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经典应用场景（一）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掌握</a:t>
                      </a:r>
                      <a:r>
                        <a:rPr 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zookeeper</a:t>
                      </a:r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的各种用途用法，进行分析实战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25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Zookeeper</a:t>
                      </a:r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经典应用场景（二）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看情况定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2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RPC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通过实现一个</a:t>
                      </a:r>
                      <a:r>
                        <a:rPr lang="en-US" altLang="zh-CN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RPC</a:t>
                      </a:r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框架理解</a:t>
                      </a:r>
                      <a:r>
                        <a:rPr lang="en-US" altLang="zh-CN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RPC</a:t>
                      </a:r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原理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掌握</a:t>
                      </a:r>
                      <a:r>
                        <a:rPr lang="en-US" altLang="zh-CN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rpc</a:t>
                      </a:r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理论，协议，工作原理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/>
                </a:tc>
              </a:tr>
              <a:tr h="7198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Dubbo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Dubbo</a:t>
                      </a:r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入门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u="none" strike="noStrike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Dubbo</a:t>
                      </a:r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产生的背景 需求 架构 用法 依赖说明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</a:tr>
              <a:tr h="7198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Dubbo</a:t>
                      </a:r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配置详解</a:t>
                      </a:r>
                      <a:r>
                        <a:rPr lang="en-US" altLang="zh-CN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特性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u="none" strike="noStrike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Dubbo</a:t>
                      </a:r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的配置、服务发现机制、</a:t>
                      </a:r>
                      <a:r>
                        <a:rPr lang="en-US" altLang="zh-CN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mock</a:t>
                      </a:r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机制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</a:tr>
              <a:tr h="7198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Dubbo</a:t>
                      </a:r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特性详解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容错机制、负载均衡机制、序列化方式、多协议支持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</a:tr>
              <a:tr h="7198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Dubbo</a:t>
                      </a:r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源码解读（一）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剖析</a:t>
                      </a:r>
                      <a:r>
                        <a:rPr lang="en-US" altLang="zh-CN" sz="2800" u="none" strike="noStrike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Dubbo</a:t>
                      </a:r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源码，配置加载机制、数据绑定实现原理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</a:tr>
              <a:tr h="7198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Dubbo</a:t>
                      </a:r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源码解读（二）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与</a:t>
                      </a:r>
                      <a:r>
                        <a:rPr 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spring</a:t>
                      </a:r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的集成原理、</a:t>
                      </a:r>
                      <a:r>
                        <a:rPr lang="en-US" sz="2800" u="none" strike="noStrike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rpc</a:t>
                      </a:r>
                      <a:r>
                        <a:rPr 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协议原理、</a:t>
                      </a:r>
                      <a:r>
                        <a:rPr lang="en-US" sz="2800" u="none" strike="noStrike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netty</a:t>
                      </a:r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的使用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</a:tr>
              <a:tr h="7198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Dubbo</a:t>
                      </a:r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源码解读（三）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u="none" strike="noStrike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dubbo</a:t>
                      </a:r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整体设计分析、手写简版</a:t>
                      </a:r>
                      <a:r>
                        <a:rPr lang="en-US" altLang="zh-CN" sz="2800" u="none" strike="noStrike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Dubbo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</a:tr>
              <a:tr h="7198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Dubbo</a:t>
                      </a:r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扩展（一）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扩展</a:t>
                      </a:r>
                      <a:r>
                        <a:rPr lang="en-US" altLang="zh-CN" sz="2800" u="none" strike="noStrike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Dubbo</a:t>
                      </a:r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接口，协议扩展、日志记录、熔断器、链路追踪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</a:tr>
              <a:tr h="3625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Dubbo</a:t>
                      </a:r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扩展（二）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根据上课情况而定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</a:tr>
              <a:tr h="71980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分布式理论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分布式理论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掌握分布式系统思想、特性、难点、架构设计原则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08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几句话送大家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59694" y="2077816"/>
            <a:ext cx="2646878" cy="830997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我的成长经历</a:t>
            </a: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4245" y="4905175"/>
            <a:ext cx="4288353" cy="830997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课堂上有问题怎么办？</a:t>
            </a: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59803" y="8145175"/>
            <a:ext cx="7981672" cy="830997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明天的你，一定会感谢今天奋力拼搏的自己</a:t>
            </a: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69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0" y="10260439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03029" y="4997301"/>
            <a:ext cx="13633330" cy="2965748"/>
            <a:chOff x="5266365" y="4481724"/>
            <a:chExt cx="13633330" cy="2965748"/>
          </a:xfrm>
        </p:grpSpPr>
        <p:sp>
          <p:nvSpPr>
            <p:cNvPr id="30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Zookeeper</a:t>
              </a: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入门</a:t>
              </a: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176961" y="6339476"/>
              <a:ext cx="118121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分布式系统开发技术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01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</a:spPr>
      <a:bodyPr rtlCol="0" anchor="ctr"/>
      <a:lstStyle>
        <a:defPPr algn="ctr">
          <a:defRPr sz="2800" dirty="0" smtClean="0">
            <a:latin typeface="思源黑体 CN Normal" panose="020B0400000000000000" pitchFamily="34" charset="-122"/>
            <a:ea typeface="思源黑体 CN Normal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45720" rIns="91440" bIns="45720" rtlCol="0">
        <a:normAutofit/>
      </a:bodyPr>
      <a:lstStyle>
        <a:defPPr>
          <a:lnSpc>
            <a:spcPct val="150000"/>
          </a:lnSpc>
          <a:defRPr sz="2800" dirty="0" smtClean="0">
            <a:latin typeface="思源黑体 CN Normal" panose="020B0400000000000000" pitchFamily="34" charset="-122"/>
            <a:ea typeface="思源黑体 CN Normal" panose="020B0400000000000000" pitchFamily="34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6540</TotalTime>
  <Words>4766</Words>
  <Application>Microsoft Office PowerPoint</Application>
  <PresentationFormat>自定义</PresentationFormat>
  <Paragraphs>494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5" baseType="lpstr">
      <vt:lpstr>Menlo</vt:lpstr>
      <vt:lpstr>Source Han Sans CN Normal</vt:lpstr>
      <vt:lpstr>等线</vt:lpstr>
      <vt:lpstr>等线 Light</vt:lpstr>
      <vt:lpstr>黑体</vt:lpstr>
      <vt:lpstr>思源黑体 CN Bold</vt:lpstr>
      <vt:lpstr>思源黑体 CN Medium</vt:lpstr>
      <vt:lpstr>思源黑体 CN Normal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典礼安排</vt:lpstr>
      <vt:lpstr>讲师介绍</vt:lpstr>
      <vt:lpstr>关于Hash这个名字</vt:lpstr>
      <vt:lpstr>生活小故事</vt:lpstr>
      <vt:lpstr>分布式开发技术专题</vt:lpstr>
      <vt:lpstr>分布式开发技术课程安排</vt:lpstr>
      <vt:lpstr>几句话送大家</vt:lpstr>
      <vt:lpstr>PowerPoint 演示文稿</vt:lpstr>
      <vt:lpstr>目录</vt:lpstr>
      <vt:lpstr>目录</vt:lpstr>
      <vt:lpstr>刚学多线程</vt:lpstr>
      <vt:lpstr>起飞于互联网</vt:lpstr>
      <vt:lpstr>领袖风范—ZooKeeper</vt:lpstr>
      <vt:lpstr> 安装Zookeeper</vt:lpstr>
      <vt:lpstr>ZooKeeper特点-简单</vt:lpstr>
      <vt:lpstr> 数据模型</vt:lpstr>
      <vt:lpstr> znode—命名规范</vt:lpstr>
      <vt:lpstr>ZooKeeper特点-简单</vt:lpstr>
      <vt:lpstr>ZooKeeper特点-有序</vt:lpstr>
      <vt:lpstr>ZooKeeper特点-有序</vt:lpstr>
      <vt:lpstr>ZooKeeper特点-可复制</vt:lpstr>
      <vt:lpstr>ZooKeeper特点-快速</vt:lpstr>
      <vt:lpstr>目录</vt:lpstr>
      <vt:lpstr>Zookeeper会话机制</vt:lpstr>
      <vt:lpstr> znode—数据构成</vt:lpstr>
      <vt:lpstr> znode—节点类型</vt:lpstr>
      <vt:lpstr> Watch监听机制</vt:lpstr>
      <vt:lpstr> Watch监听机制</vt:lpstr>
      <vt:lpstr> Watch监听机制</vt:lpstr>
      <vt:lpstr> ZooKeeper特性</vt:lpstr>
      <vt:lpstr>目录</vt:lpstr>
      <vt:lpstr>分布式协调场景</vt:lpstr>
      <vt:lpstr>需要一把锁</vt:lpstr>
      <vt:lpstr>领袖风采-分布式锁</vt:lpstr>
      <vt:lpstr>如何使用ZK进行开发？</vt:lpstr>
      <vt:lpstr>如何使用ZK进行开发？</vt:lpstr>
      <vt:lpstr> 第三方客户端</vt:lpstr>
      <vt:lpstr>谢谢观看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Wesley</cp:lastModifiedBy>
  <cp:revision>2215</cp:revision>
  <dcterms:created xsi:type="dcterms:W3CDTF">2014-06-24T08:28:00Z</dcterms:created>
  <dcterms:modified xsi:type="dcterms:W3CDTF">2019-04-02T14:56:32Z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