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96" r:id="rId6"/>
    <p:sldId id="297" r:id="rId7"/>
    <p:sldId id="298" r:id="rId8"/>
    <p:sldId id="299" r:id="rId9"/>
    <p:sldId id="300" r:id="rId10"/>
    <p:sldId id="261" r:id="rId11"/>
    <p:sldId id="301" r:id="rId12"/>
    <p:sldId id="302" r:id="rId13"/>
    <p:sldId id="303" r:id="rId14"/>
    <p:sldId id="304" r:id="rId15"/>
    <p:sldId id="305" r:id="rId16"/>
    <p:sldId id="260" r:id="rId17"/>
    <p:sldId id="306" r:id="rId18"/>
    <p:sldId id="307" r:id="rId19"/>
    <p:sldId id="265" r:id="rId20"/>
    <p:sldId id="266" r:id="rId21"/>
    <p:sldId id="267" r:id="rId22"/>
    <p:sldId id="269" r:id="rId23"/>
    <p:sldId id="308" r:id="rId24"/>
    <p:sldId id="311" r:id="rId25"/>
    <p:sldId id="309" r:id="rId26"/>
    <p:sldId id="312" r:id="rId27"/>
    <p:sldId id="310" r:id="rId28"/>
    <p:sldId id="313" r:id="rId29"/>
    <p:sldId id="287" r:id="rId30"/>
    <p:sldId id="288" r:id="rId31"/>
    <p:sldId id="290" r:id="rId32"/>
    <p:sldId id="294" r:id="rId33"/>
    <p:sldId id="293" r:id="rId34"/>
    <p:sldId id="292" r:id="rId35"/>
    <p:sldId id="291" r:id="rId36"/>
    <p:sldId id="289" r:id="rId37"/>
    <p:sldId id="29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4/9/2015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4/9/2015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Virtual Campus</a:t>
            </a:r>
            <a:endParaRPr lang="en-US" dirty="0"/>
          </a:p>
        </p:txBody>
      </p:sp>
      <p:sp>
        <p:nvSpPr>
          <p:cNvPr id="3" name="Subtitle 2"/>
          <p:cNvSpPr>
            <a:spLocks noGrp="1"/>
          </p:cNvSpPr>
          <p:nvPr>
            <p:ph type="subTitle" idx="1"/>
          </p:nvPr>
        </p:nvSpPr>
        <p:spPr/>
        <p:txBody>
          <a:bodyPr/>
          <a:lstStyle/>
          <a:p>
            <a:r>
              <a:rPr lang="en-US" dirty="0" smtClean="0"/>
              <a:t>College </a:t>
            </a:r>
            <a:r>
              <a:rPr lang="en-US" dirty="0"/>
              <a:t>M</a:t>
            </a:r>
            <a:r>
              <a:rPr lang="en-US" dirty="0" smtClean="0"/>
              <a:t>anagement Web Application</a:t>
            </a:r>
          </a:p>
          <a:p>
            <a:pPr algn="r"/>
            <a:r>
              <a:rPr lang="en-US" dirty="0" smtClean="0"/>
              <a:t>Developer : MANJUNATH M</a:t>
            </a:r>
            <a:endParaRPr lang="en-US" dirty="0"/>
          </a:p>
        </p:txBody>
      </p:sp>
    </p:spTree>
    <p:extLst>
      <p:ext uri="{BB962C8B-B14F-4D97-AF65-F5344CB8AC3E}">
        <p14:creationId xmlns:p14="http://schemas.microsoft.com/office/powerpoint/2010/main" val="5540423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Tools Used</a:t>
            </a:r>
            <a:endParaRPr lang="en-US" dirty="0"/>
          </a:p>
        </p:txBody>
      </p:sp>
      <p:sp>
        <p:nvSpPr>
          <p:cNvPr id="4" name="Content Placeholder 3"/>
          <p:cNvSpPr>
            <a:spLocks noGrp="1"/>
          </p:cNvSpPr>
          <p:nvPr>
            <p:ph sz="half" idx="1"/>
          </p:nvPr>
        </p:nvSpPr>
        <p:spPr>
          <a:xfrm>
            <a:off x="1298448" y="2560320"/>
            <a:ext cx="4986442" cy="3310128"/>
          </a:xfrm>
        </p:spPr>
        <p:txBody>
          <a:bodyPr>
            <a:normAutofit fontScale="92500" lnSpcReduction="10000"/>
          </a:bodyPr>
          <a:lstStyle/>
          <a:p>
            <a:pPr algn="ctr"/>
            <a:r>
              <a:rPr lang="en-US" sz="4800" b="1" u="sng" dirty="0" smtClean="0"/>
              <a:t>Front End Tools</a:t>
            </a:r>
            <a:endParaRPr lang="en-US" sz="4800" b="1" u="sng" dirty="0"/>
          </a:p>
          <a:p>
            <a:pPr algn="ctr"/>
            <a:r>
              <a:rPr lang="en-US" dirty="0" smtClean="0"/>
              <a:t>Windows 8.1 (Operating System).</a:t>
            </a:r>
          </a:p>
          <a:p>
            <a:pPr algn="ctr"/>
            <a:r>
              <a:rPr lang="en-US" dirty="0" smtClean="0"/>
              <a:t>Microsoft Visual Studio 2010.</a:t>
            </a:r>
          </a:p>
          <a:p>
            <a:pPr algn="ctr"/>
            <a:r>
              <a:rPr lang="en-US" dirty="0" smtClean="0"/>
              <a:t>Microsoft Visual Web Developer 2010 Express(Service Pack 1).</a:t>
            </a:r>
          </a:p>
          <a:p>
            <a:pPr algn="ctr"/>
            <a:r>
              <a:rPr lang="en-US" dirty="0" smtClean="0"/>
              <a:t>HTML 5</a:t>
            </a:r>
          </a:p>
          <a:p>
            <a:pPr algn="ctr"/>
            <a:r>
              <a:rPr lang="en-US" dirty="0" smtClean="0"/>
              <a:t>CSS 3.0</a:t>
            </a:r>
          </a:p>
          <a:p>
            <a:pPr algn="ctr"/>
            <a:endParaRPr lang="en-US" dirty="0"/>
          </a:p>
          <a:p>
            <a:endParaRPr lang="en-US" dirty="0"/>
          </a:p>
        </p:txBody>
      </p:sp>
      <p:sp>
        <p:nvSpPr>
          <p:cNvPr id="5" name="Content Placeholder 4"/>
          <p:cNvSpPr>
            <a:spLocks noGrp="1"/>
          </p:cNvSpPr>
          <p:nvPr>
            <p:ph sz="half" idx="2"/>
          </p:nvPr>
        </p:nvSpPr>
        <p:spPr>
          <a:xfrm>
            <a:off x="6284890" y="2560320"/>
            <a:ext cx="4614758" cy="3310128"/>
          </a:xfrm>
        </p:spPr>
        <p:txBody>
          <a:bodyPr>
            <a:normAutofit fontScale="92500" lnSpcReduction="10000"/>
          </a:bodyPr>
          <a:lstStyle/>
          <a:p>
            <a:pPr algn="ctr"/>
            <a:r>
              <a:rPr lang="en-US" sz="4800" b="1" u="sng" dirty="0" smtClean="0"/>
              <a:t>Back End Tools</a:t>
            </a:r>
          </a:p>
          <a:p>
            <a:pPr algn="ctr"/>
            <a:endParaRPr lang="en-US" dirty="0" smtClean="0"/>
          </a:p>
          <a:p>
            <a:pPr algn="ctr"/>
            <a:r>
              <a:rPr lang="en-US" dirty="0" smtClean="0"/>
              <a:t>SQL Server 2008 R2</a:t>
            </a:r>
          </a:p>
          <a:p>
            <a:pPr algn="ctr"/>
            <a:r>
              <a:rPr lang="en-US" dirty="0" smtClean="0"/>
              <a:t>IIS Express 8.0</a:t>
            </a:r>
            <a:endParaRPr lang="en-US" dirty="0"/>
          </a:p>
          <a:p>
            <a:pPr algn="ctr"/>
            <a:endParaRPr lang="en-US" dirty="0"/>
          </a:p>
        </p:txBody>
      </p:sp>
      <p:cxnSp>
        <p:nvCxnSpPr>
          <p:cNvPr id="7" name="Straight Connector 6"/>
          <p:cNvCxnSpPr/>
          <p:nvPr/>
        </p:nvCxnSpPr>
        <p:spPr>
          <a:xfrm>
            <a:off x="6181344" y="2408349"/>
            <a:ext cx="515" cy="38636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117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Document</a:t>
            </a:r>
            <a:br>
              <a:rPr lang="en-US" dirty="0" smtClean="0"/>
            </a:br>
            <a:r>
              <a:rPr lang="en-US" dirty="0" smtClean="0"/>
              <a:t>SRS Document</a:t>
            </a:r>
            <a:endParaRPr lang="en-US" dirty="0"/>
          </a:p>
        </p:txBody>
      </p:sp>
      <p:sp>
        <p:nvSpPr>
          <p:cNvPr id="6" name="Content Placeholder 5"/>
          <p:cNvSpPr>
            <a:spLocks noGrp="1"/>
          </p:cNvSpPr>
          <p:nvPr>
            <p:ph idx="1"/>
          </p:nvPr>
        </p:nvSpPr>
        <p:spPr/>
        <p:txBody>
          <a:bodyPr>
            <a:normAutofit fontScale="70000" lnSpcReduction="20000"/>
          </a:bodyPr>
          <a:lstStyle/>
          <a:p>
            <a:pPr lvl="0" algn="ctr"/>
            <a:r>
              <a:rPr lang="en-US" b="1" u="sng" dirty="0" smtClean="0"/>
              <a:t>Specific requirements</a:t>
            </a:r>
          </a:p>
          <a:p>
            <a:pPr lvl="0"/>
            <a:r>
              <a:rPr lang="en-US" dirty="0" smtClean="0"/>
              <a:t>through </a:t>
            </a:r>
            <a:r>
              <a:rPr lang="en-US" dirty="0"/>
              <a:t>this application administrator can do various administrative tasks built into this web application and accounts department admin can do various accounts related tasks on the go, student can login to this web application to meet his requirements which belongs to that student &amp; college.</a:t>
            </a:r>
          </a:p>
          <a:p>
            <a:pPr lvl="0"/>
            <a:r>
              <a:rPr lang="en-US" dirty="0"/>
              <a:t>Moreover if anyone parents or general public want to access the site they can see the information on the homepage site.</a:t>
            </a:r>
          </a:p>
          <a:p>
            <a:pPr lvl="0"/>
            <a:r>
              <a:rPr lang="en-US" dirty="0"/>
              <a:t>Admin is the main authority to grant access to the services provide by this web application to the various groups like accounts department, students. And also admin is the one who add, delete, modify, track logins, and upload notifications. </a:t>
            </a:r>
          </a:p>
          <a:p>
            <a:pPr lvl="0"/>
            <a:r>
              <a:rPr lang="en-US" dirty="0"/>
              <a:t>Receive &amp; reply to complaints etc…..</a:t>
            </a:r>
          </a:p>
          <a:p>
            <a:pPr lvl="0"/>
            <a:r>
              <a:rPr lang="en-US" dirty="0"/>
              <a:t>New features to students includes posting new complaints, requesting e-holiday, downloading notifications &amp; uploading documents required by college etc…</a:t>
            </a:r>
          </a:p>
          <a:p>
            <a:endParaRPr lang="en-US" dirty="0"/>
          </a:p>
        </p:txBody>
      </p:sp>
    </p:spTree>
    <p:extLst>
      <p:ext uri="{BB962C8B-B14F-4D97-AF65-F5344CB8AC3E}">
        <p14:creationId xmlns:p14="http://schemas.microsoft.com/office/powerpoint/2010/main" val="1829870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marL="0" indent="0"/>
            <a:r>
              <a:rPr lang="en-US" b="1" u="sng" dirty="0"/>
              <a:t>Existing system</a:t>
            </a:r>
            <a:endParaRPr lang="en-US" dirty="0"/>
          </a:p>
        </p:txBody>
      </p:sp>
      <p:sp>
        <p:nvSpPr>
          <p:cNvPr id="6" name="Content Placeholder 5"/>
          <p:cNvSpPr>
            <a:spLocks noGrp="1"/>
          </p:cNvSpPr>
          <p:nvPr>
            <p:ph idx="1"/>
          </p:nvPr>
        </p:nvSpPr>
        <p:spPr/>
        <p:txBody>
          <a:bodyPr>
            <a:normAutofit fontScale="62500" lnSpcReduction="20000"/>
          </a:bodyPr>
          <a:lstStyle/>
          <a:p>
            <a:r>
              <a:rPr lang="en-US" dirty="0"/>
              <a:t>	The current system works through a single system, where a client makes specific </a:t>
            </a:r>
          </a:p>
          <a:p>
            <a:r>
              <a:rPr lang="en-US" dirty="0"/>
              <a:t>	Requests</a:t>
            </a:r>
            <a:r>
              <a:rPr lang="en-US" dirty="0" smtClean="0"/>
              <a:t>.</a:t>
            </a:r>
            <a:endParaRPr lang="en-US" dirty="0"/>
          </a:p>
          <a:p>
            <a:r>
              <a:rPr lang="en-US" dirty="0"/>
              <a:t>	</a:t>
            </a:r>
            <a:r>
              <a:rPr lang="en-US" b="1" dirty="0"/>
              <a:t>Limitations in existing systems</a:t>
            </a:r>
            <a:r>
              <a:rPr lang="en-US" b="1" dirty="0" smtClean="0"/>
              <a:t>:-</a:t>
            </a:r>
            <a:endParaRPr lang="en-US" dirty="0"/>
          </a:p>
          <a:p>
            <a:pPr lvl="0"/>
            <a:r>
              <a:rPr lang="en-US" dirty="0"/>
              <a:t>It is limited to a single system.</a:t>
            </a:r>
          </a:p>
          <a:p>
            <a:pPr lvl="0"/>
            <a:r>
              <a:rPr lang="en-US" dirty="0"/>
              <a:t>It is less user-friendly.</a:t>
            </a:r>
          </a:p>
          <a:p>
            <a:pPr lvl="0"/>
            <a:r>
              <a:rPr lang="en-US" dirty="0"/>
              <a:t>It is having lots of manual work (manual system does not mean that you are  </a:t>
            </a:r>
            <a:r>
              <a:rPr lang="en-US" dirty="0" smtClean="0"/>
              <a:t>working </a:t>
            </a:r>
            <a:r>
              <a:rPr lang="en-US" dirty="0"/>
              <a:t>with pen and paper, it also include working on spread sheets and other simple software's).</a:t>
            </a:r>
          </a:p>
          <a:p>
            <a:pPr lvl="0"/>
            <a:r>
              <a:rPr lang="en-US" dirty="0"/>
              <a:t>The present system is very less secure.</a:t>
            </a:r>
          </a:p>
          <a:p>
            <a:pPr lvl="0"/>
            <a:r>
              <a:rPr lang="en-US" dirty="0"/>
              <a:t>It is unable to generate different kinds of report.</a:t>
            </a:r>
          </a:p>
          <a:p>
            <a:pPr lvl="0"/>
            <a:r>
              <a:rPr lang="en-US" dirty="0"/>
              <a:t>It doesn’t have the mail and file upload feature.</a:t>
            </a:r>
          </a:p>
          <a:p>
            <a:pPr lvl="0"/>
            <a:r>
              <a:rPr lang="en-US" dirty="0"/>
              <a:t>Sometimes calculations may wrong while doing manually.</a:t>
            </a:r>
          </a:p>
          <a:p>
            <a:endParaRPr lang="en-US" dirty="0"/>
          </a:p>
        </p:txBody>
      </p:sp>
    </p:spTree>
    <p:extLst>
      <p:ext uri="{BB962C8B-B14F-4D97-AF65-F5344CB8AC3E}">
        <p14:creationId xmlns:p14="http://schemas.microsoft.com/office/powerpoint/2010/main" val="8451742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75764" y="1066567"/>
            <a:ext cx="10599312" cy="3139321"/>
          </a:xfrm>
          <a:prstGeom prst="rect">
            <a:avLst/>
          </a:prstGeom>
        </p:spPr>
        <p:txBody>
          <a:bodyPr wrap="square">
            <a:spAutoFit/>
          </a:bodyPr>
          <a:lstStyle/>
          <a:p>
            <a:pPr marL="400050" marR="237490" algn="just">
              <a:spcBef>
                <a:spcPts val="0"/>
              </a:spcBef>
              <a:spcAft>
                <a:spcPts val="0"/>
              </a:spcAft>
            </a:pPr>
            <a:r>
              <a:rPr lang="en-US" b="1" dirty="0">
                <a:latin typeface="Lucida Sans Unicode" panose="020B0602030504020204" pitchFamily="34" charset="0"/>
                <a:ea typeface="Times New Roman" panose="02020603050405020304" pitchFamily="18" charset="0"/>
              </a:rPr>
              <a:t>Solutions to these problems:-</a:t>
            </a:r>
            <a:endParaRPr lang="en-US" dirty="0">
              <a:latin typeface="Times New Roman" panose="02020603050405020304" pitchFamily="18" charset="0"/>
              <a:ea typeface="Times New Roman" panose="02020603050405020304" pitchFamily="18" charset="0"/>
            </a:endParaRPr>
          </a:p>
          <a:p>
            <a:pPr marL="400050" marR="237490" algn="just">
              <a:spcBef>
                <a:spcPts val="0"/>
              </a:spcBef>
              <a:spcAft>
                <a:spcPts val="0"/>
              </a:spcAft>
            </a:pPr>
            <a:r>
              <a:rPr lang="en-US" b="1" dirty="0">
                <a:latin typeface="Lucida Sans Unicode" panose="020B0602030504020204" pitchFamily="34"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L="342900" marR="237490" lvl="0" indent="-342900" algn="just">
              <a:spcBef>
                <a:spcPts val="0"/>
              </a:spcBef>
              <a:spcAft>
                <a:spcPts val="0"/>
              </a:spcAft>
              <a:buFont typeface="Wingdings" panose="05000000000000000000" pitchFamily="2" charset="2"/>
              <a:buChar char=""/>
            </a:pPr>
            <a:r>
              <a:rPr lang="en-US" dirty="0">
                <a:latin typeface="+mj-lt"/>
                <a:ea typeface="Times New Roman" panose="02020603050405020304" pitchFamily="18" charset="0"/>
              </a:rPr>
              <a:t>The development of the new system contains the following activities, which try to automate the entire process keeping in view of the database integration approach.</a:t>
            </a:r>
          </a:p>
          <a:p>
            <a:pPr marL="342900" marR="237490" lvl="0" indent="-342900" algn="just">
              <a:spcBef>
                <a:spcPts val="0"/>
              </a:spcBef>
              <a:spcAft>
                <a:spcPts val="0"/>
              </a:spcAft>
              <a:buFont typeface="Wingdings" panose="05000000000000000000" pitchFamily="2" charset="2"/>
              <a:buChar char=""/>
            </a:pPr>
            <a:r>
              <a:rPr lang="en-US" dirty="0">
                <a:latin typeface="+mj-lt"/>
                <a:ea typeface="Times New Roman" panose="02020603050405020304" pitchFamily="18" charset="0"/>
              </a:rPr>
              <a:t>User friendliness is provided in the application with various controls.</a:t>
            </a:r>
          </a:p>
          <a:p>
            <a:pPr marL="342900" marR="237490" lvl="0" indent="-342900" algn="just">
              <a:spcBef>
                <a:spcPts val="0"/>
              </a:spcBef>
              <a:spcAft>
                <a:spcPts val="0"/>
              </a:spcAft>
              <a:buFont typeface="Wingdings" panose="05000000000000000000" pitchFamily="2" charset="2"/>
              <a:buChar char=""/>
            </a:pPr>
            <a:r>
              <a:rPr lang="en-US" dirty="0">
                <a:latin typeface="+mj-lt"/>
                <a:ea typeface="Times New Roman" panose="02020603050405020304" pitchFamily="18" charset="0"/>
              </a:rPr>
              <a:t>The system makes the overall project management much easier and flexible.</a:t>
            </a:r>
          </a:p>
          <a:p>
            <a:pPr marL="342900" marR="237490" lvl="0" indent="-342900" algn="just">
              <a:spcBef>
                <a:spcPts val="0"/>
              </a:spcBef>
              <a:spcAft>
                <a:spcPts val="0"/>
              </a:spcAft>
              <a:buFont typeface="Wingdings" panose="05000000000000000000" pitchFamily="2" charset="2"/>
              <a:buChar char=""/>
            </a:pPr>
            <a:r>
              <a:rPr lang="en-US" dirty="0">
                <a:latin typeface="+mj-lt"/>
                <a:ea typeface="Times New Roman" panose="02020603050405020304" pitchFamily="18" charset="0"/>
              </a:rPr>
              <a:t>It can be accessed over the internet.</a:t>
            </a:r>
          </a:p>
          <a:p>
            <a:pPr marL="342900" marR="237490" lvl="0" indent="-342900" algn="just">
              <a:spcBef>
                <a:spcPts val="0"/>
              </a:spcBef>
              <a:spcAft>
                <a:spcPts val="0"/>
              </a:spcAft>
              <a:buFont typeface="Wingdings" panose="05000000000000000000" pitchFamily="2" charset="2"/>
              <a:buChar char=""/>
            </a:pPr>
            <a:r>
              <a:rPr lang="en-US" dirty="0">
                <a:latin typeface="+mj-lt"/>
                <a:ea typeface="Times New Roman" panose="02020603050405020304" pitchFamily="18" charset="0"/>
              </a:rPr>
              <a:t>Various classes have been used to provide file upload and mail features. </a:t>
            </a:r>
          </a:p>
          <a:p>
            <a:pPr marL="342900" marR="237490" lvl="0" indent="-342900" algn="just">
              <a:spcBef>
                <a:spcPts val="0"/>
              </a:spcBef>
              <a:spcAft>
                <a:spcPts val="0"/>
              </a:spcAft>
              <a:buFont typeface="Wingdings" panose="05000000000000000000" pitchFamily="2" charset="2"/>
              <a:buChar char=""/>
            </a:pPr>
            <a:r>
              <a:rPr lang="en-US" dirty="0" smtClean="0">
                <a:latin typeface="+mj-lt"/>
                <a:ea typeface="Times New Roman" panose="02020603050405020304" pitchFamily="18" charset="0"/>
              </a:rPr>
              <a:t>There </a:t>
            </a:r>
            <a:r>
              <a:rPr lang="en-US" dirty="0">
                <a:latin typeface="+mj-lt"/>
                <a:ea typeface="Times New Roman" panose="02020603050405020304" pitchFamily="18" charset="0"/>
              </a:rPr>
              <a:t>is no risk of data mismanagement at any level while the project development is under process.</a:t>
            </a:r>
          </a:p>
          <a:p>
            <a:pPr marL="285750" marR="237490" algn="just">
              <a:spcBef>
                <a:spcPts val="0"/>
              </a:spcBef>
              <a:spcAft>
                <a:spcPts val="0"/>
              </a:spcAft>
            </a:pPr>
            <a:r>
              <a:rPr lang="en-US" dirty="0">
                <a:latin typeface="+mj-lt"/>
                <a:ea typeface="Times New Roman" panose="02020603050405020304" pitchFamily="18" charset="0"/>
              </a:rPr>
              <a:t> </a:t>
            </a:r>
          </a:p>
          <a:p>
            <a:r>
              <a:rPr lang="en-US" dirty="0" smtClean="0">
                <a:latin typeface="+mj-lt"/>
                <a:ea typeface="Times New Roman" panose="02020603050405020304" pitchFamily="18" charset="0"/>
                <a:cs typeface="Times New Roman" panose="02020603050405020304" pitchFamily="18" charset="0"/>
              </a:rPr>
              <a:t>	Note : It </a:t>
            </a:r>
            <a:r>
              <a:rPr lang="en-US" dirty="0">
                <a:latin typeface="+mj-lt"/>
                <a:ea typeface="Times New Roman" panose="02020603050405020304" pitchFamily="18" charset="0"/>
                <a:cs typeface="Times New Roman" panose="02020603050405020304" pitchFamily="18" charset="0"/>
              </a:rPr>
              <a:t>provides high level of security using different protocols like https etc.</a:t>
            </a:r>
            <a:endParaRPr lang="en-US" dirty="0">
              <a:latin typeface="+mj-lt"/>
            </a:endParaRPr>
          </a:p>
        </p:txBody>
      </p:sp>
    </p:spTree>
    <p:extLst>
      <p:ext uri="{BB962C8B-B14F-4D97-AF65-F5344CB8AC3E}">
        <p14:creationId xmlns:p14="http://schemas.microsoft.com/office/powerpoint/2010/main" val="588527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Feasibility study</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lgn="ctr"/>
            <a:r>
              <a:rPr lang="en-US" b="1" dirty="0"/>
              <a:t>Economic feasibility</a:t>
            </a:r>
            <a:r>
              <a:rPr lang="en-US" b="1" dirty="0" smtClean="0"/>
              <a:t>:-</a:t>
            </a:r>
            <a:r>
              <a:rPr lang="en-US" dirty="0"/>
              <a:t> </a:t>
            </a:r>
          </a:p>
          <a:p>
            <a:pPr lvl="0"/>
            <a:r>
              <a:rPr lang="en-US" dirty="0"/>
              <a:t>Economic feasibility attempts 2 weigh the costs of developing and implementing a new system, against the benefits that would accrue from having the new system in place. This feasibility study gives the top management the economic justification for the new system.</a:t>
            </a:r>
          </a:p>
          <a:p>
            <a:pPr lvl="0"/>
            <a:r>
              <a:rPr lang="en-US" dirty="0"/>
              <a:t>A simple economic analysis which gives the actual comparison of costs and benefits are much more meaningful in this case. In addition, this proves to be a useful point of reference to compare actual costs as the project progresses. There could be various types of intangible benefits on account of automation. These could include increased customer satisfaction, improvement in product quality better decision making timeliness of information, expediting activities, improved accuracy of operations, better documentation and record keeping, faster retrieval of information, better employee morale.</a:t>
            </a:r>
          </a:p>
          <a:p>
            <a:endParaRPr lang="en-US" dirty="0"/>
          </a:p>
        </p:txBody>
      </p:sp>
    </p:spTree>
    <p:extLst>
      <p:ext uri="{BB962C8B-B14F-4D97-AF65-F5344CB8AC3E}">
        <p14:creationId xmlns:p14="http://schemas.microsoft.com/office/powerpoint/2010/main" val="761208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Feasibility</a:t>
            </a:r>
            <a:endParaRPr lang="en-US" dirty="0"/>
          </a:p>
        </p:txBody>
      </p:sp>
      <p:sp>
        <p:nvSpPr>
          <p:cNvPr id="3" name="Content Placeholder 2"/>
          <p:cNvSpPr>
            <a:spLocks noGrp="1"/>
          </p:cNvSpPr>
          <p:nvPr>
            <p:ph idx="1"/>
          </p:nvPr>
        </p:nvSpPr>
        <p:spPr/>
        <p:txBody>
          <a:bodyPr>
            <a:normAutofit fontScale="92500" lnSpcReduction="10000"/>
          </a:bodyPr>
          <a:lstStyle/>
          <a:p>
            <a:pPr marL="0" indent="0" algn="ctr">
              <a:buNone/>
            </a:pPr>
            <a:r>
              <a:rPr lang="en-US" b="1" dirty="0"/>
              <a:t>Operational feasibility:-</a:t>
            </a:r>
            <a:endParaRPr lang="en-US" dirty="0"/>
          </a:p>
          <a:p>
            <a:pPr lvl="0"/>
            <a:r>
              <a:rPr lang="en-US" dirty="0"/>
              <a:t>Proposed project is beneficial only if it can be turned into information systems that will meet the organizations operating requirements. Simply stated, this test of feasibility asks if the system will work when it is developed and installed. Are there major barriers to implementation? here are questions that will help test the operational feasibility of a project</a:t>
            </a:r>
            <a:r>
              <a:rPr lang="en-US" dirty="0" smtClean="0"/>
              <a:t>:</a:t>
            </a:r>
            <a:endParaRPr lang="en-US" dirty="0"/>
          </a:p>
          <a:p>
            <a:pPr lvl="0"/>
            <a:r>
              <a:rPr lang="en-US" dirty="0"/>
              <a:t>Proposed project is beneficial only if it can be turned into information systems that will meet the organizations operating requirements. Simply stated, this test of feasibility asks if the system will work when it is developed and </a:t>
            </a:r>
            <a:r>
              <a:rPr lang="en-US" dirty="0" smtClean="0"/>
              <a:t>installed.</a:t>
            </a:r>
            <a:endParaRPr lang="en-US" dirty="0"/>
          </a:p>
        </p:txBody>
      </p:sp>
    </p:spTree>
    <p:extLst>
      <p:ext uri="{BB962C8B-B14F-4D97-AF65-F5344CB8AC3E}">
        <p14:creationId xmlns:p14="http://schemas.microsoft.com/office/powerpoint/2010/main" val="28473791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t>
            </a:r>
            <a:r>
              <a:rPr lang="en-US" dirty="0" smtClean="0"/>
              <a:t>Requirements</a:t>
            </a:r>
            <a:endParaRPr lang="en-US" dirty="0"/>
          </a:p>
        </p:txBody>
      </p:sp>
      <p:sp>
        <p:nvSpPr>
          <p:cNvPr id="4" name="Text Placeholder 3"/>
          <p:cNvSpPr>
            <a:spLocks noGrp="1"/>
          </p:cNvSpPr>
          <p:nvPr>
            <p:ph type="body" idx="1"/>
          </p:nvPr>
        </p:nvSpPr>
        <p:spPr/>
        <p:txBody>
          <a:bodyPr/>
          <a:lstStyle/>
          <a:p>
            <a:r>
              <a:rPr lang="en-US" b="1" dirty="0" smtClean="0"/>
              <a:t>Hardware Requirements</a:t>
            </a:r>
            <a:endParaRPr lang="en-US" b="1" dirty="0"/>
          </a:p>
        </p:txBody>
      </p:sp>
      <p:sp>
        <p:nvSpPr>
          <p:cNvPr id="5" name="Content Placeholder 4"/>
          <p:cNvSpPr>
            <a:spLocks noGrp="1"/>
          </p:cNvSpPr>
          <p:nvPr>
            <p:ph sz="half" idx="2"/>
          </p:nvPr>
        </p:nvSpPr>
        <p:spPr/>
        <p:txBody>
          <a:bodyPr>
            <a:normAutofit/>
          </a:bodyPr>
          <a:lstStyle/>
          <a:p>
            <a:r>
              <a:rPr lang="en-US" dirty="0" smtClean="0"/>
              <a:t>CPU (Pentium IV/Dual Core/Higher)</a:t>
            </a:r>
          </a:p>
          <a:p>
            <a:r>
              <a:rPr lang="en-US" dirty="0" smtClean="0"/>
              <a:t>Memory 256 MB Or 512MB+</a:t>
            </a:r>
          </a:p>
          <a:p>
            <a:r>
              <a:rPr lang="en-US" dirty="0" smtClean="0"/>
              <a:t>Hard Disk : 40 GB/More.</a:t>
            </a:r>
          </a:p>
          <a:p>
            <a:pPr marL="0" indent="0">
              <a:buNone/>
            </a:pPr>
            <a:r>
              <a:rPr lang="en-US" dirty="0"/>
              <a:t>	</a:t>
            </a:r>
            <a:r>
              <a:rPr lang="en-US" dirty="0" smtClean="0"/>
              <a:t>					</a:t>
            </a:r>
            <a:endParaRPr lang="en-US" dirty="0"/>
          </a:p>
        </p:txBody>
      </p:sp>
      <p:sp>
        <p:nvSpPr>
          <p:cNvPr id="6" name="Text Placeholder 5"/>
          <p:cNvSpPr>
            <a:spLocks noGrp="1"/>
          </p:cNvSpPr>
          <p:nvPr>
            <p:ph type="body" sz="quarter" idx="3"/>
          </p:nvPr>
        </p:nvSpPr>
        <p:spPr/>
        <p:txBody>
          <a:bodyPr/>
          <a:lstStyle/>
          <a:p>
            <a:r>
              <a:rPr lang="en-US" b="1" dirty="0" smtClean="0"/>
              <a:t>Software Requirements</a:t>
            </a:r>
            <a:endParaRPr lang="en-US" b="1" dirty="0"/>
          </a:p>
        </p:txBody>
      </p:sp>
      <p:sp>
        <p:nvSpPr>
          <p:cNvPr id="7" name="Content Placeholder 6"/>
          <p:cNvSpPr>
            <a:spLocks noGrp="1"/>
          </p:cNvSpPr>
          <p:nvPr>
            <p:ph sz="quarter" idx="4"/>
          </p:nvPr>
        </p:nvSpPr>
        <p:spPr/>
        <p:txBody>
          <a:bodyPr/>
          <a:lstStyle/>
          <a:p>
            <a:pPr lvl="1"/>
            <a:r>
              <a:rPr lang="en-US" dirty="0" smtClean="0"/>
              <a:t>Windows 98</a:t>
            </a:r>
          </a:p>
          <a:p>
            <a:pPr lvl="1"/>
            <a:r>
              <a:rPr lang="en-US" dirty="0" smtClean="0"/>
              <a:t>Windows XP/Vista/7/8/8.1/10 Compatible.</a:t>
            </a:r>
          </a:p>
          <a:p>
            <a:pPr lvl="1"/>
            <a:r>
              <a:rPr lang="en-US" dirty="0" smtClean="0"/>
              <a:t>HTML5, CSS 3.0</a:t>
            </a:r>
          </a:p>
          <a:p>
            <a:pPr lvl="1"/>
            <a:r>
              <a:rPr lang="en-US" dirty="0" smtClean="0"/>
              <a:t>JavaScript, Visual </a:t>
            </a:r>
            <a:r>
              <a:rPr lang="en-US" dirty="0" err="1" smtClean="0"/>
              <a:t>C#.Net,Asp.Net,Sql</a:t>
            </a:r>
            <a:r>
              <a:rPr lang="en-US" dirty="0" smtClean="0"/>
              <a:t> Server 2008 R2.</a:t>
            </a:r>
          </a:p>
        </p:txBody>
      </p:sp>
    </p:spTree>
    <p:extLst>
      <p:ext uri="{BB962C8B-B14F-4D97-AF65-F5344CB8AC3E}">
        <p14:creationId xmlns:p14="http://schemas.microsoft.com/office/powerpoint/2010/main" val="2598269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.NET Framework</a:t>
            </a:r>
            <a:endParaRPr lang="en-US" dirty="0"/>
          </a:p>
        </p:txBody>
      </p:sp>
      <p:sp>
        <p:nvSpPr>
          <p:cNvPr id="7" name="Content Placeholder 6"/>
          <p:cNvSpPr>
            <a:spLocks noGrp="1"/>
          </p:cNvSpPr>
          <p:nvPr>
            <p:ph idx="1"/>
          </p:nvPr>
        </p:nvSpPr>
        <p:spPr/>
        <p:txBody>
          <a:bodyPr>
            <a:normAutofit fontScale="70000" lnSpcReduction="20000"/>
          </a:bodyPr>
          <a:lstStyle/>
          <a:p>
            <a:r>
              <a:rPr lang="en-US" dirty="0" smtClean="0"/>
              <a:t>The </a:t>
            </a:r>
            <a:r>
              <a:rPr lang="en-US" dirty="0"/>
              <a:t>.NET Framework is a new computing platform that simplifies application development in the highly distributed environment of the Internet. The .NET Framework is designed to fulfill the following </a:t>
            </a:r>
            <a:r>
              <a:rPr lang="en-US" dirty="0" smtClean="0"/>
              <a:t>objectives:</a:t>
            </a:r>
          </a:p>
          <a:p>
            <a:pPr lvl="0"/>
            <a:r>
              <a:rPr lang="en-US" dirty="0" smtClean="0"/>
              <a:t>To </a:t>
            </a:r>
            <a:r>
              <a:rPr lang="en-US" dirty="0"/>
              <a:t>provide a consistent object-oriented programming environment whether object code is stored and executed locally, executed locally but Internet-distributed, or executed remotely.</a:t>
            </a:r>
          </a:p>
          <a:p>
            <a:pPr lvl="0"/>
            <a:r>
              <a:rPr lang="en-US" dirty="0"/>
              <a:t>To provide a code-execution environment that minimizes software deployment and versioning conflicts.</a:t>
            </a:r>
          </a:p>
          <a:p>
            <a:pPr lvl="0"/>
            <a:r>
              <a:rPr lang="en-US" dirty="0"/>
              <a:t>To provide a code-execution environment that guarantees safe execution of code, including code created by an unknown or semi-trusted third party.</a:t>
            </a:r>
          </a:p>
          <a:p>
            <a:pPr lvl="0"/>
            <a:r>
              <a:rPr lang="en-US" dirty="0"/>
              <a:t>To provide a code-execution environment that eliminates the performance problems of scripted or interpreted environments.</a:t>
            </a:r>
          </a:p>
          <a:p>
            <a:pPr lvl="0"/>
            <a:r>
              <a:rPr lang="en-US" dirty="0"/>
              <a:t>To make the developer experience consistent across widely varying types of applications, such as Windows-based applications and Web-based applications.</a:t>
            </a:r>
          </a:p>
          <a:p>
            <a:endParaRPr lang="en-US" b="1" i="1" dirty="0"/>
          </a:p>
          <a:p>
            <a:endParaRPr lang="en-US" dirty="0"/>
          </a:p>
        </p:txBody>
      </p:sp>
    </p:spTree>
    <p:extLst>
      <p:ext uri="{BB962C8B-B14F-4D97-AF65-F5344CB8AC3E}">
        <p14:creationId xmlns:p14="http://schemas.microsoft.com/office/powerpoint/2010/main" val="1124032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a:t>
            </a:r>
            <a:r>
              <a:rPr lang="en-US" dirty="0" err="1" smtClean="0"/>
              <a:t>Asp.Net</a:t>
            </a:r>
            <a:r>
              <a:rPr lang="en-US" dirty="0" smtClean="0"/>
              <a:t> </a:t>
            </a:r>
            <a:endParaRPr lang="en-US" dirty="0"/>
          </a:p>
        </p:txBody>
      </p:sp>
      <p:sp>
        <p:nvSpPr>
          <p:cNvPr id="3" name="Content Placeholder 2"/>
          <p:cNvSpPr>
            <a:spLocks noGrp="1"/>
          </p:cNvSpPr>
          <p:nvPr>
            <p:ph idx="1"/>
          </p:nvPr>
        </p:nvSpPr>
        <p:spPr>
          <a:xfrm>
            <a:off x="1222422" y="2466303"/>
            <a:ext cx="9601196" cy="3589869"/>
          </a:xfrm>
        </p:spPr>
        <p:txBody>
          <a:bodyPr>
            <a:normAutofit fontScale="85000" lnSpcReduction="20000"/>
          </a:bodyPr>
          <a:lstStyle/>
          <a:p>
            <a:r>
              <a:rPr lang="en-US" dirty="0"/>
              <a:t>ASP.NET is a programming framework built on the common language runtime that can be used on a server to build powerful Web applications. ASP.NET offers several important advantages over previous Web development models:</a:t>
            </a:r>
          </a:p>
          <a:p>
            <a:pPr lvl="0"/>
            <a:r>
              <a:rPr lang="en-US" dirty="0"/>
              <a:t>Enhanced Performance. </a:t>
            </a:r>
          </a:p>
          <a:p>
            <a:pPr lvl="0"/>
            <a:r>
              <a:rPr lang="en-US" dirty="0"/>
              <a:t>World-Class Tool Support. </a:t>
            </a:r>
          </a:p>
          <a:p>
            <a:pPr lvl="0"/>
            <a:r>
              <a:rPr lang="en-US" dirty="0"/>
              <a:t>Power and Flexibility. </a:t>
            </a:r>
          </a:p>
          <a:p>
            <a:pPr lvl="0"/>
            <a:r>
              <a:rPr lang="en-US" dirty="0"/>
              <a:t>Simplicity</a:t>
            </a:r>
          </a:p>
          <a:p>
            <a:pPr lvl="0"/>
            <a:r>
              <a:rPr lang="en-US" dirty="0"/>
              <a:t>Manageability</a:t>
            </a:r>
          </a:p>
          <a:p>
            <a:pPr lvl="0"/>
            <a:r>
              <a:rPr lang="en-US" dirty="0"/>
              <a:t>Scalability and Availability </a:t>
            </a:r>
          </a:p>
          <a:p>
            <a:pPr lvl="0"/>
            <a:r>
              <a:rPr lang="en-US" dirty="0"/>
              <a:t>Customizability and Security</a:t>
            </a:r>
            <a:r>
              <a:rPr lang="en-US" b="1" dirty="0"/>
              <a:t>.</a:t>
            </a:r>
            <a:r>
              <a:rPr lang="en-US" dirty="0"/>
              <a:t>. </a:t>
            </a:r>
          </a:p>
        </p:txBody>
      </p:sp>
    </p:spTree>
    <p:extLst>
      <p:ext uri="{BB962C8B-B14F-4D97-AF65-F5344CB8AC3E}">
        <p14:creationId xmlns:p14="http://schemas.microsoft.com/office/powerpoint/2010/main" val="532713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SQL Server 2008 R2</a:t>
            </a:r>
            <a:endParaRPr lang="en-US" dirty="0"/>
          </a:p>
        </p:txBody>
      </p:sp>
      <p:sp>
        <p:nvSpPr>
          <p:cNvPr id="3" name="Content Placeholder 2"/>
          <p:cNvSpPr>
            <a:spLocks noGrp="1"/>
          </p:cNvSpPr>
          <p:nvPr>
            <p:ph idx="1"/>
          </p:nvPr>
        </p:nvSpPr>
        <p:spPr/>
        <p:txBody>
          <a:bodyPr>
            <a:normAutofit fontScale="70000" lnSpcReduction="20000"/>
          </a:bodyPr>
          <a:lstStyle/>
          <a:p>
            <a:r>
              <a:rPr lang="en-US" dirty="0"/>
              <a:t>A database management, or DBMS, gives the user access to their data and helps them transform the data into information. Such database management systems include dBase, </a:t>
            </a:r>
          </a:p>
          <a:p>
            <a:r>
              <a:rPr lang="en-US" dirty="0"/>
              <a:t>paradox, IMS, SQL Server and SQL Server.  These systems allow users to create, update and extract information from their database.</a:t>
            </a:r>
          </a:p>
          <a:p>
            <a:r>
              <a:rPr lang="en-US" dirty="0"/>
              <a:t>A database is a structured collection of data.  Data refers to the characteristics of people, things and events.  SQL Server stores each data item in its own fields.  In SQL Server, the fields relating to a particular person, thing or event are bundled together to form a single complete unit of </a:t>
            </a:r>
            <a:r>
              <a:rPr lang="en-US" dirty="0" smtClean="0"/>
              <a:t>data</a:t>
            </a:r>
            <a:r>
              <a:rPr lang="en-US" dirty="0"/>
              <a:t>, called a record (it can also be referred to as raw or an occurrence).  Each record is made up of a number of fields.  No two fields in a record can have the same field name.</a:t>
            </a:r>
          </a:p>
          <a:p>
            <a:r>
              <a:rPr lang="en-US" dirty="0"/>
              <a:t>During an SQL Server Database design project, the analysis of your business needs identifies all the fields or attributes of interest.  If your business needs change over time, you define any additional fields or change the definition of existing fields.</a:t>
            </a:r>
          </a:p>
          <a:p>
            <a:pPr marL="0" indent="0">
              <a:buNone/>
            </a:pPr>
            <a:endParaRPr lang="en-US" dirty="0"/>
          </a:p>
        </p:txBody>
      </p:sp>
    </p:spTree>
    <p:extLst>
      <p:ext uri="{BB962C8B-B14F-4D97-AF65-F5344CB8AC3E}">
        <p14:creationId xmlns:p14="http://schemas.microsoft.com/office/powerpoint/2010/main" val="550935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Campus Logo</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6073" y="3065831"/>
            <a:ext cx="5447619" cy="1542857"/>
          </a:xfrm>
        </p:spPr>
      </p:pic>
    </p:spTree>
    <p:extLst>
      <p:ext uri="{BB962C8B-B14F-4D97-AF65-F5344CB8AC3E}">
        <p14:creationId xmlns:p14="http://schemas.microsoft.com/office/powerpoint/2010/main" val="1474386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E-R Diagram Of The Project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5321" y="982663"/>
            <a:ext cx="4836159" cy="4892675"/>
          </a:xfrm>
        </p:spPr>
      </p:pic>
      <p:sp>
        <p:nvSpPr>
          <p:cNvPr id="6" name="Text Placeholder 5"/>
          <p:cNvSpPr>
            <a:spLocks noGrp="1"/>
          </p:cNvSpPr>
          <p:nvPr>
            <p:ph type="body" sz="half" idx="2"/>
          </p:nvPr>
        </p:nvSpPr>
        <p:spPr/>
        <p:txBody>
          <a:bodyPr/>
          <a:lstStyle/>
          <a:p>
            <a:r>
              <a:rPr lang="en-US" dirty="0" smtClean="0"/>
              <a:t>Chen ERD Used.</a:t>
            </a:r>
          </a:p>
          <a:p>
            <a:endParaRPr lang="en-US" dirty="0"/>
          </a:p>
          <a:p>
            <a:r>
              <a:rPr lang="en-US" dirty="0" smtClean="0"/>
              <a:t>Those Two Lines Are Just A line Connectors Showing The Relationship Path.</a:t>
            </a:r>
            <a:endParaRPr lang="en-US" dirty="0"/>
          </a:p>
        </p:txBody>
      </p:sp>
    </p:spTree>
    <p:extLst>
      <p:ext uri="{BB962C8B-B14F-4D97-AF65-F5344CB8AC3E}">
        <p14:creationId xmlns:p14="http://schemas.microsoft.com/office/powerpoint/2010/main" val="5279063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Sql</a:t>
            </a:r>
            <a:r>
              <a:rPr lang="en-US" dirty="0" smtClean="0"/>
              <a:t> Database Table UI</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0772" y="2936025"/>
            <a:ext cx="7804597" cy="2614769"/>
          </a:xfrm>
        </p:spPr>
      </p:pic>
    </p:spTree>
    <p:extLst>
      <p:ext uri="{BB962C8B-B14F-4D97-AF65-F5344CB8AC3E}">
        <p14:creationId xmlns:p14="http://schemas.microsoft.com/office/powerpoint/2010/main" val="452463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5504" y="647282"/>
            <a:ext cx="9601196" cy="589091"/>
          </a:xfrm>
        </p:spPr>
        <p:txBody>
          <a:bodyPr>
            <a:normAutofit fontScale="90000"/>
          </a:bodyPr>
          <a:lstStyle/>
          <a:p>
            <a:r>
              <a:rPr lang="en-US" dirty="0" smtClean="0"/>
              <a:t>General User Homepage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249" y="1236373"/>
            <a:ext cx="10663706" cy="4638965"/>
          </a:xfrm>
        </p:spPr>
      </p:pic>
    </p:spTree>
    <p:extLst>
      <p:ext uri="{BB962C8B-B14F-4D97-AF65-F5344CB8AC3E}">
        <p14:creationId xmlns:p14="http://schemas.microsoft.com/office/powerpoint/2010/main" val="35243800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644" y="673039"/>
            <a:ext cx="9601196" cy="473181"/>
          </a:xfrm>
        </p:spPr>
        <p:txBody>
          <a:bodyPr>
            <a:normAutofit fontScale="90000"/>
          </a:bodyPr>
          <a:lstStyle/>
          <a:p>
            <a:r>
              <a:rPr lang="en-US" dirty="0" smtClean="0"/>
              <a:t>Admin Login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189" y="1236372"/>
            <a:ext cx="10303097" cy="4945487"/>
          </a:xfrm>
        </p:spPr>
      </p:pic>
    </p:spTree>
    <p:extLst>
      <p:ext uri="{BB962C8B-B14F-4D97-AF65-F5344CB8AC3E}">
        <p14:creationId xmlns:p14="http://schemas.microsoft.com/office/powerpoint/2010/main" val="31905399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98797"/>
            <a:ext cx="9601196" cy="447423"/>
          </a:xfrm>
        </p:spPr>
        <p:txBody>
          <a:bodyPr>
            <a:normAutofit fontScale="90000"/>
          </a:bodyPr>
          <a:lstStyle/>
          <a:p>
            <a:r>
              <a:rPr lang="en-US" dirty="0" smtClean="0"/>
              <a:t>Administrator User Interface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3341" y="1313645"/>
            <a:ext cx="10161431" cy="4765183"/>
          </a:xfrm>
        </p:spPr>
      </p:pic>
    </p:spTree>
    <p:extLst>
      <p:ext uri="{BB962C8B-B14F-4D97-AF65-F5344CB8AC3E}">
        <p14:creationId xmlns:p14="http://schemas.microsoft.com/office/powerpoint/2010/main" val="13456757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43944"/>
            <a:ext cx="9601196" cy="463639"/>
          </a:xfrm>
        </p:spPr>
        <p:txBody>
          <a:bodyPr>
            <a:normAutofit fontScale="90000"/>
          </a:bodyPr>
          <a:lstStyle/>
          <a:p>
            <a:r>
              <a:rPr lang="en-US" dirty="0" smtClean="0"/>
              <a:t>Student </a:t>
            </a:r>
            <a:r>
              <a:rPr lang="en-US" dirty="0"/>
              <a:t>L</a:t>
            </a:r>
            <a:r>
              <a:rPr lang="en-US" dirty="0" smtClean="0"/>
              <a:t>ogin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8490" y="1236371"/>
            <a:ext cx="10650828" cy="4945487"/>
          </a:xfrm>
        </p:spPr>
      </p:pic>
    </p:spTree>
    <p:extLst>
      <p:ext uri="{BB962C8B-B14F-4D97-AF65-F5344CB8AC3E}">
        <p14:creationId xmlns:p14="http://schemas.microsoft.com/office/powerpoint/2010/main" val="2273638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34097"/>
            <a:ext cx="9601196" cy="412124"/>
          </a:xfrm>
        </p:spPr>
        <p:txBody>
          <a:bodyPr>
            <a:normAutofit fontScale="90000"/>
          </a:bodyPr>
          <a:lstStyle/>
          <a:p>
            <a:r>
              <a:rPr lang="en-US" dirty="0" smtClean="0"/>
              <a:t>Student User Interface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764" y="1249251"/>
            <a:ext cx="10444766" cy="4945487"/>
          </a:xfrm>
        </p:spPr>
      </p:pic>
    </p:spTree>
    <p:extLst>
      <p:ext uri="{BB962C8B-B14F-4D97-AF65-F5344CB8AC3E}">
        <p14:creationId xmlns:p14="http://schemas.microsoft.com/office/powerpoint/2010/main" val="29334376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306" y="660161"/>
            <a:ext cx="9601196" cy="344392"/>
          </a:xfrm>
        </p:spPr>
        <p:txBody>
          <a:bodyPr>
            <a:normAutofit fontScale="90000"/>
          </a:bodyPr>
          <a:lstStyle/>
          <a:p>
            <a:r>
              <a:rPr lang="en-US" dirty="0" smtClean="0"/>
              <a:t>Accounts Login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7127" y="1120463"/>
            <a:ext cx="10573555" cy="4997002"/>
          </a:xfrm>
        </p:spPr>
      </p:pic>
    </p:spTree>
    <p:extLst>
      <p:ext uri="{BB962C8B-B14F-4D97-AF65-F5344CB8AC3E}">
        <p14:creationId xmlns:p14="http://schemas.microsoft.com/office/powerpoint/2010/main" val="27573315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6185" y="660161"/>
            <a:ext cx="9601196" cy="331513"/>
          </a:xfrm>
        </p:spPr>
        <p:txBody>
          <a:bodyPr>
            <a:normAutofit fontScale="90000"/>
          </a:bodyPr>
          <a:lstStyle/>
          <a:p>
            <a:r>
              <a:rPr lang="en-US" dirty="0" smtClean="0"/>
              <a:t>Accounts User Interface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8642" y="1120462"/>
            <a:ext cx="10496282" cy="4997003"/>
          </a:xfrm>
        </p:spPr>
      </p:pic>
    </p:spTree>
    <p:extLst>
      <p:ext uri="{BB962C8B-B14F-4D97-AF65-F5344CB8AC3E}">
        <p14:creationId xmlns:p14="http://schemas.microsoft.com/office/powerpoint/2010/main" val="24997751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 Modes</a:t>
            </a:r>
            <a:endParaRPr lang="en-US" dirty="0"/>
          </a:p>
        </p:txBody>
      </p:sp>
      <p:sp>
        <p:nvSpPr>
          <p:cNvPr id="3" name="Content Placeholder 2"/>
          <p:cNvSpPr>
            <a:spLocks noGrp="1"/>
          </p:cNvSpPr>
          <p:nvPr>
            <p:ph idx="1"/>
          </p:nvPr>
        </p:nvSpPr>
        <p:spPr/>
        <p:txBody>
          <a:bodyPr>
            <a:normAutofit lnSpcReduction="10000"/>
          </a:bodyPr>
          <a:lstStyle/>
          <a:p>
            <a:r>
              <a:rPr lang="en-US" b="1" dirty="0">
                <a:effectLst>
                  <a:outerShdw blurRad="38100" dist="19050" dir="2700000" algn="tl">
                    <a:schemeClr val="dk1">
                      <a:alpha val="40000"/>
                    </a:schemeClr>
                  </a:outerShdw>
                </a:effectLst>
              </a:rPr>
              <a:t>Testing Performs </a:t>
            </a:r>
            <a:r>
              <a:rPr lang="en-US" dirty="0">
                <a:effectLst>
                  <a:outerShdw blurRad="38100" dist="19050" dir="2700000" algn="tl">
                    <a:schemeClr val="dk1">
                      <a:alpha val="40000"/>
                    </a:schemeClr>
                  </a:outerShdw>
                </a:effectLst>
              </a:rPr>
              <a:t>a very crucial role for the quality assurance and the reliability of the software. It deals with the </a:t>
            </a:r>
            <a:r>
              <a:rPr lang="en-US" dirty="0" smtClean="0">
                <a:effectLst>
                  <a:outerShdw blurRad="38100" dist="19050" dir="2700000" algn="tl">
                    <a:schemeClr val="dk1">
                      <a:alpha val="40000"/>
                    </a:schemeClr>
                  </a:outerShdw>
                </a:effectLst>
              </a:rPr>
              <a:t>details</a:t>
            </a:r>
            <a:r>
              <a:rPr lang="en-US" dirty="0"/>
              <a:t> </a:t>
            </a:r>
            <a:r>
              <a:rPr lang="en-US" dirty="0" smtClean="0">
                <a:effectLst>
                  <a:outerShdw blurRad="38100" dist="19050" dir="2700000" algn="tl">
                    <a:schemeClr val="dk1">
                      <a:alpha val="40000"/>
                    </a:schemeClr>
                  </a:outerShdw>
                </a:effectLst>
              </a:rPr>
              <a:t>of </a:t>
            </a:r>
            <a:r>
              <a:rPr lang="en-US" dirty="0">
                <a:effectLst>
                  <a:outerShdw blurRad="38100" dist="19050" dir="2700000" algn="tl">
                    <a:schemeClr val="dk1">
                      <a:alpha val="40000"/>
                    </a:schemeClr>
                  </a:outerShdw>
                </a:effectLst>
              </a:rPr>
              <a:t>the classes of tests which must be conducted to validate the functions, Performance, and the constraints.</a:t>
            </a:r>
            <a:endParaRPr lang="en-US" dirty="0"/>
          </a:p>
          <a:p>
            <a:r>
              <a:rPr lang="en-US" dirty="0">
                <a:effectLst>
                  <a:outerShdw blurRad="38100" dist="19050" dir="2700000" algn="tl">
                    <a:schemeClr val="dk1">
                      <a:alpha val="40000"/>
                    </a:schemeClr>
                  </a:outerShdw>
                </a:effectLst>
              </a:rPr>
              <a:t>This is achieved basically by the means of testing which plays a vital role in the development of the software.</a:t>
            </a:r>
            <a:endParaRPr lang="en-US" dirty="0"/>
          </a:p>
          <a:p>
            <a:r>
              <a:rPr lang="en-US" dirty="0">
                <a:effectLst>
                  <a:outerShdw blurRad="38100" dist="19050" dir="2700000" algn="tl">
                    <a:schemeClr val="dk1">
                      <a:alpha val="40000"/>
                    </a:schemeClr>
                  </a:outerShdw>
                </a:effectLst>
              </a:rPr>
              <a:t>The various low level testing which can be grouped on a broader sense are discussed </a:t>
            </a:r>
            <a:r>
              <a:rPr lang="en-US" dirty="0" smtClean="0">
                <a:effectLst>
                  <a:outerShdw blurRad="38100" dist="19050" dir="2700000" algn="tl">
                    <a:schemeClr val="dk1">
                      <a:alpha val="40000"/>
                    </a:schemeClr>
                  </a:outerShdw>
                </a:effectLst>
              </a:rPr>
              <a:t>Next.</a:t>
            </a:r>
            <a:endParaRPr lang="en-US" dirty="0"/>
          </a:p>
          <a:p>
            <a:endParaRPr lang="en-US" dirty="0"/>
          </a:p>
        </p:txBody>
      </p:sp>
    </p:spTree>
    <p:extLst>
      <p:ext uri="{BB962C8B-B14F-4D97-AF65-F5344CB8AC3E}">
        <p14:creationId xmlns:p14="http://schemas.microsoft.com/office/powerpoint/2010/main" val="3095132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Synopsis</a:t>
            </a:r>
            <a:endParaRPr lang="en-US" dirty="0"/>
          </a:p>
        </p:txBody>
      </p:sp>
      <p:sp>
        <p:nvSpPr>
          <p:cNvPr id="3" name="Content Placeholder 2"/>
          <p:cNvSpPr>
            <a:spLocks noGrp="1"/>
          </p:cNvSpPr>
          <p:nvPr>
            <p:ph idx="1"/>
          </p:nvPr>
        </p:nvSpPr>
        <p:spPr/>
        <p:txBody>
          <a:bodyPr>
            <a:normAutofit fontScale="92500"/>
          </a:bodyPr>
          <a:lstStyle/>
          <a:p>
            <a:r>
              <a:rPr lang="en-US" dirty="0"/>
              <a:t>The Implementation of computers in each and every field of life made the </a:t>
            </a:r>
            <a:r>
              <a:rPr lang="en-US" dirty="0" smtClean="0"/>
              <a:t>Life </a:t>
            </a:r>
            <a:r>
              <a:rPr lang="en-US" dirty="0"/>
              <a:t>much easier. The work became more efficient, accurate &amp; less complex.  </a:t>
            </a:r>
          </a:p>
          <a:p>
            <a:pPr marL="0" indent="0">
              <a:buNone/>
            </a:pPr>
            <a:endParaRPr lang="en-US" dirty="0"/>
          </a:p>
          <a:p>
            <a:pPr algn="ctr"/>
            <a:r>
              <a:rPr lang="en-US" dirty="0"/>
              <a:t>Our Project Comes Under The category </a:t>
            </a:r>
            <a:r>
              <a:rPr lang="en-US" dirty="0" smtClean="0"/>
              <a:t>Of Web </a:t>
            </a:r>
            <a:r>
              <a:rPr lang="en-US" dirty="0"/>
              <a:t>Application Programs </a:t>
            </a:r>
            <a:r>
              <a:rPr lang="en-US" dirty="0" smtClean="0"/>
              <a:t>in Which</a:t>
            </a:r>
            <a:r>
              <a:rPr lang="en-US" dirty="0"/>
              <a:t> </a:t>
            </a:r>
            <a:r>
              <a:rPr lang="en-US" dirty="0" smtClean="0"/>
              <a:t>I try to connect student &amp; college Anytime, Anywhere With Proper Authentications and Administrative Tasks Computerization including Accounts Management Computerization.</a:t>
            </a:r>
            <a:r>
              <a:rPr lang="en-US" dirty="0"/>
              <a:t> </a:t>
            </a:r>
            <a:r>
              <a:rPr lang="en-US" dirty="0" smtClean="0"/>
              <a:t>And also I tried hard </a:t>
            </a:r>
            <a:r>
              <a:rPr lang="en-US" dirty="0"/>
              <a:t>to reduce the human efforts in “COLLEGE MANAGEMENT” By </a:t>
            </a:r>
            <a:r>
              <a:rPr lang="en-US"/>
              <a:t>Making </a:t>
            </a:r>
            <a:r>
              <a:rPr lang="en-US" smtClean="0"/>
              <a:t>By  </a:t>
            </a:r>
            <a:r>
              <a:rPr lang="en-US" dirty="0" smtClean="0"/>
              <a:t>C</a:t>
            </a:r>
            <a:r>
              <a:rPr lang="en-US" smtClean="0"/>
              <a:t>reating </a:t>
            </a:r>
            <a:r>
              <a:rPr lang="en-US" dirty="0"/>
              <a:t>Smooth flow of work.</a:t>
            </a:r>
          </a:p>
          <a:p>
            <a:pPr algn="ctr"/>
            <a:endParaRPr lang="en-US" dirty="0"/>
          </a:p>
        </p:txBody>
      </p:sp>
    </p:spTree>
    <p:extLst>
      <p:ext uri="{BB962C8B-B14F-4D97-AF65-F5344CB8AC3E}">
        <p14:creationId xmlns:p14="http://schemas.microsoft.com/office/powerpoint/2010/main" val="17457355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 Modes</a:t>
            </a:r>
          </a:p>
        </p:txBody>
      </p:sp>
      <p:sp>
        <p:nvSpPr>
          <p:cNvPr id="3" name="Content Placeholder 2"/>
          <p:cNvSpPr>
            <a:spLocks noGrp="1"/>
          </p:cNvSpPr>
          <p:nvPr>
            <p:ph idx="1"/>
          </p:nvPr>
        </p:nvSpPr>
        <p:spPr/>
        <p:txBody>
          <a:bodyPr/>
          <a:lstStyle/>
          <a:p>
            <a:pPr lvl="0"/>
            <a:endParaRPr lang="en-US" b="1" u="sng" dirty="0" smtClean="0">
              <a:effectLst>
                <a:outerShdw blurRad="38100" dist="19050" dir="2700000" algn="tl">
                  <a:schemeClr val="dk1">
                    <a:alpha val="40000"/>
                  </a:schemeClr>
                </a:outerShdw>
              </a:effectLst>
            </a:endParaRPr>
          </a:p>
          <a:p>
            <a:pPr lvl="0"/>
            <a:r>
              <a:rPr lang="en-US" b="1" u="sng" dirty="0" smtClean="0">
                <a:effectLst>
                  <a:outerShdw blurRad="38100" dist="19050" dir="2700000" algn="tl">
                    <a:schemeClr val="dk1">
                      <a:alpha val="40000"/>
                    </a:schemeClr>
                  </a:outerShdw>
                </a:effectLst>
              </a:rPr>
              <a:t>Unit </a:t>
            </a:r>
            <a:r>
              <a:rPr lang="en-US" b="1" u="sng" dirty="0">
                <a:effectLst>
                  <a:outerShdw blurRad="38100" dist="19050" dir="2700000" algn="tl">
                    <a:schemeClr val="dk1">
                      <a:alpha val="40000"/>
                    </a:schemeClr>
                  </a:outerShdw>
                </a:effectLst>
              </a:rPr>
              <a:t>Testing: </a:t>
            </a:r>
            <a:r>
              <a:rPr lang="en-US" dirty="0">
                <a:effectLst>
                  <a:outerShdw blurRad="38100" dist="19050" dir="2700000" algn="tl">
                    <a:schemeClr val="dk1">
                      <a:alpha val="40000"/>
                    </a:schemeClr>
                  </a:outerShdw>
                </a:effectLst>
              </a:rPr>
              <a:t>Testing of each and every module individually is called unit testing. Each Module is </a:t>
            </a:r>
            <a:r>
              <a:rPr lang="en-US" dirty="0" smtClean="0">
                <a:effectLst>
                  <a:outerShdw blurRad="38100" dist="19050" dir="2700000" algn="tl">
                    <a:schemeClr val="dk1">
                      <a:alpha val="40000"/>
                    </a:schemeClr>
                  </a:outerShdw>
                </a:effectLst>
              </a:rPr>
              <a:t>designed</a:t>
            </a:r>
            <a:r>
              <a:rPr lang="en-US" dirty="0"/>
              <a:t> </a:t>
            </a:r>
            <a:r>
              <a:rPr lang="en-US" dirty="0" smtClean="0">
                <a:effectLst>
                  <a:outerShdw blurRad="38100" dist="19050" dir="2700000" algn="tl">
                    <a:schemeClr val="dk1">
                      <a:alpha val="40000"/>
                    </a:schemeClr>
                  </a:outerShdw>
                </a:effectLst>
              </a:rPr>
              <a:t>And </a:t>
            </a:r>
            <a:r>
              <a:rPr lang="en-US" dirty="0">
                <a:effectLst>
                  <a:outerShdw blurRad="38100" dist="19050" dir="2700000" algn="tl">
                    <a:schemeClr val="dk1">
                      <a:alpha val="40000"/>
                    </a:schemeClr>
                  </a:outerShdw>
                </a:effectLst>
              </a:rPr>
              <a:t>executed so that it works independently and generates some relative output. Unit testing of a module </a:t>
            </a:r>
            <a:r>
              <a:rPr lang="en-US" dirty="0" smtClean="0">
                <a:effectLst>
                  <a:outerShdw blurRad="38100" dist="19050" dir="2700000" algn="tl">
                    <a:schemeClr val="dk1">
                      <a:alpha val="40000"/>
                    </a:schemeClr>
                  </a:outerShdw>
                </a:effectLst>
              </a:rPr>
              <a:t>results</a:t>
            </a:r>
            <a:r>
              <a:rPr lang="en-US" dirty="0"/>
              <a:t> </a:t>
            </a:r>
            <a:r>
              <a:rPr lang="en-US" dirty="0" smtClean="0">
                <a:effectLst>
                  <a:outerShdw blurRad="38100" dist="19050" dir="2700000" algn="tl">
                    <a:schemeClr val="dk1">
                      <a:alpha val="40000"/>
                    </a:schemeClr>
                  </a:outerShdw>
                </a:effectLst>
              </a:rPr>
              <a:t>In </a:t>
            </a:r>
            <a:r>
              <a:rPr lang="en-US" dirty="0">
                <a:effectLst>
                  <a:outerShdw blurRad="38100" dist="19050" dir="2700000" algn="tl">
                    <a:schemeClr val="dk1">
                      <a:alpha val="40000"/>
                    </a:schemeClr>
                  </a:outerShdw>
                </a:effectLst>
              </a:rPr>
              <a:t>a set of individually executing modules that generates its independent output.</a:t>
            </a:r>
            <a:endParaRPr lang="en-US" dirty="0"/>
          </a:p>
          <a:p>
            <a:endParaRPr lang="en-US" dirty="0"/>
          </a:p>
        </p:txBody>
      </p:sp>
    </p:spTree>
    <p:extLst>
      <p:ext uri="{BB962C8B-B14F-4D97-AF65-F5344CB8AC3E}">
        <p14:creationId xmlns:p14="http://schemas.microsoft.com/office/powerpoint/2010/main" val="18121251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 Modes</a:t>
            </a:r>
          </a:p>
        </p:txBody>
      </p:sp>
      <p:sp>
        <p:nvSpPr>
          <p:cNvPr id="3" name="Content Placeholder 2"/>
          <p:cNvSpPr>
            <a:spLocks noGrp="1"/>
          </p:cNvSpPr>
          <p:nvPr>
            <p:ph idx="1"/>
          </p:nvPr>
        </p:nvSpPr>
        <p:spPr/>
        <p:txBody>
          <a:bodyPr/>
          <a:lstStyle/>
          <a:p>
            <a:pPr lvl="0"/>
            <a:endParaRPr lang="en-US" b="1" u="sng" dirty="0" smtClean="0">
              <a:effectLst>
                <a:outerShdw blurRad="38100" dist="19050" dir="2700000" algn="tl">
                  <a:schemeClr val="dk1">
                    <a:alpha val="40000"/>
                  </a:schemeClr>
                </a:outerShdw>
              </a:effectLst>
            </a:endParaRPr>
          </a:p>
          <a:p>
            <a:pPr lvl="0"/>
            <a:r>
              <a:rPr lang="en-US" b="1" u="sng" dirty="0" smtClean="0">
                <a:effectLst>
                  <a:outerShdw blurRad="38100" dist="19050" dir="2700000" algn="tl">
                    <a:schemeClr val="dk1">
                      <a:alpha val="40000"/>
                    </a:schemeClr>
                  </a:outerShdw>
                </a:effectLst>
              </a:rPr>
              <a:t>Integration </a:t>
            </a:r>
            <a:r>
              <a:rPr lang="en-US" b="1" u="sng" dirty="0">
                <a:effectLst>
                  <a:outerShdw blurRad="38100" dist="19050" dir="2700000" algn="tl">
                    <a:schemeClr val="dk1">
                      <a:alpha val="40000"/>
                    </a:schemeClr>
                  </a:outerShdw>
                </a:effectLst>
              </a:rPr>
              <a:t>Testing : </a:t>
            </a:r>
            <a:r>
              <a:rPr lang="en-US" dirty="0">
                <a:effectLst>
                  <a:outerShdw blurRad="38100" dist="19050" dir="2700000" algn="tl">
                    <a:schemeClr val="dk1">
                      <a:alpha val="40000"/>
                    </a:schemeClr>
                  </a:outerShdw>
                </a:effectLst>
              </a:rPr>
              <a:t>integration testing is one in which the modules are combined with one </a:t>
            </a:r>
            <a:r>
              <a:rPr lang="en-US" dirty="0" smtClean="0">
                <a:effectLst>
                  <a:outerShdw blurRad="38100" dist="19050" dir="2700000" algn="tl">
                    <a:schemeClr val="dk1">
                      <a:alpha val="40000"/>
                    </a:schemeClr>
                  </a:outerShdw>
                </a:effectLst>
              </a:rPr>
              <a:t>another</a:t>
            </a:r>
            <a:r>
              <a:rPr lang="en-US" dirty="0"/>
              <a:t> </a:t>
            </a:r>
            <a:r>
              <a:rPr lang="en-US" dirty="0" smtClean="0">
                <a:effectLst>
                  <a:outerShdw blurRad="38100" dist="19050" dir="2700000" algn="tl">
                    <a:schemeClr val="dk1">
                      <a:alpha val="40000"/>
                    </a:schemeClr>
                  </a:outerShdw>
                </a:effectLst>
              </a:rPr>
              <a:t>To </a:t>
            </a:r>
            <a:r>
              <a:rPr lang="en-US" dirty="0">
                <a:effectLst>
                  <a:outerShdw blurRad="38100" dist="19050" dir="2700000" algn="tl">
                    <a:schemeClr val="dk1">
                      <a:alpha val="40000"/>
                    </a:schemeClr>
                  </a:outerShdw>
                </a:effectLst>
              </a:rPr>
              <a:t>synchronize the outputs and co-ordinate the flow of control. Each module is coalesced with other module to </a:t>
            </a:r>
            <a:r>
              <a:rPr lang="en-US" dirty="0" smtClean="0">
                <a:effectLst>
                  <a:outerShdw blurRad="38100" dist="19050" dir="2700000" algn="tl">
                    <a:schemeClr val="dk1">
                      <a:alpha val="40000"/>
                    </a:schemeClr>
                  </a:outerShdw>
                </a:effectLst>
              </a:rPr>
              <a:t>Establish </a:t>
            </a:r>
            <a:r>
              <a:rPr lang="en-US" dirty="0">
                <a:effectLst>
                  <a:outerShdw blurRad="38100" dist="19050" dir="2700000" algn="tl">
                    <a:schemeClr val="dk1">
                      <a:alpha val="40000"/>
                    </a:schemeClr>
                  </a:outerShdw>
                </a:effectLst>
              </a:rPr>
              <a:t>proper connectivity between the two projects this is done while generating the tables of the records </a:t>
            </a:r>
            <a:r>
              <a:rPr lang="en-US" dirty="0" smtClean="0">
                <a:effectLst>
                  <a:outerShdw blurRad="38100" dist="19050" dir="2700000" algn="tl">
                    <a:schemeClr val="dk1">
                      <a:alpha val="40000"/>
                    </a:schemeClr>
                  </a:outerShdw>
                </a:effectLst>
              </a:rPr>
              <a:t>and While </a:t>
            </a:r>
            <a:r>
              <a:rPr lang="en-US" dirty="0">
                <a:effectLst>
                  <a:outerShdw blurRad="38100" dist="19050" dir="2700000" algn="tl">
                    <a:schemeClr val="dk1">
                      <a:alpha val="40000"/>
                    </a:schemeClr>
                  </a:outerShdw>
                </a:effectLst>
              </a:rPr>
              <a:t>generating the reports.</a:t>
            </a:r>
            <a:endParaRPr lang="en-US" dirty="0"/>
          </a:p>
          <a:p>
            <a:endParaRPr lang="en-US" dirty="0"/>
          </a:p>
        </p:txBody>
      </p:sp>
    </p:spTree>
    <p:extLst>
      <p:ext uri="{BB962C8B-B14F-4D97-AF65-F5344CB8AC3E}">
        <p14:creationId xmlns:p14="http://schemas.microsoft.com/office/powerpoint/2010/main" val="30841150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 Modes</a:t>
            </a:r>
          </a:p>
        </p:txBody>
      </p:sp>
      <p:sp>
        <p:nvSpPr>
          <p:cNvPr id="3" name="Content Placeholder 2"/>
          <p:cNvSpPr>
            <a:spLocks noGrp="1"/>
          </p:cNvSpPr>
          <p:nvPr>
            <p:ph idx="1"/>
          </p:nvPr>
        </p:nvSpPr>
        <p:spPr/>
        <p:txBody>
          <a:bodyPr/>
          <a:lstStyle/>
          <a:p>
            <a:pPr lvl="0"/>
            <a:endParaRPr lang="en-US" b="1" u="sng" dirty="0" smtClean="0">
              <a:effectLst>
                <a:outerShdw blurRad="38100" dist="19050" dir="2700000" algn="tl">
                  <a:schemeClr val="dk1">
                    <a:alpha val="40000"/>
                  </a:schemeClr>
                </a:outerShdw>
              </a:effectLst>
            </a:endParaRPr>
          </a:p>
          <a:p>
            <a:pPr lvl="0"/>
            <a:r>
              <a:rPr lang="en-US" b="1" u="sng" dirty="0" smtClean="0">
                <a:effectLst>
                  <a:outerShdw blurRad="38100" dist="19050" dir="2700000" algn="tl">
                    <a:schemeClr val="dk1">
                      <a:alpha val="40000"/>
                    </a:schemeClr>
                  </a:outerShdw>
                </a:effectLst>
              </a:rPr>
              <a:t>Validation </a:t>
            </a:r>
            <a:r>
              <a:rPr lang="en-US" b="1" u="sng" dirty="0">
                <a:effectLst>
                  <a:outerShdw blurRad="38100" dist="19050" dir="2700000" algn="tl">
                    <a:schemeClr val="dk1">
                      <a:alpha val="40000"/>
                    </a:schemeClr>
                  </a:outerShdw>
                </a:effectLst>
              </a:rPr>
              <a:t>Testing :</a:t>
            </a:r>
            <a:r>
              <a:rPr lang="en-US" dirty="0">
                <a:effectLst>
                  <a:outerShdw blurRad="38100" dist="19050" dir="2700000" algn="tl">
                    <a:schemeClr val="dk1">
                      <a:alpha val="40000"/>
                    </a:schemeClr>
                  </a:outerShdw>
                </a:effectLst>
              </a:rPr>
              <a:t> validation testing deals with testing that whether the validations are justified </a:t>
            </a:r>
            <a:r>
              <a:rPr lang="en-US" dirty="0" smtClean="0">
                <a:effectLst>
                  <a:outerShdw blurRad="38100" dist="19050" dir="2700000" algn="tl">
                    <a:schemeClr val="dk1">
                      <a:alpha val="40000"/>
                    </a:schemeClr>
                  </a:outerShdw>
                </a:effectLst>
              </a:rPr>
              <a:t>and</a:t>
            </a:r>
            <a:r>
              <a:rPr lang="en-US" dirty="0"/>
              <a:t> </a:t>
            </a:r>
            <a:r>
              <a:rPr lang="en-US" dirty="0" smtClean="0">
                <a:effectLst>
                  <a:outerShdw blurRad="38100" dist="19050" dir="2700000" algn="tl">
                    <a:schemeClr val="dk1">
                      <a:alpha val="40000"/>
                    </a:schemeClr>
                  </a:outerShdw>
                </a:effectLst>
              </a:rPr>
              <a:t>The entire requirement are fulfillment logically as per the requirements. As the validations are designed according</a:t>
            </a:r>
            <a:r>
              <a:rPr lang="en-US" dirty="0"/>
              <a:t> </a:t>
            </a:r>
            <a:r>
              <a:rPr lang="en-US" dirty="0" smtClean="0">
                <a:effectLst>
                  <a:outerShdw blurRad="38100" dist="19050" dir="2700000" algn="tl">
                    <a:schemeClr val="dk1">
                      <a:alpha val="40000"/>
                    </a:schemeClr>
                  </a:outerShdw>
                </a:effectLst>
              </a:rPr>
              <a:t>To </a:t>
            </a:r>
            <a:r>
              <a:rPr lang="en-US" dirty="0">
                <a:effectLst>
                  <a:outerShdw blurRad="38100" dist="19050" dir="2700000" algn="tl">
                    <a:schemeClr val="dk1">
                      <a:alpha val="40000"/>
                    </a:schemeClr>
                  </a:outerShdw>
                </a:effectLst>
              </a:rPr>
              <a:t>requirement of the application an approach to the problem in a logical and relational manner. All the </a:t>
            </a:r>
            <a:r>
              <a:rPr lang="en-US" dirty="0" smtClean="0">
                <a:effectLst>
                  <a:outerShdw blurRad="38100" dist="19050" dir="2700000" algn="tl">
                    <a:schemeClr val="dk1">
                      <a:alpha val="40000"/>
                    </a:schemeClr>
                  </a:outerShdw>
                </a:effectLst>
              </a:rPr>
              <a:t>validation Testing </a:t>
            </a:r>
            <a:r>
              <a:rPr lang="en-US" dirty="0">
                <a:effectLst>
                  <a:outerShdw blurRad="38100" dist="19050" dir="2700000" algn="tl">
                    <a:schemeClr val="dk1">
                      <a:alpha val="40000"/>
                    </a:schemeClr>
                  </a:outerShdw>
                </a:effectLst>
              </a:rPr>
              <a:t>have been done.</a:t>
            </a:r>
            <a:endParaRPr lang="en-US" dirty="0"/>
          </a:p>
        </p:txBody>
      </p:sp>
    </p:spTree>
    <p:extLst>
      <p:ext uri="{BB962C8B-B14F-4D97-AF65-F5344CB8AC3E}">
        <p14:creationId xmlns:p14="http://schemas.microsoft.com/office/powerpoint/2010/main" val="14003581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 Modes</a:t>
            </a:r>
          </a:p>
        </p:txBody>
      </p:sp>
      <p:sp>
        <p:nvSpPr>
          <p:cNvPr id="3" name="Content Placeholder 2"/>
          <p:cNvSpPr>
            <a:spLocks noGrp="1"/>
          </p:cNvSpPr>
          <p:nvPr>
            <p:ph idx="1"/>
          </p:nvPr>
        </p:nvSpPr>
        <p:spPr/>
        <p:txBody>
          <a:bodyPr/>
          <a:lstStyle/>
          <a:p>
            <a:pPr lvl="0"/>
            <a:endParaRPr lang="en-US" b="1" u="sng" dirty="0" smtClean="0">
              <a:effectLst>
                <a:outerShdw blurRad="38100" dist="19050" dir="2700000" algn="tl">
                  <a:schemeClr val="dk1">
                    <a:alpha val="40000"/>
                  </a:schemeClr>
                </a:outerShdw>
              </a:effectLst>
            </a:endParaRPr>
          </a:p>
          <a:p>
            <a:pPr lvl="0"/>
            <a:r>
              <a:rPr lang="en-US" b="1" u="sng" dirty="0" smtClean="0">
                <a:effectLst>
                  <a:outerShdw blurRad="38100" dist="19050" dir="2700000" algn="tl">
                    <a:schemeClr val="dk1">
                      <a:alpha val="40000"/>
                    </a:schemeClr>
                  </a:outerShdw>
                </a:effectLst>
              </a:rPr>
              <a:t>System </a:t>
            </a:r>
            <a:r>
              <a:rPr lang="en-US" b="1" u="sng" dirty="0">
                <a:effectLst>
                  <a:outerShdw blurRad="38100" dist="19050" dir="2700000" algn="tl">
                    <a:schemeClr val="dk1">
                      <a:alpha val="40000"/>
                    </a:schemeClr>
                  </a:outerShdw>
                </a:effectLst>
              </a:rPr>
              <a:t>Testing: </a:t>
            </a:r>
            <a:r>
              <a:rPr lang="en-US" dirty="0">
                <a:effectLst>
                  <a:outerShdw blurRad="38100" dist="19050" dir="2700000" algn="tl">
                    <a:schemeClr val="dk1">
                      <a:alpha val="40000"/>
                    </a:schemeClr>
                  </a:outerShdw>
                </a:effectLst>
              </a:rPr>
              <a:t>testing the whole system i.e. verifying and validating the whole source code to check if </a:t>
            </a:r>
            <a:r>
              <a:rPr lang="en-US" dirty="0" smtClean="0">
                <a:effectLst>
                  <a:outerShdw blurRad="38100" dist="19050" dir="2700000" algn="tl">
                    <a:schemeClr val="dk1">
                      <a:alpha val="40000"/>
                    </a:schemeClr>
                  </a:outerShdw>
                </a:effectLst>
              </a:rPr>
              <a:t>The </a:t>
            </a:r>
            <a:r>
              <a:rPr lang="en-US" dirty="0">
                <a:effectLst>
                  <a:outerShdw blurRad="38100" dist="19050" dir="2700000" algn="tl">
                    <a:schemeClr val="dk1">
                      <a:alpha val="40000"/>
                    </a:schemeClr>
                  </a:outerShdw>
                </a:effectLst>
              </a:rPr>
              <a:t>system as a whole is executing is called System testing. The proposed system undergoes it under all </a:t>
            </a:r>
            <a:r>
              <a:rPr lang="en-US" dirty="0" smtClean="0">
                <a:effectLst>
                  <a:outerShdw blurRad="38100" dist="19050" dir="2700000" algn="tl">
                    <a:schemeClr val="dk1">
                      <a:alpha val="40000"/>
                    </a:schemeClr>
                  </a:outerShdw>
                </a:effectLst>
              </a:rPr>
              <a:t>conditions Called </a:t>
            </a:r>
            <a:r>
              <a:rPr lang="en-US" dirty="0">
                <a:effectLst>
                  <a:outerShdw blurRad="38100" dist="19050" dir="2700000" algn="tl">
                    <a:schemeClr val="dk1">
                      <a:alpha val="40000"/>
                    </a:schemeClr>
                  </a:outerShdw>
                </a:effectLst>
              </a:rPr>
              <a:t>a successful system.</a:t>
            </a:r>
            <a:endParaRPr lang="en-US" dirty="0"/>
          </a:p>
          <a:p>
            <a:endParaRPr lang="en-US" dirty="0"/>
          </a:p>
        </p:txBody>
      </p:sp>
    </p:spTree>
    <p:extLst>
      <p:ext uri="{BB962C8B-B14F-4D97-AF65-F5344CB8AC3E}">
        <p14:creationId xmlns:p14="http://schemas.microsoft.com/office/powerpoint/2010/main" val="7672675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 Modes</a:t>
            </a:r>
          </a:p>
        </p:txBody>
      </p:sp>
      <p:sp>
        <p:nvSpPr>
          <p:cNvPr id="3" name="Content Placeholder 2"/>
          <p:cNvSpPr>
            <a:spLocks noGrp="1"/>
          </p:cNvSpPr>
          <p:nvPr>
            <p:ph idx="1"/>
          </p:nvPr>
        </p:nvSpPr>
        <p:spPr/>
        <p:txBody>
          <a:bodyPr/>
          <a:lstStyle/>
          <a:p>
            <a:pPr lvl="0"/>
            <a:endParaRPr lang="en-US" b="1" u="sng" dirty="0" smtClean="0">
              <a:effectLst>
                <a:outerShdw blurRad="38100" dist="19050" dir="2700000" algn="tl">
                  <a:schemeClr val="dk1">
                    <a:alpha val="40000"/>
                  </a:schemeClr>
                </a:outerShdw>
              </a:effectLst>
            </a:endParaRPr>
          </a:p>
          <a:p>
            <a:pPr lvl="0"/>
            <a:r>
              <a:rPr lang="en-US" b="1" u="sng" dirty="0" smtClean="0">
                <a:effectLst>
                  <a:outerShdw blurRad="38100" dist="19050" dir="2700000" algn="tl">
                    <a:schemeClr val="dk1">
                      <a:alpha val="40000"/>
                    </a:schemeClr>
                  </a:outerShdw>
                </a:effectLst>
              </a:rPr>
              <a:t>Code </a:t>
            </a:r>
            <a:r>
              <a:rPr lang="en-US" b="1" u="sng" dirty="0">
                <a:effectLst>
                  <a:outerShdw blurRad="38100" dist="19050" dir="2700000" algn="tl">
                    <a:schemeClr val="dk1">
                      <a:alpha val="40000"/>
                    </a:schemeClr>
                  </a:outerShdw>
                </a:effectLst>
              </a:rPr>
              <a:t>Testing :</a:t>
            </a:r>
            <a:r>
              <a:rPr lang="en-US" dirty="0">
                <a:effectLst>
                  <a:outerShdw blurRad="38100" dist="19050" dir="2700000" algn="tl">
                    <a:schemeClr val="dk1">
                      <a:alpha val="40000"/>
                    </a:schemeClr>
                  </a:outerShdw>
                </a:effectLst>
              </a:rPr>
              <a:t> The logic of the various program modules is tested in the module. Using the test cases, </a:t>
            </a:r>
            <a:r>
              <a:rPr lang="en-US" dirty="0" smtClean="0">
                <a:effectLst>
                  <a:outerShdw blurRad="38100" dist="19050" dir="2700000" algn="tl">
                    <a:schemeClr val="dk1">
                      <a:alpha val="40000"/>
                    </a:schemeClr>
                  </a:outerShdw>
                </a:effectLst>
              </a:rPr>
              <a:t>all</a:t>
            </a:r>
            <a:r>
              <a:rPr lang="en-US" dirty="0"/>
              <a:t> </a:t>
            </a:r>
            <a:r>
              <a:rPr lang="en-US" dirty="0" smtClean="0">
                <a:effectLst>
                  <a:outerShdw blurRad="38100" dist="19050" dir="2700000" algn="tl">
                    <a:schemeClr val="dk1">
                      <a:alpha val="40000"/>
                    </a:schemeClr>
                  </a:outerShdw>
                </a:effectLst>
              </a:rPr>
              <a:t>Parts </a:t>
            </a:r>
            <a:r>
              <a:rPr lang="en-US" dirty="0">
                <a:effectLst>
                  <a:outerShdw blurRad="38100" dist="19050" dir="2700000" algn="tl">
                    <a:schemeClr val="dk1">
                      <a:alpha val="40000"/>
                    </a:schemeClr>
                  </a:outerShdw>
                </a:effectLst>
              </a:rPr>
              <a:t>of the program are tested and identified. If a problem is encountered it is rectified. The Code was tested </a:t>
            </a:r>
            <a:r>
              <a:rPr lang="en-US" dirty="0" smtClean="0">
                <a:effectLst>
                  <a:outerShdw blurRad="38100" dist="19050" dir="2700000" algn="tl">
                    <a:schemeClr val="dk1">
                      <a:alpha val="40000"/>
                    </a:schemeClr>
                  </a:outerShdw>
                </a:effectLst>
              </a:rPr>
              <a:t>for Its </a:t>
            </a:r>
            <a:r>
              <a:rPr lang="en-US" dirty="0">
                <a:effectLst>
                  <a:outerShdw blurRad="38100" dist="19050" dir="2700000" algn="tl">
                    <a:schemeClr val="dk1">
                      <a:alpha val="40000"/>
                    </a:schemeClr>
                  </a:outerShdw>
                </a:effectLst>
              </a:rPr>
              <a:t>efficiency and it was found that code is efficient and optimized.</a:t>
            </a:r>
            <a:endParaRPr lang="en-US" dirty="0"/>
          </a:p>
          <a:p>
            <a:endParaRPr lang="en-US" dirty="0"/>
          </a:p>
        </p:txBody>
      </p:sp>
    </p:spTree>
    <p:extLst>
      <p:ext uri="{BB962C8B-B14F-4D97-AF65-F5344CB8AC3E}">
        <p14:creationId xmlns:p14="http://schemas.microsoft.com/office/powerpoint/2010/main" val="8476010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a:bodyPr>
          <a:lstStyle/>
          <a:p>
            <a:r>
              <a:rPr lang="en-US" dirty="0">
                <a:effectLst>
                  <a:outerShdw blurRad="38100" dist="19050" dir="2700000" algn="tl">
                    <a:schemeClr val="dk1">
                      <a:alpha val="40000"/>
                    </a:schemeClr>
                  </a:outerShdw>
                </a:effectLst>
              </a:rPr>
              <a:t>I Have Tried My Maximum to Make This Project </a:t>
            </a:r>
            <a:r>
              <a:rPr lang="en-US" b="1" dirty="0">
                <a:effectLst>
                  <a:outerShdw blurRad="38100" dist="19050" dir="2700000" algn="tl">
                    <a:schemeClr val="dk1">
                      <a:alpha val="40000"/>
                    </a:schemeClr>
                  </a:outerShdw>
                </a:effectLst>
              </a:rPr>
              <a:t>“</a:t>
            </a:r>
            <a:r>
              <a:rPr lang="en-US" b="1" dirty="0" smtClean="0">
                <a:effectLst>
                  <a:outerShdw blurRad="38100" dist="19050" dir="2700000" algn="tl">
                    <a:schemeClr val="dk1">
                      <a:alpha val="40000"/>
                    </a:schemeClr>
                  </a:outerShdw>
                </a:effectLst>
              </a:rPr>
              <a:t>COLLEGE MANAGEMENT</a:t>
            </a:r>
            <a:r>
              <a:rPr lang="en-US" dirty="0">
                <a:effectLst>
                  <a:outerShdw blurRad="38100" dist="19050" dir="2700000" algn="tl">
                    <a:schemeClr val="dk1">
                      <a:alpha val="40000"/>
                    </a:schemeClr>
                  </a:outerShdw>
                </a:effectLst>
              </a:rPr>
              <a:t>” Called </a:t>
            </a:r>
            <a:r>
              <a:rPr lang="en-US" dirty="0" smtClean="0">
                <a:effectLst>
                  <a:outerShdw blurRad="38100" dist="19050" dir="2700000" algn="tl">
                    <a:schemeClr val="dk1">
                      <a:alpha val="40000"/>
                    </a:schemeClr>
                  </a:outerShdw>
                </a:effectLst>
              </a:rPr>
              <a:t>“</a:t>
            </a:r>
            <a:r>
              <a:rPr lang="en-US" b="1" dirty="0" smtClean="0">
                <a:effectLst>
                  <a:outerShdw blurRad="38100" dist="19050" dir="2700000" algn="tl">
                    <a:schemeClr val="dk1">
                      <a:alpha val="40000"/>
                    </a:schemeClr>
                  </a:outerShdw>
                </a:effectLst>
              </a:rPr>
              <a:t>VIRTUAL CAMPUS</a:t>
            </a:r>
            <a:r>
              <a:rPr lang="en-US" dirty="0" smtClean="0">
                <a:effectLst>
                  <a:outerShdw blurRad="38100" dist="19050" dir="2700000" algn="tl">
                    <a:schemeClr val="dk1">
                      <a:alpha val="40000"/>
                    </a:schemeClr>
                  </a:outerShdw>
                </a:effectLst>
              </a:rPr>
              <a:t>” </a:t>
            </a:r>
            <a:r>
              <a:rPr lang="en-US" dirty="0">
                <a:effectLst>
                  <a:outerShdw blurRad="38100" dist="19050" dir="2700000" algn="tl">
                    <a:schemeClr val="dk1">
                      <a:alpha val="40000"/>
                    </a:schemeClr>
                  </a:outerShdw>
                </a:effectLst>
              </a:rPr>
              <a:t>at </a:t>
            </a:r>
            <a:r>
              <a:rPr lang="en-US" dirty="0" smtClean="0">
                <a:effectLst>
                  <a:outerShdw blurRad="38100" dist="19050" dir="2700000" algn="tl">
                    <a:schemeClr val="dk1">
                      <a:alpha val="40000"/>
                    </a:schemeClr>
                  </a:outerShdw>
                </a:effectLst>
              </a:rPr>
              <a:t>its</a:t>
            </a:r>
            <a:r>
              <a:rPr lang="en-US" dirty="0"/>
              <a:t> </a:t>
            </a:r>
            <a:r>
              <a:rPr lang="en-US" dirty="0" smtClean="0">
                <a:effectLst>
                  <a:outerShdw blurRad="38100" dist="19050" dir="2700000" algn="tl">
                    <a:schemeClr val="dk1">
                      <a:alpha val="40000"/>
                    </a:schemeClr>
                  </a:outerShdw>
                </a:effectLst>
              </a:rPr>
              <a:t>Best</a:t>
            </a:r>
            <a:r>
              <a:rPr lang="en-US" dirty="0">
                <a:effectLst>
                  <a:outerShdw blurRad="38100" dist="19050" dir="2700000" algn="tl">
                    <a:schemeClr val="dk1">
                      <a:alpha val="40000"/>
                    </a:schemeClr>
                  </a:outerShdw>
                </a:effectLst>
              </a:rPr>
              <a:t>, and I tried to connect all the features and make the project more user friendly and secure.</a:t>
            </a:r>
            <a:endParaRPr lang="en-US" dirty="0"/>
          </a:p>
          <a:p>
            <a:pPr marL="0" indent="0">
              <a:buNone/>
            </a:pPr>
            <a:r>
              <a:rPr lang="en-US" dirty="0">
                <a:effectLst>
                  <a:outerShdw blurRad="38100" dist="19050" dir="2700000" algn="tl">
                    <a:schemeClr val="dk1">
                      <a:alpha val="40000"/>
                    </a:schemeClr>
                  </a:outerShdw>
                </a:effectLst>
              </a:rPr>
              <a:t>I Promise This Project Surely Make Managing Activities in college Easy And </a:t>
            </a:r>
            <a:r>
              <a:rPr lang="en-US" dirty="0" smtClean="0">
                <a:effectLst>
                  <a:outerShdw blurRad="38100" dist="19050" dir="2700000" algn="tl">
                    <a:schemeClr val="dk1">
                      <a:alpha val="40000"/>
                    </a:schemeClr>
                  </a:outerShdw>
                </a:effectLst>
              </a:rPr>
              <a:t>Reduces Human Effort</a:t>
            </a:r>
            <a:r>
              <a:rPr lang="en-US" dirty="0"/>
              <a:t> </a:t>
            </a:r>
            <a:r>
              <a:rPr lang="en-US" dirty="0" smtClean="0">
                <a:effectLst>
                  <a:outerShdw blurRad="38100" dist="19050" dir="2700000" algn="tl">
                    <a:schemeClr val="dk1">
                      <a:alpha val="40000"/>
                    </a:schemeClr>
                  </a:outerShdw>
                </a:effectLst>
              </a:rPr>
              <a:t>And </a:t>
            </a:r>
            <a:r>
              <a:rPr lang="en-US" dirty="0">
                <a:effectLst>
                  <a:outerShdw blurRad="38100" dist="19050" dir="2700000" algn="tl">
                    <a:schemeClr val="dk1">
                      <a:alpha val="40000"/>
                    </a:schemeClr>
                  </a:outerShdw>
                </a:effectLst>
              </a:rPr>
              <a:t>Make The Work flow very easy and reduces the time of tasks</a:t>
            </a:r>
            <a:r>
              <a:rPr lang="en-US" dirty="0" smtClean="0">
                <a:effectLst>
                  <a:outerShdw blurRad="38100" dist="19050" dir="2700000" algn="tl">
                    <a:schemeClr val="dk1">
                      <a:alpha val="40000"/>
                    </a:schemeClr>
                  </a:outerShdw>
                </a:effectLst>
              </a:rPr>
              <a:t>.</a:t>
            </a:r>
            <a:endParaRPr lang="en-US" dirty="0" smtClean="0"/>
          </a:p>
          <a:p>
            <a:r>
              <a:rPr lang="en-US" dirty="0">
                <a:effectLst>
                  <a:outerShdw blurRad="38100" dist="19050" dir="2700000" algn="tl">
                    <a:schemeClr val="dk1">
                      <a:alpha val="40000"/>
                    </a:schemeClr>
                  </a:outerShdw>
                </a:effectLst>
              </a:rPr>
              <a:t>Once again I would love to thank everyone who helped me in Successful completion of this project.</a:t>
            </a:r>
            <a:endParaRPr lang="en-US" dirty="0"/>
          </a:p>
          <a:p>
            <a:endParaRPr lang="en-US" dirty="0"/>
          </a:p>
        </p:txBody>
      </p:sp>
    </p:spTree>
    <p:extLst>
      <p:ext uri="{BB962C8B-B14F-4D97-AF65-F5344CB8AC3E}">
        <p14:creationId xmlns:p14="http://schemas.microsoft.com/office/powerpoint/2010/main" val="27440023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graphicFrame>
        <p:nvGraphicFramePr>
          <p:cNvPr id="16" name="Content Placeholder 15"/>
          <p:cNvGraphicFramePr>
            <a:graphicFrameLocks noGrp="1"/>
          </p:cNvGraphicFramePr>
          <p:nvPr>
            <p:ph idx="1"/>
            <p:extLst>
              <p:ext uri="{D42A27DB-BD31-4B8C-83A1-F6EECF244321}">
                <p14:modId xmlns:p14="http://schemas.microsoft.com/office/powerpoint/2010/main" val="260192847"/>
              </p:ext>
            </p:extLst>
          </p:nvPr>
        </p:nvGraphicFramePr>
        <p:xfrm>
          <a:off x="1295402" y="2575775"/>
          <a:ext cx="9909218" cy="3753548"/>
        </p:xfrm>
        <a:graphic>
          <a:graphicData uri="http://schemas.openxmlformats.org/drawingml/2006/table">
            <a:tbl>
              <a:tblPr firstRow="1" firstCol="1" bandRow="1">
                <a:tableStyleId>{5C22544A-7EE6-4342-B048-85BDC9FD1C3A}</a:tableStyleId>
              </a:tblPr>
              <a:tblGrid>
                <a:gridCol w="4869202"/>
                <a:gridCol w="5040016"/>
              </a:tblGrid>
              <a:tr h="664067">
                <a:tc>
                  <a:txBody>
                    <a:bodyPr/>
                    <a:lstStyle/>
                    <a:p>
                      <a:pPr marL="342900" marR="237490" algn="ctr">
                        <a:spcBef>
                          <a:spcPts val="0"/>
                        </a:spcBef>
                        <a:spcAft>
                          <a:spcPts val="0"/>
                        </a:spcAft>
                      </a:pPr>
                      <a:r>
                        <a:rPr lang="en-US" sz="1800" b="0" dirty="0">
                          <a:effectLst/>
                        </a:rPr>
                        <a:t>A Complete Guide To INTERNET And WEB PROGRAMMING</a:t>
                      </a:r>
                      <a:endParaRPr lang="en-US" sz="1800" b="0" dirty="0">
                        <a:effectLst/>
                        <a:latin typeface="Times New Roman" panose="02020603050405020304" pitchFamily="18" charset="0"/>
                        <a:ea typeface="Times New Roman" panose="02020603050405020304" pitchFamily="18" charset="0"/>
                        <a:cs typeface="Tunga" panose="020B0502040204020203" pitchFamily="34" charset="0"/>
                      </a:endParaRPr>
                    </a:p>
                  </a:txBody>
                  <a:tcPr marL="68580" marR="68580" marT="0" marB="0"/>
                </a:tc>
                <a:tc>
                  <a:txBody>
                    <a:bodyPr/>
                    <a:lstStyle/>
                    <a:p>
                      <a:pPr marL="342900" marR="237490" algn="ctr">
                        <a:spcBef>
                          <a:spcPts val="0"/>
                        </a:spcBef>
                        <a:spcAft>
                          <a:spcPts val="0"/>
                        </a:spcAft>
                      </a:pPr>
                      <a:r>
                        <a:rPr lang="en-US" sz="1400" b="1" dirty="0">
                          <a:effectLst/>
                        </a:rPr>
                        <a:t>By Devan N. Shah</a:t>
                      </a:r>
                    </a:p>
                    <a:p>
                      <a:pPr marL="342900" marR="237490" algn="ctr">
                        <a:spcBef>
                          <a:spcPts val="0"/>
                        </a:spcBef>
                        <a:spcAft>
                          <a:spcPts val="0"/>
                        </a:spcAft>
                      </a:pPr>
                      <a:r>
                        <a:rPr lang="en-US" sz="1400" b="1" dirty="0" err="1">
                          <a:effectLst/>
                        </a:rPr>
                        <a:t>Dreamtech</a:t>
                      </a:r>
                      <a:r>
                        <a:rPr lang="en-US" sz="1400" b="1" dirty="0">
                          <a:effectLst/>
                        </a:rPr>
                        <a:t> press</a:t>
                      </a:r>
                      <a:endParaRPr lang="en-US" sz="1400" b="1" dirty="0">
                        <a:effectLst/>
                        <a:latin typeface="Times New Roman" panose="02020603050405020304" pitchFamily="18" charset="0"/>
                        <a:ea typeface="Times New Roman" panose="02020603050405020304" pitchFamily="18" charset="0"/>
                        <a:cs typeface="Tunga" panose="020B0502040204020203" pitchFamily="34" charset="0"/>
                      </a:endParaRPr>
                    </a:p>
                  </a:txBody>
                  <a:tcPr marL="68580" marR="68580" marT="0" marB="0"/>
                </a:tc>
              </a:tr>
              <a:tr h="442711">
                <a:tc>
                  <a:txBody>
                    <a:bodyPr/>
                    <a:lstStyle/>
                    <a:p>
                      <a:pPr marL="342900" marR="237490" algn="ctr">
                        <a:spcBef>
                          <a:spcPts val="0"/>
                        </a:spcBef>
                        <a:spcAft>
                          <a:spcPts val="0"/>
                        </a:spcAft>
                      </a:pPr>
                      <a:r>
                        <a:rPr lang="en-US" sz="1800" b="0" dirty="0">
                          <a:effectLst/>
                        </a:rPr>
                        <a:t>WEB PROGRAMMING in easy steps</a:t>
                      </a:r>
                      <a:endParaRPr lang="en-US" sz="1800" b="0" dirty="0">
                        <a:effectLst/>
                        <a:latin typeface="Times New Roman" panose="02020603050405020304" pitchFamily="18" charset="0"/>
                        <a:ea typeface="Times New Roman" panose="02020603050405020304" pitchFamily="18" charset="0"/>
                        <a:cs typeface="Tunga" panose="020B0502040204020203" pitchFamily="34" charset="0"/>
                      </a:endParaRPr>
                    </a:p>
                  </a:txBody>
                  <a:tcPr marL="68580" marR="68580" marT="0" marB="0"/>
                </a:tc>
                <a:tc>
                  <a:txBody>
                    <a:bodyPr/>
                    <a:lstStyle/>
                    <a:p>
                      <a:pPr marL="342900" marR="237490" algn="ctr">
                        <a:spcBef>
                          <a:spcPts val="0"/>
                        </a:spcBef>
                        <a:spcAft>
                          <a:spcPts val="0"/>
                        </a:spcAft>
                      </a:pPr>
                      <a:r>
                        <a:rPr lang="en-US" sz="1400" b="1">
                          <a:effectLst/>
                        </a:rPr>
                        <a:t>By Srikanth.S</a:t>
                      </a:r>
                    </a:p>
                    <a:p>
                      <a:pPr marL="342900" marR="237490" algn="ctr">
                        <a:spcBef>
                          <a:spcPts val="0"/>
                        </a:spcBef>
                        <a:spcAft>
                          <a:spcPts val="0"/>
                        </a:spcAft>
                      </a:pPr>
                      <a:r>
                        <a:rPr lang="en-US" sz="1400" b="1">
                          <a:effectLst/>
                        </a:rPr>
                        <a:t>Skyward publishers</a:t>
                      </a:r>
                      <a:endParaRPr lang="en-US" sz="1400" b="1">
                        <a:effectLst/>
                        <a:latin typeface="Times New Roman" panose="02020603050405020304" pitchFamily="18" charset="0"/>
                        <a:ea typeface="Times New Roman" panose="02020603050405020304" pitchFamily="18" charset="0"/>
                        <a:cs typeface="Tunga" panose="020B0502040204020203" pitchFamily="34" charset="0"/>
                      </a:endParaRPr>
                    </a:p>
                  </a:txBody>
                  <a:tcPr marL="68580" marR="68580" marT="0" marB="0"/>
                </a:tc>
              </a:tr>
              <a:tr h="221356">
                <a:tc>
                  <a:txBody>
                    <a:bodyPr/>
                    <a:lstStyle/>
                    <a:p>
                      <a:pPr marL="342900" marR="237490" algn="ctr">
                        <a:spcBef>
                          <a:spcPts val="0"/>
                        </a:spcBef>
                        <a:spcAft>
                          <a:spcPts val="0"/>
                        </a:spcAft>
                      </a:pPr>
                      <a:r>
                        <a:rPr lang="en-US" sz="1800" b="0" dirty="0">
                          <a:effectLst/>
                        </a:rPr>
                        <a:t>C# TUTORIAL</a:t>
                      </a:r>
                      <a:endParaRPr lang="en-US" sz="1800" b="0" dirty="0">
                        <a:effectLst/>
                        <a:latin typeface="Times New Roman" panose="02020603050405020304" pitchFamily="18" charset="0"/>
                        <a:ea typeface="Times New Roman" panose="02020603050405020304" pitchFamily="18" charset="0"/>
                        <a:cs typeface="Tunga" panose="020B0502040204020203" pitchFamily="34" charset="0"/>
                      </a:endParaRPr>
                    </a:p>
                  </a:txBody>
                  <a:tcPr marL="68580" marR="68580" marT="0" marB="0"/>
                </a:tc>
                <a:tc>
                  <a:txBody>
                    <a:bodyPr/>
                    <a:lstStyle/>
                    <a:p>
                      <a:pPr marL="342900" marR="237490" algn="ctr">
                        <a:spcBef>
                          <a:spcPts val="0"/>
                        </a:spcBef>
                        <a:spcAft>
                          <a:spcPts val="0"/>
                        </a:spcAft>
                      </a:pPr>
                      <a:r>
                        <a:rPr lang="en-US" sz="1400" b="1">
                          <a:effectLst/>
                        </a:rPr>
                        <a:t>By tutorialpoints.com</a:t>
                      </a:r>
                      <a:endParaRPr lang="en-US" sz="1400" b="1">
                        <a:effectLst/>
                        <a:latin typeface="Times New Roman" panose="02020603050405020304" pitchFamily="18" charset="0"/>
                        <a:ea typeface="Times New Roman" panose="02020603050405020304" pitchFamily="18" charset="0"/>
                        <a:cs typeface="Tunga" panose="020B0502040204020203" pitchFamily="34" charset="0"/>
                      </a:endParaRPr>
                    </a:p>
                  </a:txBody>
                  <a:tcPr marL="68580" marR="68580" marT="0" marB="0"/>
                </a:tc>
              </a:tr>
              <a:tr h="221356">
                <a:tc>
                  <a:txBody>
                    <a:bodyPr/>
                    <a:lstStyle/>
                    <a:p>
                      <a:pPr marL="342900" marR="237490">
                        <a:spcBef>
                          <a:spcPts val="0"/>
                        </a:spcBef>
                        <a:spcAft>
                          <a:spcPts val="0"/>
                        </a:spcAft>
                        <a:tabLst>
                          <a:tab pos="1371600" algn="l"/>
                          <a:tab pos="1433830" algn="ctr"/>
                        </a:tabLst>
                      </a:pPr>
                      <a:r>
                        <a:rPr lang="en-US" sz="1800" b="0" dirty="0">
                          <a:effectLst/>
                        </a:rPr>
                        <a:t>                   A Whitepaper</a:t>
                      </a:r>
                      <a:endParaRPr lang="en-US" sz="1800" b="0" dirty="0">
                        <a:effectLst/>
                        <a:latin typeface="Times New Roman" panose="02020603050405020304" pitchFamily="18" charset="0"/>
                        <a:ea typeface="Times New Roman" panose="02020603050405020304" pitchFamily="18" charset="0"/>
                        <a:cs typeface="Tunga" panose="020B0502040204020203" pitchFamily="34" charset="0"/>
                      </a:endParaRPr>
                    </a:p>
                  </a:txBody>
                  <a:tcPr marL="68580" marR="68580" marT="0" marB="0"/>
                </a:tc>
                <a:tc>
                  <a:txBody>
                    <a:bodyPr/>
                    <a:lstStyle/>
                    <a:p>
                      <a:pPr marL="342900" marR="237490" algn="ctr">
                        <a:spcBef>
                          <a:spcPts val="0"/>
                        </a:spcBef>
                        <a:spcAft>
                          <a:spcPts val="0"/>
                        </a:spcAft>
                      </a:pPr>
                      <a:r>
                        <a:rPr lang="en-US" sz="1400" b="1">
                          <a:effectLst/>
                        </a:rPr>
                        <a:t>By Sybase iAnywhere</a:t>
                      </a:r>
                      <a:endParaRPr lang="en-US" sz="1400" b="1">
                        <a:effectLst/>
                        <a:latin typeface="Times New Roman" panose="02020603050405020304" pitchFamily="18" charset="0"/>
                        <a:ea typeface="Times New Roman" panose="02020603050405020304" pitchFamily="18" charset="0"/>
                        <a:cs typeface="Tunga" panose="020B0502040204020203" pitchFamily="34" charset="0"/>
                      </a:endParaRPr>
                    </a:p>
                  </a:txBody>
                  <a:tcPr marL="68580" marR="68580" marT="0" marB="0"/>
                </a:tc>
              </a:tr>
              <a:tr h="221356">
                <a:tc>
                  <a:txBody>
                    <a:bodyPr/>
                    <a:lstStyle/>
                    <a:p>
                      <a:pPr marL="342900" marR="237490" algn="ctr">
                        <a:spcBef>
                          <a:spcPts val="0"/>
                        </a:spcBef>
                        <a:spcAft>
                          <a:spcPts val="0"/>
                        </a:spcAft>
                      </a:pPr>
                      <a:r>
                        <a:rPr lang="en-US" sz="1800" b="0" dirty="0">
                          <a:effectLst/>
                        </a:rPr>
                        <a:t>Mastering asp.NET with C#</a:t>
                      </a:r>
                      <a:endParaRPr lang="en-US" sz="1800" b="0" dirty="0">
                        <a:effectLst/>
                        <a:latin typeface="Times New Roman" panose="02020603050405020304" pitchFamily="18" charset="0"/>
                        <a:ea typeface="Times New Roman" panose="02020603050405020304" pitchFamily="18" charset="0"/>
                        <a:cs typeface="Tunga" panose="020B0502040204020203" pitchFamily="34" charset="0"/>
                      </a:endParaRPr>
                    </a:p>
                  </a:txBody>
                  <a:tcPr marL="68580" marR="68580" marT="0" marB="0"/>
                </a:tc>
                <a:tc>
                  <a:txBody>
                    <a:bodyPr/>
                    <a:lstStyle/>
                    <a:p>
                      <a:pPr marL="342900" marR="237490" algn="ctr">
                        <a:spcBef>
                          <a:spcPts val="0"/>
                        </a:spcBef>
                        <a:spcAft>
                          <a:spcPts val="0"/>
                        </a:spcAft>
                      </a:pPr>
                      <a:r>
                        <a:rPr lang="en-US" sz="1400" b="1">
                          <a:effectLst/>
                        </a:rPr>
                        <a:t>A. Russell Jones</a:t>
                      </a:r>
                      <a:endParaRPr lang="en-US" sz="1400" b="1">
                        <a:effectLst/>
                        <a:latin typeface="Times New Roman" panose="02020603050405020304" pitchFamily="18" charset="0"/>
                        <a:ea typeface="Times New Roman" panose="02020603050405020304" pitchFamily="18" charset="0"/>
                        <a:cs typeface="Tunga" panose="020B0502040204020203" pitchFamily="34" charset="0"/>
                      </a:endParaRPr>
                    </a:p>
                  </a:txBody>
                  <a:tcPr marL="68580" marR="68580" marT="0" marB="0"/>
                </a:tc>
              </a:tr>
              <a:tr h="221356">
                <a:tc>
                  <a:txBody>
                    <a:bodyPr/>
                    <a:lstStyle/>
                    <a:p>
                      <a:pPr marL="342900" marR="237490" algn="ctr">
                        <a:spcBef>
                          <a:spcPts val="0"/>
                        </a:spcBef>
                        <a:spcAft>
                          <a:spcPts val="0"/>
                        </a:spcAft>
                      </a:pPr>
                      <a:r>
                        <a:rPr lang="en-US" sz="1800" b="0" dirty="0">
                          <a:effectLst/>
                        </a:rPr>
                        <a:t>C# Web Services</a:t>
                      </a:r>
                      <a:endParaRPr lang="en-US" sz="1800" b="0" dirty="0">
                        <a:effectLst/>
                        <a:latin typeface="Times New Roman" panose="02020603050405020304" pitchFamily="18" charset="0"/>
                        <a:ea typeface="Times New Roman" panose="02020603050405020304" pitchFamily="18" charset="0"/>
                        <a:cs typeface="Tunga" panose="020B0502040204020203" pitchFamily="34" charset="0"/>
                      </a:endParaRPr>
                    </a:p>
                  </a:txBody>
                  <a:tcPr marL="68580" marR="68580" marT="0" marB="0"/>
                </a:tc>
                <a:tc>
                  <a:txBody>
                    <a:bodyPr/>
                    <a:lstStyle/>
                    <a:p>
                      <a:pPr marL="342900" marR="237490" algn="ctr">
                        <a:spcBef>
                          <a:spcPts val="0"/>
                        </a:spcBef>
                        <a:spcAft>
                          <a:spcPts val="0"/>
                        </a:spcAft>
                      </a:pPr>
                      <a:r>
                        <a:rPr lang="en-US" sz="1400" b="1">
                          <a:effectLst/>
                        </a:rPr>
                        <a:t>Wrox</a:t>
                      </a:r>
                      <a:endParaRPr lang="en-US" sz="1400" b="1">
                        <a:effectLst/>
                        <a:latin typeface="Times New Roman" panose="02020603050405020304" pitchFamily="18" charset="0"/>
                        <a:ea typeface="Times New Roman" panose="02020603050405020304" pitchFamily="18" charset="0"/>
                        <a:cs typeface="Tunga" panose="020B0502040204020203" pitchFamily="34" charset="0"/>
                      </a:endParaRPr>
                    </a:p>
                  </a:txBody>
                  <a:tcPr marL="68580" marR="68580" marT="0" marB="0"/>
                </a:tc>
              </a:tr>
              <a:tr h="664067">
                <a:tc>
                  <a:txBody>
                    <a:bodyPr/>
                    <a:lstStyle/>
                    <a:p>
                      <a:pPr marL="342900" marR="237490" algn="ctr">
                        <a:spcBef>
                          <a:spcPts val="0"/>
                        </a:spcBef>
                        <a:spcAft>
                          <a:spcPts val="0"/>
                        </a:spcAft>
                      </a:pPr>
                      <a:r>
                        <a:rPr lang="en-US" sz="1800" b="0" dirty="0">
                          <a:effectLst/>
                        </a:rPr>
                        <a:t>Learning Asp.NET</a:t>
                      </a:r>
                      <a:endParaRPr lang="en-US" sz="1800" b="0" dirty="0">
                        <a:effectLst/>
                        <a:latin typeface="Times New Roman" panose="02020603050405020304" pitchFamily="18" charset="0"/>
                        <a:ea typeface="Times New Roman" panose="02020603050405020304" pitchFamily="18" charset="0"/>
                        <a:cs typeface="Tunga" panose="020B0502040204020203" pitchFamily="34" charset="0"/>
                      </a:endParaRPr>
                    </a:p>
                  </a:txBody>
                  <a:tcPr marL="68580" marR="68580" marT="0" marB="0"/>
                </a:tc>
                <a:tc>
                  <a:txBody>
                    <a:bodyPr/>
                    <a:lstStyle/>
                    <a:p>
                      <a:pPr marL="342900" marR="237490" algn="ctr">
                        <a:spcBef>
                          <a:spcPts val="0"/>
                        </a:spcBef>
                        <a:spcAft>
                          <a:spcPts val="0"/>
                        </a:spcAft>
                      </a:pPr>
                      <a:r>
                        <a:rPr lang="en-US" sz="1400" b="1">
                          <a:effectLst/>
                        </a:rPr>
                        <a:t>By Jesse liberty,Dan harwitz,Brian McDonald</a:t>
                      </a:r>
                    </a:p>
                    <a:p>
                      <a:pPr marL="342900" marR="237490" algn="ctr">
                        <a:spcBef>
                          <a:spcPts val="0"/>
                        </a:spcBef>
                        <a:spcAft>
                          <a:spcPts val="0"/>
                        </a:spcAft>
                      </a:pPr>
                      <a:r>
                        <a:rPr lang="en-US" sz="1400" b="1">
                          <a:effectLst/>
                        </a:rPr>
                        <a:t>O’Reilly</a:t>
                      </a:r>
                      <a:endParaRPr lang="en-US" sz="1400" b="1">
                        <a:effectLst/>
                        <a:latin typeface="Times New Roman" panose="02020603050405020304" pitchFamily="18" charset="0"/>
                        <a:ea typeface="Times New Roman" panose="02020603050405020304" pitchFamily="18" charset="0"/>
                        <a:cs typeface="Tunga" panose="020B0502040204020203" pitchFamily="34" charset="0"/>
                      </a:endParaRPr>
                    </a:p>
                  </a:txBody>
                  <a:tcPr marL="68580" marR="68580" marT="0" marB="0"/>
                </a:tc>
              </a:tr>
              <a:tr h="885423">
                <a:tc>
                  <a:txBody>
                    <a:bodyPr/>
                    <a:lstStyle/>
                    <a:p>
                      <a:pPr marL="342900" marR="237490" algn="ctr">
                        <a:spcBef>
                          <a:spcPts val="0"/>
                        </a:spcBef>
                        <a:spcAft>
                          <a:spcPts val="0"/>
                        </a:spcAft>
                      </a:pPr>
                      <a:r>
                        <a:rPr lang="en-US" sz="1800" b="0" dirty="0">
                          <a:effectLst/>
                        </a:rPr>
                        <a:t>Expert asp.NET(Advanced Application Design)</a:t>
                      </a:r>
                      <a:endParaRPr lang="en-US" sz="1800" b="0" dirty="0">
                        <a:effectLst/>
                        <a:latin typeface="Times New Roman" panose="02020603050405020304" pitchFamily="18" charset="0"/>
                        <a:ea typeface="Times New Roman" panose="02020603050405020304" pitchFamily="18" charset="0"/>
                        <a:cs typeface="Tunga" panose="020B0502040204020203" pitchFamily="34" charset="0"/>
                      </a:endParaRPr>
                    </a:p>
                  </a:txBody>
                  <a:tcPr marL="68580" marR="68580" marT="0" marB="0"/>
                </a:tc>
                <a:tc>
                  <a:txBody>
                    <a:bodyPr/>
                    <a:lstStyle/>
                    <a:p>
                      <a:pPr marL="342900" marR="237490" algn="ctr">
                        <a:spcBef>
                          <a:spcPts val="0"/>
                        </a:spcBef>
                        <a:spcAft>
                          <a:spcPts val="0"/>
                        </a:spcAft>
                      </a:pPr>
                      <a:r>
                        <a:rPr lang="en-US" sz="1400" b="1" dirty="0">
                          <a:effectLst/>
                        </a:rPr>
                        <a:t>By </a:t>
                      </a:r>
                      <a:r>
                        <a:rPr lang="en-US" sz="1400" b="1" dirty="0" err="1">
                          <a:effectLst/>
                        </a:rPr>
                        <a:t>Doiminic</a:t>
                      </a:r>
                      <a:r>
                        <a:rPr lang="en-US" sz="1400" b="1" dirty="0">
                          <a:effectLst/>
                        </a:rPr>
                        <a:t> </a:t>
                      </a:r>
                      <a:r>
                        <a:rPr lang="en-US" sz="1400" b="1" dirty="0" err="1">
                          <a:effectLst/>
                        </a:rPr>
                        <a:t>Selly,Andrew</a:t>
                      </a:r>
                      <a:r>
                        <a:rPr lang="en-US" sz="1400" b="1" dirty="0">
                          <a:effectLst/>
                        </a:rPr>
                        <a:t> </a:t>
                      </a:r>
                      <a:r>
                        <a:rPr lang="en-US" sz="1400" b="1" dirty="0" err="1">
                          <a:effectLst/>
                        </a:rPr>
                        <a:t>Troelson,Tom</a:t>
                      </a:r>
                      <a:r>
                        <a:rPr lang="en-US" sz="1400" b="1" dirty="0">
                          <a:effectLst/>
                        </a:rPr>
                        <a:t> </a:t>
                      </a:r>
                      <a:r>
                        <a:rPr lang="en-US" sz="1400" b="1" dirty="0" err="1">
                          <a:effectLst/>
                        </a:rPr>
                        <a:t>Bornaby</a:t>
                      </a:r>
                      <a:endParaRPr lang="en-US" sz="1400" b="1" dirty="0">
                        <a:effectLst/>
                      </a:endParaRPr>
                    </a:p>
                    <a:p>
                      <a:pPr marL="342900" marR="237490" algn="ctr">
                        <a:spcBef>
                          <a:spcPts val="0"/>
                        </a:spcBef>
                        <a:spcAft>
                          <a:spcPts val="0"/>
                        </a:spcAft>
                      </a:pPr>
                      <a:r>
                        <a:rPr lang="en-US" sz="1400" b="1" dirty="0" err="1">
                          <a:effectLst/>
                        </a:rPr>
                        <a:t>aPress</a:t>
                      </a:r>
                      <a:endParaRPr lang="en-US" sz="1400" b="1" dirty="0">
                        <a:effectLst/>
                      </a:endParaRPr>
                    </a:p>
                    <a:p>
                      <a:pPr marL="342900" marR="237490" algn="ctr">
                        <a:spcBef>
                          <a:spcPts val="0"/>
                        </a:spcBef>
                        <a:spcAft>
                          <a:spcPts val="0"/>
                        </a:spcAft>
                      </a:pPr>
                      <a:r>
                        <a:rPr lang="en-US" sz="1400" b="1" dirty="0">
                          <a:effectLst/>
                        </a:rPr>
                        <a:t> </a:t>
                      </a:r>
                      <a:endParaRPr lang="en-US" sz="1400" b="1" dirty="0">
                        <a:effectLst/>
                        <a:latin typeface="Times New Roman" panose="02020603050405020304" pitchFamily="18" charset="0"/>
                        <a:ea typeface="Times New Roman" panose="02020603050405020304" pitchFamily="18" charset="0"/>
                        <a:cs typeface="Tunga" panose="020B0502040204020203" pitchFamily="34" charset="0"/>
                      </a:endParaRPr>
                    </a:p>
                  </a:txBody>
                  <a:tcPr marL="68580" marR="68580" marT="0" marB="0"/>
                </a:tc>
              </a:tr>
            </a:tbl>
          </a:graphicData>
        </a:graphic>
      </p:graphicFrame>
    </p:spTree>
    <p:extLst>
      <p:ext uri="{BB962C8B-B14F-4D97-AF65-F5344CB8AC3E}">
        <p14:creationId xmlns:p14="http://schemas.microsoft.com/office/powerpoint/2010/main" val="38091240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Thank You Madam</a:t>
            </a:r>
            <a:endParaRPr lang="en-US" dirty="0"/>
          </a:p>
        </p:txBody>
      </p:sp>
    </p:spTree>
    <p:extLst>
      <p:ext uri="{BB962C8B-B14F-4D97-AF65-F5344CB8AC3E}">
        <p14:creationId xmlns:p14="http://schemas.microsoft.com/office/powerpoint/2010/main" val="773518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 Of This Project</a:t>
            </a:r>
            <a:endParaRPr lang="en-US" dirty="0"/>
          </a:p>
        </p:txBody>
      </p:sp>
      <p:sp>
        <p:nvSpPr>
          <p:cNvPr id="3" name="Content Placeholder 2"/>
          <p:cNvSpPr>
            <a:spLocks noGrp="1"/>
          </p:cNvSpPr>
          <p:nvPr>
            <p:ph idx="1"/>
          </p:nvPr>
        </p:nvSpPr>
        <p:spPr>
          <a:xfrm>
            <a:off x="1295401" y="2556932"/>
            <a:ext cx="9866970" cy="3318936"/>
          </a:xfrm>
        </p:spPr>
        <p:txBody>
          <a:bodyPr>
            <a:normAutofit/>
          </a:bodyPr>
          <a:lstStyle/>
          <a:p>
            <a:r>
              <a:rPr lang="en-US" dirty="0"/>
              <a:t>This project is aimed to help the college institutions to overcome the problems they face in day to day life including the manually operational overhead work due to which the documents of the institutions cannot be processed for approvals and the problems of managing student database, employee’s database, student scholarship database, Accounts management, payroll management, student management etc</a:t>
            </a:r>
            <a:r>
              <a:rPr lang="en-US" dirty="0" smtClean="0"/>
              <a:t>…</a:t>
            </a:r>
          </a:p>
          <a:p>
            <a:r>
              <a:rPr lang="en-US" dirty="0"/>
              <a:t>This software is developed in such a manner that is easily manageable, time saving and mainly relieving one from manual works.</a:t>
            </a:r>
          </a:p>
          <a:p>
            <a:endParaRPr lang="en-US" dirty="0"/>
          </a:p>
        </p:txBody>
      </p:sp>
    </p:spTree>
    <p:extLst>
      <p:ext uri="{BB962C8B-B14F-4D97-AF65-F5344CB8AC3E}">
        <p14:creationId xmlns:p14="http://schemas.microsoft.com/office/powerpoint/2010/main" val="40188706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Architecture</a:t>
            </a:r>
            <a:endParaRPr lang="en-US" dirty="0"/>
          </a:p>
        </p:txBody>
      </p:sp>
      <p:sp>
        <p:nvSpPr>
          <p:cNvPr id="3" name="Content Placeholder 2"/>
          <p:cNvSpPr>
            <a:spLocks noGrp="1"/>
          </p:cNvSpPr>
          <p:nvPr>
            <p:ph idx="1"/>
          </p:nvPr>
        </p:nvSpPr>
        <p:spPr>
          <a:xfrm>
            <a:off x="1162856" y="2498502"/>
            <a:ext cx="9866287" cy="4227372"/>
          </a:xfrm>
        </p:spPr>
        <p:txBody>
          <a:bodyPr>
            <a:normAutofit fontScale="47500" lnSpcReduction="20000"/>
          </a:bodyPr>
          <a:lstStyle/>
          <a:p>
            <a:r>
              <a:rPr lang="en-US" sz="3300" dirty="0"/>
              <a:t>The project has been planned to be having the view of distributed architecture, with centralized storage of the database. The application for the storage of the data has been planned. Using the constructs of MS-</a:t>
            </a:r>
            <a:r>
              <a:rPr lang="en-US" sz="3300" dirty="0" err="1"/>
              <a:t>SQLserver</a:t>
            </a:r>
            <a:r>
              <a:rPr lang="en-US" sz="3300" dirty="0"/>
              <a:t> and all the user interfaces have been designed using the asp.net technologies. The database connectivity is planned using the “SQL connection” methodology. The standards of security and data protective mechanism have been given a big choice for proper usage. The application takes care of different modules and their associated reports which are produced as per the applicable strategies and standards that are put forwarded by the administrative staff.</a:t>
            </a:r>
          </a:p>
          <a:p>
            <a:r>
              <a:rPr lang="en-US" sz="3300" dirty="0"/>
              <a:t>The entire project has been developed keeping in view of the distributed client server computing technology, in mind. The specifications have been normalized up to 3nf to eliminate all the anomalies that may arise due to the database transaction that are Executed by the general users and the organizational administration. The user interfaces Are browser specific to give distributed accessibility for the overall system, the internal database has been selected as MS-SQL server. The basic constructs of table spaces, Clusters and indexes have been exploited to provide higher consistency and reliability for the data storage. The MS-SQL server was a choice as it provides the constructs of high-level reliability and security. The total front end was dominated using the asp.net technologies. At all proper levels high care was taken to check that the system manages the data consistency with proper business rules or validations. the database connectivity was planned using the latest”SQL connection” technology provided by ©Microsoft corporation. The authentication and authorization was crosschecked at all the relevant stages. </a:t>
            </a:r>
          </a:p>
          <a:p>
            <a:r>
              <a:rPr lang="en-US" sz="3300" dirty="0"/>
              <a:t> </a:t>
            </a:r>
          </a:p>
          <a:p>
            <a:endParaRPr lang="en-US" dirty="0"/>
          </a:p>
        </p:txBody>
      </p:sp>
    </p:spTree>
    <p:extLst>
      <p:ext uri="{BB962C8B-B14F-4D97-AF65-F5344CB8AC3E}">
        <p14:creationId xmlns:p14="http://schemas.microsoft.com/office/powerpoint/2010/main" val="3815544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808031"/>
          </a:xfrm>
        </p:spPr>
        <p:txBody>
          <a:bodyPr/>
          <a:lstStyle/>
          <a:p>
            <a:r>
              <a:rPr lang="en-US" dirty="0" smtClean="0"/>
              <a:t>Introduction To Project</a:t>
            </a:r>
            <a:endParaRPr lang="en-US" dirty="0"/>
          </a:p>
        </p:txBody>
      </p:sp>
      <p:sp>
        <p:nvSpPr>
          <p:cNvPr id="3" name="Content Placeholder 2"/>
          <p:cNvSpPr>
            <a:spLocks noGrp="1"/>
          </p:cNvSpPr>
          <p:nvPr>
            <p:ph idx="1"/>
          </p:nvPr>
        </p:nvSpPr>
        <p:spPr>
          <a:xfrm>
            <a:off x="1295402" y="2498502"/>
            <a:ext cx="9741792" cy="3721994"/>
          </a:xfrm>
        </p:spPr>
        <p:txBody>
          <a:bodyPr>
            <a:normAutofit fontScale="85000" lnSpcReduction="20000"/>
          </a:bodyPr>
          <a:lstStyle/>
          <a:p>
            <a:r>
              <a:rPr lang="en-US" dirty="0"/>
              <a:t>The implementation of computers in each and every field of life made the life much easier. The work became more efficient, accurate &amp; less complex.   </a:t>
            </a:r>
          </a:p>
          <a:p>
            <a:r>
              <a:rPr lang="en-US" dirty="0"/>
              <a:t>The project has been planned to be having the view of distributed architecture, with centralized storage of the database. The application for the storage of the data has been planned. Using the constructs of MS-</a:t>
            </a:r>
            <a:r>
              <a:rPr lang="en-US" dirty="0" err="1"/>
              <a:t>SQLserver</a:t>
            </a:r>
            <a:r>
              <a:rPr lang="en-US" dirty="0"/>
              <a:t> and all the user interfaces have been designed using the asp.net technologies. The database connectivity is planned using the “SQL connection” methodology. The standards of security and data protective mechanism have been given a big choice for proper usage. The application takes care of different modules and their associated reports which are produced as per the applicable strategies and standards that are put forwarded by the administrative staff.</a:t>
            </a:r>
          </a:p>
          <a:p>
            <a:r>
              <a:rPr lang="en-US" dirty="0"/>
              <a:t>Main idea of my project is to connect student &amp; college anytime, anywhere all 24/7 and 365 days a year, this is the network of connections only between the administrators, accounts department, students of the institution. </a:t>
            </a:r>
          </a:p>
          <a:p>
            <a:endParaRPr lang="en-US" dirty="0"/>
          </a:p>
        </p:txBody>
      </p:sp>
    </p:spTree>
    <p:extLst>
      <p:ext uri="{BB962C8B-B14F-4D97-AF65-F5344CB8AC3E}">
        <p14:creationId xmlns:p14="http://schemas.microsoft.com/office/powerpoint/2010/main" val="18312693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II</a:t>
            </a:r>
            <a:endParaRPr lang="en-US" dirty="0"/>
          </a:p>
        </p:txBody>
      </p:sp>
      <p:sp>
        <p:nvSpPr>
          <p:cNvPr id="3" name="Content Placeholder 2"/>
          <p:cNvSpPr>
            <a:spLocks noGrp="1"/>
          </p:cNvSpPr>
          <p:nvPr>
            <p:ph idx="1"/>
          </p:nvPr>
        </p:nvSpPr>
        <p:spPr/>
        <p:txBody>
          <a:bodyPr>
            <a:normAutofit fontScale="70000" lnSpcReduction="20000"/>
          </a:bodyPr>
          <a:lstStyle/>
          <a:p>
            <a:r>
              <a:rPr lang="en-US" dirty="0"/>
              <a:t>My project comes under the category of web application programs in which I tries to reduce the human efforts in “</a:t>
            </a:r>
            <a:r>
              <a:rPr lang="en-US" b="1" dirty="0"/>
              <a:t>College Campus</a:t>
            </a:r>
            <a:r>
              <a:rPr lang="en-US" dirty="0"/>
              <a:t>” and creating smooth flow of work anytime anywhere using proper authentication. It would be really my pleasure to introduce a new feature where </a:t>
            </a:r>
            <a:r>
              <a:rPr lang="en-US" dirty="0" err="1"/>
              <a:t>i</a:t>
            </a:r>
            <a:r>
              <a:rPr lang="en-US" dirty="0"/>
              <a:t> tried my hardest to make the communication between the college &amp; the students anywhere anytime on the go.</a:t>
            </a:r>
          </a:p>
          <a:p>
            <a:r>
              <a:rPr lang="en-US" dirty="0"/>
              <a:t>This project is meant for creating a web application software to do the various college management tasks. it covers areas like registering student, storing the student information, updating student details, keeping track of student details, collecting fee and keeping track of fee collected in order to make audits easy, managing student scholarships, using student login student can get access to the features provided by the software and that access provides safest, secure access to his own database without conflicting the other.</a:t>
            </a:r>
          </a:p>
          <a:p>
            <a:r>
              <a:rPr lang="en-US" dirty="0"/>
              <a:t>Enhanced administrative features and enhanced security for a software and database, facility for the one click www connect &amp; made scholarship registration easy &amp; desirably management of scholarship is very easy. </a:t>
            </a:r>
          </a:p>
          <a:p>
            <a:endParaRPr lang="en-US" dirty="0"/>
          </a:p>
        </p:txBody>
      </p:sp>
    </p:spTree>
    <p:extLst>
      <p:ext uri="{BB962C8B-B14F-4D97-AF65-F5344CB8AC3E}">
        <p14:creationId xmlns:p14="http://schemas.microsoft.com/office/powerpoint/2010/main" val="1923254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To create virtual presence of college anytime anywhere.</a:t>
            </a:r>
          </a:p>
          <a:p>
            <a:pPr lvl="0"/>
            <a:r>
              <a:rPr lang="en-US" dirty="0"/>
              <a:t>The aim of this project is to create separate network and environment for the                  particular institutions to build the connection between the student and the college by making separate user authentications to access the Network and to enjoy the features given to the student anytime anywhere 24/7 online.</a:t>
            </a:r>
          </a:p>
          <a:p>
            <a:pPr lvl="0"/>
            <a:r>
              <a:rPr lang="en-US" dirty="0"/>
              <a:t>To computerize the recording, processing and documentation of student data in college.</a:t>
            </a:r>
          </a:p>
          <a:p>
            <a:pPr lvl="0"/>
            <a:r>
              <a:rPr lang="en-US" dirty="0"/>
              <a:t>to computerize the payroll management and accounts department for the</a:t>
            </a:r>
          </a:p>
          <a:p>
            <a:pPr lvl="0"/>
            <a:r>
              <a:rPr lang="en-US" dirty="0"/>
              <a:t>Reliable and fast, secure medium of transactions.</a:t>
            </a:r>
          </a:p>
          <a:p>
            <a:pPr lvl="0"/>
            <a:r>
              <a:rPr lang="en-US" dirty="0"/>
              <a:t>To computerize the scholarship management system.</a:t>
            </a:r>
          </a:p>
          <a:p>
            <a:endParaRPr lang="en-US" dirty="0"/>
          </a:p>
        </p:txBody>
      </p:sp>
    </p:spTree>
    <p:extLst>
      <p:ext uri="{BB962C8B-B14F-4D97-AF65-F5344CB8AC3E}">
        <p14:creationId xmlns:p14="http://schemas.microsoft.com/office/powerpoint/2010/main" val="887768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Continued…..</a:t>
            </a:r>
            <a:endParaRPr lang="en-US" dirty="0"/>
          </a:p>
        </p:txBody>
      </p:sp>
      <p:sp>
        <p:nvSpPr>
          <p:cNvPr id="3" name="Content Placeholder 2"/>
          <p:cNvSpPr>
            <a:spLocks noGrp="1"/>
          </p:cNvSpPr>
          <p:nvPr>
            <p:ph idx="1"/>
          </p:nvPr>
        </p:nvSpPr>
        <p:spPr/>
        <p:txBody>
          <a:bodyPr>
            <a:normAutofit fontScale="85000" lnSpcReduction="20000"/>
          </a:bodyPr>
          <a:lstStyle/>
          <a:p>
            <a:r>
              <a:rPr lang="en-US" dirty="0"/>
              <a:t>To computerize the notifications of the colleges</a:t>
            </a:r>
            <a:r>
              <a:rPr lang="en-US" dirty="0" smtClean="0"/>
              <a:t>.</a:t>
            </a:r>
          </a:p>
          <a:p>
            <a:pPr lvl="0"/>
            <a:r>
              <a:rPr lang="en-US" dirty="0" smtClean="0"/>
              <a:t>To </a:t>
            </a:r>
            <a:r>
              <a:rPr lang="en-US" dirty="0"/>
              <a:t>computerize document collections of students by admin.</a:t>
            </a:r>
          </a:p>
          <a:p>
            <a:pPr lvl="0"/>
            <a:r>
              <a:rPr lang="en-US" dirty="0"/>
              <a:t>To computerize manual leave letters.</a:t>
            </a:r>
          </a:p>
          <a:p>
            <a:pPr lvl="0"/>
            <a:r>
              <a:rPr lang="en-US" dirty="0"/>
              <a:t>To computerize notifications by colleges.</a:t>
            </a:r>
          </a:p>
          <a:p>
            <a:pPr lvl="0"/>
            <a:r>
              <a:rPr lang="en-US" dirty="0"/>
              <a:t>To computerize holiday settings.</a:t>
            </a:r>
          </a:p>
          <a:p>
            <a:pPr lvl="0"/>
            <a:r>
              <a:rPr lang="en-US" dirty="0"/>
              <a:t>To computerize administrative tasks.</a:t>
            </a:r>
          </a:p>
          <a:p>
            <a:pPr lvl="0"/>
            <a:r>
              <a:rPr lang="en-US" dirty="0"/>
              <a:t>To computerize accounts department tasks.</a:t>
            </a:r>
          </a:p>
          <a:p>
            <a:pPr lvl="0"/>
            <a:r>
              <a:rPr lang="en-US" dirty="0"/>
              <a:t>To computerize student tasks.</a:t>
            </a:r>
          </a:p>
          <a:p>
            <a:endParaRPr lang="en-US" dirty="0"/>
          </a:p>
        </p:txBody>
      </p:sp>
    </p:spTree>
    <p:extLst>
      <p:ext uri="{BB962C8B-B14F-4D97-AF65-F5344CB8AC3E}">
        <p14:creationId xmlns:p14="http://schemas.microsoft.com/office/powerpoint/2010/main" val="37440865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260</TotalTime>
  <Words>2184</Words>
  <Application>Microsoft Office PowerPoint</Application>
  <PresentationFormat>Widescreen</PresentationFormat>
  <Paragraphs>176</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Garamond</vt:lpstr>
      <vt:lpstr>Lucida Sans Unicode</vt:lpstr>
      <vt:lpstr>Times New Roman</vt:lpstr>
      <vt:lpstr>Tunga</vt:lpstr>
      <vt:lpstr>Wingdings</vt:lpstr>
      <vt:lpstr>Organic</vt:lpstr>
      <vt:lpstr>Virtual Campus</vt:lpstr>
      <vt:lpstr>Virtual Campus Logo</vt:lpstr>
      <vt:lpstr>Synopsis</vt:lpstr>
      <vt:lpstr>Aim Of This Project</vt:lpstr>
      <vt:lpstr>Architecture</vt:lpstr>
      <vt:lpstr>Introduction To Project</vt:lpstr>
      <vt:lpstr>Introduction II</vt:lpstr>
      <vt:lpstr>Objectives</vt:lpstr>
      <vt:lpstr>Objectives Continued…..</vt:lpstr>
      <vt:lpstr>Programming Tools Used</vt:lpstr>
      <vt:lpstr>Analysis Document SRS Document</vt:lpstr>
      <vt:lpstr>Existing system</vt:lpstr>
      <vt:lpstr>PowerPoint Presentation</vt:lpstr>
      <vt:lpstr>Feasibility study </vt:lpstr>
      <vt:lpstr>Operational Feasibility</vt:lpstr>
      <vt:lpstr>System Requirements</vt:lpstr>
      <vt:lpstr>About .NET Framework</vt:lpstr>
      <vt:lpstr>About Asp.Net </vt:lpstr>
      <vt:lpstr>About SQL Server 2008 R2</vt:lpstr>
      <vt:lpstr>E-R Diagram Of The Project</vt:lpstr>
      <vt:lpstr>Sql Database Table UI</vt:lpstr>
      <vt:lpstr>General User Homepage</vt:lpstr>
      <vt:lpstr>Admin Login Page</vt:lpstr>
      <vt:lpstr>Administrator User Interface</vt:lpstr>
      <vt:lpstr>Student Login Page</vt:lpstr>
      <vt:lpstr>Student User Interface</vt:lpstr>
      <vt:lpstr>Accounts Login Page</vt:lpstr>
      <vt:lpstr>Accounts User Interface</vt:lpstr>
      <vt:lpstr>Software Testing Modes</vt:lpstr>
      <vt:lpstr>Software Testing Modes</vt:lpstr>
      <vt:lpstr>Software Testing Modes</vt:lpstr>
      <vt:lpstr>Software Testing Modes</vt:lpstr>
      <vt:lpstr>Software Testing Modes</vt:lpstr>
      <vt:lpstr>Software Testing Modes</vt:lpstr>
      <vt:lpstr>Conclusion</vt:lpstr>
      <vt:lpstr>Bibliography</vt:lpstr>
      <vt:lpstr>Thank You Madam</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EduMate</dc:title>
  <dc:creator>Manjunath M</dc:creator>
  <cp:lastModifiedBy>Manjunath M</cp:lastModifiedBy>
  <cp:revision>197</cp:revision>
  <dcterms:created xsi:type="dcterms:W3CDTF">2014-10-21T06:40:13Z</dcterms:created>
  <dcterms:modified xsi:type="dcterms:W3CDTF">2015-04-09T01:08:05Z</dcterms:modified>
</cp:coreProperties>
</file>