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322" r:id="rId3"/>
    <p:sldId id="310" r:id="rId4"/>
    <p:sldId id="311" r:id="rId5"/>
    <p:sldId id="313" r:id="rId6"/>
    <p:sldId id="312" r:id="rId7"/>
    <p:sldId id="314" r:id="rId8"/>
    <p:sldId id="316" r:id="rId9"/>
    <p:sldId id="315" r:id="rId10"/>
    <p:sldId id="317" r:id="rId11"/>
    <p:sldId id="318" r:id="rId12"/>
    <p:sldId id="323" r:id="rId13"/>
    <p:sldId id="319" r:id="rId14"/>
    <p:sldId id="320" r:id="rId15"/>
    <p:sldId id="321" r:id="rId16"/>
  </p:sldIdLst>
  <p:sldSz cx="9144000" cy="5143500" type="screen16x9"/>
  <p:notesSz cx="6858000" cy="9144000"/>
  <p:embeddedFontLst>
    <p:embeddedFont>
      <p:font typeface="Average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ora" pitchFamily="2" charset="0"/>
      <p:regular r:id="rId23"/>
      <p:bold r:id="rId24"/>
      <p:italic r:id="rId25"/>
      <p:boldItalic r:id="rId26"/>
    </p:embeddedFont>
    <p:embeddedFont>
      <p:font typeface="Oswald" panose="00000500000000000000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 Liberman" initials="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7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REU is funded through National Science Foundation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SURF- is a California Institute of Technology research experience in which you identify an advisor during the application process, work w/ the advisor to submit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JPL hires hundreds of undergraduate interns every summer and even offers internship during the school year</a:t>
            </a:r>
          </a:p>
        </p:txBody>
      </p:sp>
    </p:spTree>
    <p:extLst>
      <p:ext uri="{BB962C8B-B14F-4D97-AF65-F5344CB8AC3E}">
        <p14:creationId xmlns:p14="http://schemas.microsoft.com/office/powerpoint/2010/main" val="1672560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45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5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5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If you are applying to REUs, again, a really great way of demonstrating motivation is to send the </a:t>
            </a:r>
            <a:r>
              <a:rPr lang="en-US"/>
              <a:t>professor an 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7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-second, I will talk about how you can use all of the skills you have learned </a:t>
            </a:r>
            <a:r>
              <a:rPr lang="en-US" dirty="0" err="1"/>
              <a:t>thusfar</a:t>
            </a:r>
            <a:r>
              <a:rPr lang="en-US" dirty="0"/>
              <a:t> in Intro2Astro to promote yourself as a researcher, and even identify research opportunities that may not be advertised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6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8627ce013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8627ce013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-by participating in Intro2Astro, you have already completed this important step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can you show research advisors this dedication/willingness to learn?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8627ce013_1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8627ce013_1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Sending a cold email (emailing the researcher directly),  networking is a really great and in my opinion, heavily underutilized method of pursuing research opportunities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Not all research positions are publicly advertised, professors may have excess funding for a grad student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 can personally vouch for this method, as it helped me get positions at institutions like the Keck Observatory and the California Institute of Technology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-sending email might seem weird or uncomfortable, but the worst that can happen is you don’t get a response</a:t>
            </a:r>
          </a:p>
        </p:txBody>
      </p:sp>
    </p:spTree>
    <p:extLst>
      <p:ext uri="{BB962C8B-B14F-4D97-AF65-F5344CB8AC3E}">
        <p14:creationId xmlns:p14="http://schemas.microsoft.com/office/powerpoint/2010/main" val="270753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9343753a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9343753a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Sharing w/ you the email template similar to what I used for obtaining research positions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-summarize experiences: take what you have learned in the course so far, think of this like your condensed CV—oftentimes, you will be asked to send a CV after receiving a response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e9343753a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e9343753a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-here, I read some of the professor’s articles, and highlighted a part of his research that I am interested in</a:t>
            </a: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-list relevant research experiences: I know that this professor conducts research w/ TESS data so I want to highlight my experience in that area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620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8627ce013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8627ce013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-the great thing about the template is you can send out multiple emails like this to professors whose research interests you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-and you only need to change a few fields (</a:t>
            </a:r>
            <a:r>
              <a:rPr lang="en-US" dirty="0" err="1"/>
              <a:t>ie</a:t>
            </a:r>
            <a:r>
              <a:rPr lang="en-US" dirty="0"/>
              <a:t>. Professor’s specific research project that interests you) from one email to another</a:t>
            </a:r>
          </a:p>
        </p:txBody>
      </p:sp>
    </p:spTree>
    <p:extLst>
      <p:ext uri="{BB962C8B-B14F-4D97-AF65-F5344CB8AC3E}">
        <p14:creationId xmlns:p14="http://schemas.microsoft.com/office/powerpoint/2010/main" val="535640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b8627ce013_1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b8627ce013_1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You have all done a lot of work over the course of this program, and it’s valuable to highlight that work in future applications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83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Lora"/>
              <a:buNone/>
              <a:defRPr sz="4800"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ora"/>
              <a:buNone/>
              <a:defRPr sz="2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16519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f.gov/crssprgm/reu/reu_search.j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thwaystoscience.org/Programs.aspx" TargetMode="External"/><Relationship Id="rId5" Type="http://schemas.openxmlformats.org/officeDocument/2006/relationships/hyperlink" Target="https://www.jpl.nasa.gov/edu/news/2021/7/29/how-to-get-an-internship-at-jpl/" TargetMode="External"/><Relationship Id="rId4" Type="http://schemas.openxmlformats.org/officeDocument/2006/relationships/hyperlink" Target="https://sfp.caltech.edu/undergraduate-research/programs/sur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dirty="0"/>
              <a:t>Summer Research Opportunities</a:t>
            </a:r>
            <a:endParaRPr sz="392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Joshua Liberman</a:t>
            </a:r>
            <a:endParaRPr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Intro2Astro 2024</a:t>
            </a:r>
            <a:endParaRPr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7B9DB-8391-0BD3-7B53-E4954420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" y="3443821"/>
            <a:ext cx="1572904" cy="16826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8" y="150748"/>
            <a:ext cx="7353841" cy="1513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Summer Programs: Key Acronyms to Look For (non-exhaustive)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34164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REU*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esearch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xperiences for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ndergraduates</a:t>
            </a: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SURF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S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ummer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U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ndergraduate 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R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esearch Fellowship</a:t>
            </a: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NASA JPL** :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Jet Propulsion Lab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Internship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* Must be a US citizen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** Difficult as a foreign national but possible</a:t>
            </a: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433E4-5072-AA19-A44A-5046D8B9CF84}"/>
              </a:ext>
            </a:extLst>
          </p:cNvPr>
          <p:cNvSpPr txBox="1"/>
          <p:nvPr/>
        </p:nvSpPr>
        <p:spPr>
          <a:xfrm>
            <a:off x="112109" y="4740163"/>
            <a:ext cx="411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201468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7" y="294385"/>
            <a:ext cx="9109069" cy="85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Examples of Opportunities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699" y="1303115"/>
            <a:ext cx="854508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REU: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  <a:hlinkClick r:id="rId3"/>
              </a:rPr>
              <a:t>https://www.nsf.gov/crssprgm/reu/reu_search.jsp</a:t>
            </a: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SURF: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  <a:hlinkClick r:id="rId4"/>
              </a:rPr>
              <a:t>https://sfp.caltech.edu/undergraduate-research/programs/surf</a:t>
            </a: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NASA JPL:</a:t>
            </a: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  <a:hlinkClick r:id="rId5"/>
              </a:rPr>
              <a:t>https://www.jpl.nasa.gov/edu/news/2021/7/29/how-to-get-an-internship-at-jpl/</a:t>
            </a: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Database of research opportunities: 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  <a:hlinkClick r:id="rId6"/>
              </a:rPr>
              <a:t>https://www.pathwaystoscience.org/Programs.aspx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Summer research experiences at your home institution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Summer funding opportunities (great for unpaid internships)</a:t>
            </a: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433E4-5072-AA19-A44A-5046D8B9CF84}"/>
              </a:ext>
            </a:extLst>
          </p:cNvPr>
          <p:cNvSpPr txBox="1"/>
          <p:nvPr/>
        </p:nvSpPr>
        <p:spPr>
          <a:xfrm>
            <a:off x="112109" y="4740163"/>
            <a:ext cx="411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155135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8" y="150748"/>
            <a:ext cx="7353841" cy="1513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Components of an Application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06837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Applications posted in Fall, due early February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Applications require: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Written statement, summarizing your interest/research experiences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CV/Resume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2-3 recommendation letters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Unofficial transcripts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Lora" pitchFamily="2" charset="0"/>
            </a:endParaRPr>
          </a:p>
          <a:p>
            <a:pPr marL="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Receive decision in March/April</a:t>
            </a:r>
          </a:p>
          <a:p>
            <a:pPr marL="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Program starts in late May/June</a:t>
            </a: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433E4-5072-AA19-A44A-5046D8B9CF84}"/>
              </a:ext>
            </a:extLst>
          </p:cNvPr>
          <p:cNvSpPr txBox="1"/>
          <p:nvPr/>
        </p:nvSpPr>
        <p:spPr>
          <a:xfrm>
            <a:off x="112109" y="4740163"/>
            <a:ext cx="411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85561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7" y="294385"/>
            <a:ext cx="9109069" cy="85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Advice on Recommendation Letters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30311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  <a:latin typeface="Lora" pitchFamily="2" charset="0"/>
              </a:rPr>
              <a:t>Ask for letters early!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Ask recent course professors/research mentors/employers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Write polite email,  stating what you are applying for, when the deadline is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Include a reminder of your connection to the writer (if you were part of a large class/research group)</a:t>
            </a:r>
            <a:endParaRPr lang="en-US" sz="1600" dirty="0">
              <a:solidFill>
                <a:schemeClr val="tx1"/>
              </a:solidFill>
              <a:latin typeface="Lora" pitchFamily="2" charset="0"/>
            </a:endParaRP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561E1-D919-0868-CCEE-82832A7EA345}"/>
              </a:ext>
            </a:extLst>
          </p:cNvPr>
          <p:cNvSpPr txBox="1"/>
          <p:nvPr/>
        </p:nvSpPr>
        <p:spPr>
          <a:xfrm>
            <a:off x="4832836" y="4658427"/>
            <a:ext cx="4671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69993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7" y="294385"/>
            <a:ext cx="9109069" cy="85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Final Pieces of Advice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98080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Seek opportunities early (it’s never too early to start looking/asking around)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b="1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Keep an open mind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Tailor your application to the position you’re applying for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Lora" pitchFamily="2" charset="0"/>
              </a:rPr>
              <a:t>ie</a:t>
            </a: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. If you’re applying to an exoplanet research position, highlight your exoplanet research experience)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Stay curious!</a:t>
            </a: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561E1-D919-0868-CCEE-82832A7EA345}"/>
              </a:ext>
            </a:extLst>
          </p:cNvPr>
          <p:cNvSpPr txBox="1"/>
          <p:nvPr/>
        </p:nvSpPr>
        <p:spPr>
          <a:xfrm>
            <a:off x="4832836" y="4728492"/>
            <a:ext cx="4671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381797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FD3D-2871-067A-8491-743730A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8528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ora" pitchFamily="2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6E12C-7C49-2BC5-83AC-BD47362A30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CA6C1-DCAC-CB45-383D-FB7B86E2F2B3}"/>
              </a:ext>
            </a:extLst>
          </p:cNvPr>
          <p:cNvSpPr txBox="1"/>
          <p:nvPr/>
        </p:nvSpPr>
        <p:spPr>
          <a:xfrm>
            <a:off x="1226215" y="2032000"/>
            <a:ext cx="6229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Lora" pitchFamily="2" charset="0"/>
              </a:rPr>
              <a:t>Questions?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Lora" pitchFamily="2" charset="0"/>
              </a:rPr>
              <a:t>jliberman@arizona.edu</a:t>
            </a:r>
          </a:p>
        </p:txBody>
      </p:sp>
    </p:spTree>
    <p:extLst>
      <p:ext uri="{BB962C8B-B14F-4D97-AF65-F5344CB8AC3E}">
        <p14:creationId xmlns:p14="http://schemas.microsoft.com/office/powerpoint/2010/main" val="29980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8" y="385474"/>
            <a:ext cx="88042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Lora"/>
                <a:ea typeface="Lora"/>
                <a:cs typeface="Lora"/>
                <a:sym typeface="Lora"/>
              </a:rPr>
              <a:t>Outline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25407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Why pursue a summer research opportunity?</a:t>
            </a: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What are advisors looking for, and how can you market yourself?</a:t>
            </a: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How to find summer research programs</a:t>
            </a: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 application overview, timeline, and tips </a:t>
            </a:r>
            <a:endParaRPr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206-327D-6BA3-FA01-8E898074D7BE}"/>
              </a:ext>
            </a:extLst>
          </p:cNvPr>
          <p:cNvSpPr txBox="1"/>
          <p:nvPr/>
        </p:nvSpPr>
        <p:spPr>
          <a:xfrm>
            <a:off x="112109" y="4740163"/>
            <a:ext cx="411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  <p:extLst>
      <p:ext uri="{BB962C8B-B14F-4D97-AF65-F5344CB8AC3E}">
        <p14:creationId xmlns:p14="http://schemas.microsoft.com/office/powerpoint/2010/main" val="27879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8" y="385474"/>
            <a:ext cx="88042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Lora"/>
                <a:ea typeface="Lora"/>
                <a:cs typeface="Lora"/>
                <a:sym typeface="Lora"/>
              </a:rPr>
              <a:t>Why pursue a summer research opportunity?</a:t>
            </a:r>
            <a:endParaRPr sz="32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Ideal context to get your first exposure to research:</a:t>
            </a:r>
          </a:p>
          <a:p>
            <a:pPr lvl="1" indent="-379730"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Oftentimes, little experience is required</a:t>
            </a:r>
          </a:p>
          <a:p>
            <a:pPr lvl="1" indent="-379730"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Chance to decide whether or not to pursue research career (you </a:t>
            </a:r>
            <a:r>
              <a:rPr lang="en-US" sz="2000" u="sng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don’t</a:t>
            </a: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need to have decided this already)</a:t>
            </a:r>
          </a:p>
          <a:p>
            <a:pPr marL="7747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All research experience is good experience</a:t>
            </a: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endParaRPr lang="en-US" sz="20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457200" lvl="0" indent="-37973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20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Can be lots of fun!</a:t>
            </a:r>
          </a:p>
          <a:p>
            <a:pPr lvl="1" indent="-379730">
              <a:buClr>
                <a:schemeClr val="dk1"/>
              </a:buClr>
              <a:buSzPct val="100000"/>
              <a:buFont typeface="Lora"/>
              <a:buChar char="●"/>
            </a:pPr>
            <a:r>
              <a:rPr lang="en-US" sz="16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Make friends with similar science interests, build a sense of community</a:t>
            </a:r>
            <a:endParaRPr sz="16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CF206-327D-6BA3-FA01-8E898074D7BE}"/>
              </a:ext>
            </a:extLst>
          </p:cNvPr>
          <p:cNvSpPr txBox="1"/>
          <p:nvPr/>
        </p:nvSpPr>
        <p:spPr>
          <a:xfrm>
            <a:off x="112109" y="4740163"/>
            <a:ext cx="4113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Reference: Will Cerny (Intro2Astro 2023)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991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What are advisors looking for in an undergraduate researcher?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2" name="Google Shape;652;p68"/>
          <p:cNvSpPr txBox="1">
            <a:spLocks noGrp="1"/>
          </p:cNvSpPr>
          <p:nvPr>
            <p:ph type="body" idx="1"/>
          </p:nvPr>
        </p:nvSpPr>
        <p:spPr>
          <a:xfrm>
            <a:off x="954299" y="12190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Lora" pitchFamily="2" charset="0"/>
              </a:rPr>
              <a:t>Dedication and willingness to learn!</a:t>
            </a:r>
          </a:p>
        </p:txBody>
      </p:sp>
      <p:sp>
        <p:nvSpPr>
          <p:cNvPr id="653" name="Google Shape;653;p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>
            <a:spLocks noGrp="1"/>
          </p:cNvSpPr>
          <p:nvPr>
            <p:ph type="title"/>
          </p:nvPr>
        </p:nvSpPr>
        <p:spPr>
          <a:xfrm>
            <a:off x="234627" y="294385"/>
            <a:ext cx="9109069" cy="85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dirty="0">
                <a:latin typeface="Lora"/>
                <a:ea typeface="Lora"/>
                <a:cs typeface="Lora"/>
                <a:sym typeface="Lora"/>
              </a:rPr>
              <a:t>Obtaining Research Opportunities/Marketing Yourself</a:t>
            </a:r>
            <a:endParaRPr sz="28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4" name="Google Shape;644;p67"/>
          <p:cNvSpPr txBox="1">
            <a:spLocks noGrp="1"/>
          </p:cNvSpPr>
          <p:nvPr>
            <p:ph type="body" idx="1"/>
          </p:nvPr>
        </p:nvSpPr>
        <p:spPr>
          <a:xfrm>
            <a:off x="311700" y="130311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Lora" pitchFamily="2" charset="0"/>
              </a:rPr>
              <a:t>Identify a researcher whose interests align with yours: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Look up a research topic that interests you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Browse papers in the field, note the authors that appear 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Search your current institution directory, are there professors doing similar research?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  <a:latin typeface="Lora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Lora" pitchFamily="2" charset="0"/>
              </a:rPr>
              <a:t>Send a cold email!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Lora" pitchFamily="2" charset="0"/>
              </a:rPr>
              <a:t>Pros:</a:t>
            </a: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 Demonstrates motivation/initiative, great way to stand out, no application necessary, no citizenship requirements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sz="1600" dirty="0">
              <a:solidFill>
                <a:schemeClr val="tx1"/>
              </a:solidFill>
              <a:latin typeface="Lora" pitchFamily="2" charset="0"/>
            </a:endParaRP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Lora" pitchFamily="2" charset="0"/>
              </a:rPr>
              <a:t>Cons: </a:t>
            </a:r>
            <a:r>
              <a:rPr lang="en-US" sz="1600" dirty="0">
                <a:solidFill>
                  <a:schemeClr val="tx1"/>
                </a:solidFill>
                <a:latin typeface="Lora" pitchFamily="2" charset="0"/>
              </a:rPr>
              <a:t>Does not guarantee a research position with funding</a:t>
            </a:r>
            <a:endParaRPr lang="en-US" sz="1600" b="1" dirty="0">
              <a:solidFill>
                <a:schemeClr val="tx1"/>
              </a:solidFill>
              <a:latin typeface="Lora" pitchFamily="2" charset="0"/>
            </a:endParaRPr>
          </a:p>
        </p:txBody>
      </p:sp>
      <p:sp>
        <p:nvSpPr>
          <p:cNvPr id="645" name="Google Shape;645;p6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9"/>
          <p:cNvSpPr txBox="1">
            <a:spLocks noGrp="1"/>
          </p:cNvSpPr>
          <p:nvPr>
            <p:ph type="title"/>
          </p:nvPr>
        </p:nvSpPr>
        <p:spPr>
          <a:xfrm>
            <a:off x="73572" y="301386"/>
            <a:ext cx="9070428" cy="96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How to Market Yourself: A ‘Cold Email’ Template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4" name="Google Shape;664;p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92C46-FFC1-9A3F-FFF1-13FF34440B9D}"/>
              </a:ext>
            </a:extLst>
          </p:cNvPr>
          <p:cNvSpPr txBox="1"/>
          <p:nvPr/>
        </p:nvSpPr>
        <p:spPr>
          <a:xfrm>
            <a:off x="199697" y="1030022"/>
            <a:ext cx="8643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Dear Professor [professor name],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My name is [insert name here], and I am a [insert year]-year undergraduate at [insert institution] university, majoring in [insert major]. I intend to apply for summer research positions in astronomy [optional: specify sub-field] this coming Fall. I am particularly interested in your work on [reference professor’s research]. 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Currently, I am participating in the Intro to Astronomy Research workshop led by Chetan Chawla, Howard Isaacson, and Professor Fei Dai. My research experiences include [list relevant experiences here]. Additionally, I am well-versed in [list technical skills here], and possess various lab skills, including [list ‘soft’ skills here]. 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I am extremely interested in your research and would be very happy to correspond via video chat to further discuss this research position. Please let me know if this might be possible. I look forward to hearing from you.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Best,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[insert name]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3787D94-8AE8-FB2B-6C23-2D5F55F23681}"/>
              </a:ext>
            </a:extLst>
          </p:cNvPr>
          <p:cNvSpPr/>
          <p:nvPr/>
        </p:nvSpPr>
        <p:spPr>
          <a:xfrm>
            <a:off x="8499370" y="1362841"/>
            <a:ext cx="234731" cy="10370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2A4FE-CF12-D01E-1650-7AC3BAB6B84D}"/>
              </a:ext>
            </a:extLst>
          </p:cNvPr>
          <p:cNvSpPr txBox="1"/>
          <p:nvPr/>
        </p:nvSpPr>
        <p:spPr>
          <a:xfrm>
            <a:off x="8131504" y="823314"/>
            <a:ext cx="76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ora" pitchFamily="2" charset="0"/>
              </a:rPr>
              <a:t>State intent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2A5C777-7232-9FC4-0EC6-C6147C20A6BC}"/>
              </a:ext>
            </a:extLst>
          </p:cNvPr>
          <p:cNvSpPr/>
          <p:nvPr/>
        </p:nvSpPr>
        <p:spPr>
          <a:xfrm>
            <a:off x="8455588" y="2506699"/>
            <a:ext cx="234731" cy="10370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631EE-AC58-E640-9B19-C0D97B0D7A62}"/>
              </a:ext>
            </a:extLst>
          </p:cNvPr>
          <p:cNvSpPr txBox="1"/>
          <p:nvPr/>
        </p:nvSpPr>
        <p:spPr>
          <a:xfrm>
            <a:off x="7204860" y="3172359"/>
            <a:ext cx="1227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ora" pitchFamily="2" charset="0"/>
              </a:rPr>
              <a:t>Summarize experiences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B1932ED-18CF-10C0-9665-BE7DAF9E6982}"/>
              </a:ext>
            </a:extLst>
          </p:cNvPr>
          <p:cNvSpPr/>
          <p:nvPr/>
        </p:nvSpPr>
        <p:spPr>
          <a:xfrm>
            <a:off x="8607988" y="3636550"/>
            <a:ext cx="234731" cy="103702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94809-0DEF-50C7-D7D9-C2EA57D92CC4}"/>
              </a:ext>
            </a:extLst>
          </p:cNvPr>
          <p:cNvSpPr txBox="1"/>
          <p:nvPr/>
        </p:nvSpPr>
        <p:spPr>
          <a:xfrm>
            <a:off x="7020910" y="4302210"/>
            <a:ext cx="156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ora" pitchFamily="2" charset="0"/>
              </a:rPr>
              <a:t>Re-state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9"/>
          <p:cNvSpPr txBox="1">
            <a:spLocks noGrp="1"/>
          </p:cNvSpPr>
          <p:nvPr>
            <p:ph type="title"/>
          </p:nvPr>
        </p:nvSpPr>
        <p:spPr>
          <a:xfrm>
            <a:off x="73572" y="301386"/>
            <a:ext cx="9070428" cy="965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A ‘Cold Email’ Template [filled in]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4" name="Google Shape;664;p6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92C46-FFC1-9A3F-FFF1-13FF34440B9D}"/>
              </a:ext>
            </a:extLst>
          </p:cNvPr>
          <p:cNvSpPr txBox="1"/>
          <p:nvPr/>
        </p:nvSpPr>
        <p:spPr>
          <a:xfrm>
            <a:off x="199697" y="1030022"/>
            <a:ext cx="8643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Subject:  Interest in Astronomy Summer Research Position</a:t>
            </a:r>
          </a:p>
          <a:p>
            <a:endParaRPr lang="en-US" dirty="0">
              <a:solidFill>
                <a:schemeClr val="tx1"/>
              </a:solidFill>
              <a:latin typeface="Lora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Dear Professor Fei Dai,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My name is Joshua Liberman, and I am a first-year undergraduate at Colgate University, majoring in astrophysics. I intend to apply for summer research positions in exoplanet astronomy this coming Fall. I am particularly interested in your work on TESS photometry of ultra-short period planets. 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Currently, I am participating in the Intro to Astronomy Research workshop led by Chetan Chawla, Howard Isaacson, and Professor Fei Dai. My research experiences include identifying exoplanet transits within TESS data. Additionally, I am well-versed in Python and possess various lab skills, including diligence to reading scientific literature and web development.</a:t>
            </a:r>
          </a:p>
          <a:p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I am very interested to continue research in this area, and if you, or anyone else you know, are looking for summer interns, I would appreciate it if you would let me know.</a:t>
            </a:r>
          </a:p>
          <a:p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Best,</a:t>
            </a:r>
            <a:br>
              <a:rPr lang="en-US" dirty="0">
                <a:solidFill>
                  <a:schemeClr val="tx1"/>
                </a:solidFill>
                <a:latin typeface="Lora" pitchFamily="2" charset="0"/>
              </a:rPr>
            </a:br>
            <a:r>
              <a:rPr lang="en-US" dirty="0">
                <a:solidFill>
                  <a:schemeClr val="tx1"/>
                </a:solidFill>
                <a:latin typeface="Lora" pitchFamily="2" charset="0"/>
              </a:rPr>
              <a:t>Joshua Liberman</a:t>
            </a:r>
          </a:p>
        </p:txBody>
      </p:sp>
    </p:spTree>
    <p:extLst>
      <p:ext uri="{BB962C8B-B14F-4D97-AF65-F5344CB8AC3E}">
        <p14:creationId xmlns:p14="http://schemas.microsoft.com/office/powerpoint/2010/main" val="38871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991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Exercise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2" name="Google Shape;652;p68"/>
          <p:cNvSpPr txBox="1">
            <a:spLocks noGrp="1"/>
          </p:cNvSpPr>
          <p:nvPr>
            <p:ph type="body" idx="1"/>
          </p:nvPr>
        </p:nvSpPr>
        <p:spPr>
          <a:xfrm>
            <a:off x="106470" y="83716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Lora" pitchFamily="2" charset="0"/>
              </a:rPr>
              <a:t>Try sending a research interest email to a professor at your institution or an external researcher!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Lora" pitchFamily="2" charset="0"/>
              </a:rPr>
              <a:t>Did you receive a positive response? Share the outcome in the Discord!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sz="2800" dirty="0">
              <a:solidFill>
                <a:schemeClr val="tx1"/>
              </a:solidFill>
              <a:latin typeface="Lora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-US" sz="2800" b="1" dirty="0">
              <a:solidFill>
                <a:srgbClr val="FF0000"/>
              </a:solidFill>
              <a:latin typeface="Lora" pitchFamily="2" charset="0"/>
            </a:endParaRPr>
          </a:p>
        </p:txBody>
      </p:sp>
      <p:sp>
        <p:nvSpPr>
          <p:cNvPr id="653" name="Google Shape;653;p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38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6991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ora"/>
                <a:ea typeface="Lora"/>
                <a:cs typeface="Lora"/>
                <a:sym typeface="Lora"/>
              </a:rPr>
              <a:t>Key Thing to Remember</a:t>
            </a:r>
            <a:endParaRPr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2" name="Google Shape;652;p68"/>
          <p:cNvSpPr txBox="1">
            <a:spLocks noGrp="1"/>
          </p:cNvSpPr>
          <p:nvPr>
            <p:ph type="body" idx="1"/>
          </p:nvPr>
        </p:nvSpPr>
        <p:spPr>
          <a:xfrm>
            <a:off x="106470" y="12190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Lora" pitchFamily="2" charset="0"/>
              </a:rPr>
              <a:t>Don’t sell yourself short!!</a:t>
            </a:r>
          </a:p>
        </p:txBody>
      </p:sp>
      <p:sp>
        <p:nvSpPr>
          <p:cNvPr id="653" name="Google Shape;653;p6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95481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Introduction_to_matplotlib</Template>
  <TotalTime>676</TotalTime>
  <Words>1412</Words>
  <Application>Microsoft Office PowerPoint</Application>
  <PresentationFormat>On-screen Show (16:9)</PresentationFormat>
  <Paragraphs>148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Consolas</vt:lpstr>
      <vt:lpstr>Arial</vt:lpstr>
      <vt:lpstr>Oswald</vt:lpstr>
      <vt:lpstr>Lora</vt:lpstr>
      <vt:lpstr>Average</vt:lpstr>
      <vt:lpstr>Slate</vt:lpstr>
      <vt:lpstr>Summer Research Opportunities</vt:lpstr>
      <vt:lpstr>Outline</vt:lpstr>
      <vt:lpstr>Why pursue a summer research opportunity?</vt:lpstr>
      <vt:lpstr>What are advisors looking for in an undergraduate researcher?</vt:lpstr>
      <vt:lpstr>Obtaining Research Opportunities/Marketing Yourself</vt:lpstr>
      <vt:lpstr>How to Market Yourself: A ‘Cold Email’ Template</vt:lpstr>
      <vt:lpstr>A ‘Cold Email’ Template [filled in]</vt:lpstr>
      <vt:lpstr>Exercise</vt:lpstr>
      <vt:lpstr>Key Thing to Remember</vt:lpstr>
      <vt:lpstr>Summer Programs: Key Acronyms to Look For (non-exhaustive)</vt:lpstr>
      <vt:lpstr>Examples of Opportunities</vt:lpstr>
      <vt:lpstr>Components of an Application</vt:lpstr>
      <vt:lpstr>Advice on Recommendation Letters</vt:lpstr>
      <vt:lpstr>Final Pieces of Advice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Liberman</dc:creator>
  <cp:lastModifiedBy>Josh Liberman</cp:lastModifiedBy>
  <cp:revision>86</cp:revision>
  <dcterms:created xsi:type="dcterms:W3CDTF">2024-08-05T04:52:28Z</dcterms:created>
  <dcterms:modified xsi:type="dcterms:W3CDTF">2024-08-06T01:11:25Z</dcterms:modified>
</cp:coreProperties>
</file>