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8" r:id="rId2"/>
    <p:sldId id="269" r:id="rId3"/>
    <p:sldId id="273" r:id="rId4"/>
    <p:sldId id="27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E07"/>
    <a:srgbClr val="80C8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1" autoAdjust="0"/>
    <p:restoredTop sz="90520" autoAdjust="0"/>
  </p:normalViewPr>
  <p:slideViewPr>
    <p:cSldViewPr>
      <p:cViewPr>
        <p:scale>
          <a:sx n="95" d="100"/>
          <a:sy n="95" d="100"/>
        </p:scale>
        <p:origin x="-240" y="43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1C7F7-002F-48E7-A9AD-49CDE23349B9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71A44-8321-41D3-A834-6BBD84570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3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97675-32C8-47FA-9527-D98000D76E18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741641"/>
      </p:ext>
    </p:extLst>
  </p:cSld>
  <p:clrMapOvr>
    <a:masterClrMapping/>
  </p:clrMapOvr>
  <p:transition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C7AFC-44EA-48DA-97FE-7DF53D238616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396061"/>
      </p:ext>
    </p:extLst>
  </p:cSld>
  <p:clrMapOvr>
    <a:masterClrMapping/>
  </p:clrMapOvr>
  <p:transition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8A7ED-58C3-40AA-BE62-E708B060CE44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541787"/>
      </p:ext>
    </p:extLst>
  </p:cSld>
  <p:clrMapOvr>
    <a:masterClrMapping/>
  </p:clrMapOvr>
  <p:transition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9B542-D745-4923-97B7-1CCCE2EBBAA5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1553"/>
      </p:ext>
    </p:extLst>
  </p:cSld>
  <p:clrMapOvr>
    <a:masterClrMapping/>
  </p:clrMapOvr>
  <p:transition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F3820-B01F-4B12-A627-9F97FF8B1EF2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24754"/>
      </p:ext>
    </p:extLst>
  </p:cSld>
  <p:clrMapOvr>
    <a:masterClrMapping/>
  </p:clrMapOvr>
  <p:transition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EE28C-8EFD-4DBB-BF0A-5C60928F6B0E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01385"/>
      </p:ext>
    </p:extLst>
  </p:cSld>
  <p:clrMapOvr>
    <a:masterClrMapping/>
  </p:clrMapOvr>
  <p:transition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A9CCE-16A1-41DD-83EB-01B0BCF96766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415371"/>
      </p:ext>
    </p:extLst>
  </p:cSld>
  <p:clrMapOvr>
    <a:masterClrMapping/>
  </p:clrMapOvr>
  <p:transition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C2C30-B5BB-4EC2-B400-75873CF84631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073068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F1E75-E3A0-454F-9F4C-08BA0707CBF7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390977"/>
      </p:ext>
    </p:extLst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D50B7-C0BF-44EF-953A-54F0D2B661AB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181515"/>
      </p:ext>
    </p:extLst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BEA5F-63F3-4AE3-9EF9-B94A53DA04F5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170111"/>
      </p:ext>
    </p:extLst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83919-C651-4665-94D5-B1801C92F341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80693"/>
      </p:ext>
    </p:extLst>
  </p:cSld>
  <p:clrMapOvr>
    <a:masterClrMapping/>
  </p:clrMapOvr>
  <p:transition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1A7DA-DCA6-4B2F-9FDD-3753EF96BE13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196606"/>
      </p:ext>
    </p:extLst>
  </p:cSld>
  <p:clrMapOvr>
    <a:masterClrMapping/>
  </p:clrMapOvr>
  <p:transition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18245-A11D-494A-A462-A2472686F43B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467773"/>
      </p:ext>
    </p:extLst>
  </p:cSld>
  <p:clrMapOvr>
    <a:masterClrMapping/>
  </p:clrMapOvr>
  <p:transition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D76AF-93DD-452E-835E-A6B34E6CF502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932518"/>
      </p:ext>
    </p:extLst>
  </p:cSld>
  <p:clrMapOvr>
    <a:masterClrMapping/>
  </p:clrMapOvr>
  <p:transition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1B56C-329D-48D8-8BEA-02C6A47243B0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123994"/>
      </p:ext>
    </p:extLst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5A90080-ACA2-438E-8653-A7F88B95DF20}" type="slidenum">
              <a:rPr lang="en-US">
                <a:solidFill>
                  <a:prstClr val="white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60091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>
    <p:cut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Hv B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Hv B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Hv B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Hv BT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Hv BT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Hv BT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Hv BT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Hv BT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169465"/>
            <a:ext cx="3505199" cy="284128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359124" y="2743200"/>
            <a:ext cx="2247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The Servers</a:t>
            </a:r>
            <a:endParaRPr lang="en-US" sz="2000" b="1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76200"/>
            <a:ext cx="775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kern="0" spc="-100" dirty="0" smtClean="0">
                <a:latin typeface="Comic Sans MS" pitchFamily="66" charset="0"/>
              </a:rPr>
              <a:t>The Web as a Pseudo Database</a:t>
            </a:r>
            <a:endParaRPr lang="en-US" sz="4000" kern="0" spc="-100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17020" y="609600"/>
            <a:ext cx="4464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A Service Oriented </a:t>
            </a:r>
            <a:r>
              <a:rPr lang="en-US" sz="1600" kern="0" spc="-100" dirty="0">
                <a:solidFill>
                  <a:srgbClr val="F05E07"/>
                </a:solidFill>
                <a:latin typeface="Comic Sans MS" pitchFamily="66" charset="0"/>
              </a:rPr>
              <a:t>Architecture </a:t>
            </a:r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&amp;</a:t>
            </a:r>
          </a:p>
          <a:p>
            <a:pPr algn="r"/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Web </a:t>
            </a:r>
            <a:r>
              <a:rPr lang="en-US" sz="1600" kern="0" spc="-100" dirty="0">
                <a:solidFill>
                  <a:srgbClr val="F05E07"/>
                </a:solidFill>
                <a:latin typeface="Comic Sans MS" pitchFamily="66" charset="0"/>
              </a:rPr>
              <a:t>Client </a:t>
            </a:r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Application</a:t>
            </a:r>
            <a:endParaRPr lang="en-US" sz="1600" kern="0" spc="-100" dirty="0">
              <a:solidFill>
                <a:srgbClr val="F05E07"/>
              </a:solidFill>
              <a:latin typeface="Comic Sans MS" pitchFamily="66" charset="0"/>
            </a:endParaRPr>
          </a:p>
          <a:p>
            <a:pPr algn="r"/>
            <a:endParaRPr lang="en-US" sz="1600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52948" y="5465048"/>
            <a:ext cx="844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omic Sans MS" pitchFamily="66" charset="0"/>
              </a:rPr>
              <a:t>GET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16230" y="3638490"/>
            <a:ext cx="1717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omic Sans MS" pitchFamily="66" charset="0"/>
              </a:rPr>
              <a:t>POST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7882" y="3471446"/>
            <a:ext cx="1669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Publish Data</a:t>
            </a:r>
            <a:endParaRPr lang="en-US" sz="1600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cxnSp>
        <p:nvCxnSpPr>
          <p:cNvPr id="22" name="Elbow Connector 21"/>
          <p:cNvCxnSpPr>
            <a:stCxn id="15" idx="0"/>
            <a:endCxn id="9" idx="0"/>
          </p:cNvCxnSpPr>
          <p:nvPr/>
        </p:nvCxnSpPr>
        <p:spPr bwMode="auto">
          <a:xfrm rot="16200000" flipH="1">
            <a:off x="2935279" y="2098654"/>
            <a:ext cx="167044" cy="2912628"/>
          </a:xfrm>
          <a:prstGeom prst="bentConnector3">
            <a:avLst>
              <a:gd name="adj1" fmla="val -136850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84" y="3578565"/>
            <a:ext cx="2893516" cy="22602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85698" y="2754869"/>
            <a:ext cx="1449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Your Client</a:t>
            </a:r>
            <a:endParaRPr lang="en-US" sz="2000" b="1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0691" y="5791200"/>
            <a:ext cx="1779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Consume Data</a:t>
            </a:r>
            <a:endParaRPr lang="en-US" sz="1600" b="1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005313" y="2743200"/>
            <a:ext cx="939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omic Sans MS" pitchFamily="66" charset="0"/>
              </a:rPr>
              <a:t>HTTP</a:t>
            </a:r>
            <a:endParaRPr lang="en-US" sz="2000" b="1" dirty="0">
              <a:latin typeface="Comic Sans MS" pitchFamily="66" charset="0"/>
            </a:endParaRPr>
          </a:p>
        </p:txBody>
      </p:sp>
      <p:cxnSp>
        <p:nvCxnSpPr>
          <p:cNvPr id="58" name="Elbow Connector 57"/>
          <p:cNvCxnSpPr>
            <a:stCxn id="8" idx="2"/>
            <a:endCxn id="27" idx="2"/>
          </p:cNvCxnSpPr>
          <p:nvPr/>
        </p:nvCxnSpPr>
        <p:spPr bwMode="auto">
          <a:xfrm rot="5400000">
            <a:off x="2910383" y="4565023"/>
            <a:ext cx="264596" cy="2864867"/>
          </a:xfrm>
          <a:prstGeom prst="bentConnector3">
            <a:avLst>
              <a:gd name="adj1" fmla="val 186396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sp>
        <p:nvSpPr>
          <p:cNvPr id="36" name="Rectangle 35"/>
          <p:cNvSpPr/>
          <p:nvPr/>
        </p:nvSpPr>
        <p:spPr>
          <a:xfrm>
            <a:off x="4102254" y="438286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spc="-100" dirty="0" smtClean="0">
                <a:latin typeface="Comic Sans MS" pitchFamily="66" charset="0"/>
              </a:rPr>
              <a:t>REST</a:t>
            </a:r>
          </a:p>
          <a:p>
            <a:pPr algn="ctr"/>
            <a:r>
              <a:rPr lang="en-US" b="1" kern="0" spc="-100" dirty="0" smtClean="0">
                <a:latin typeface="Comic Sans MS" pitchFamily="66" charset="0"/>
              </a:rPr>
              <a:t>API</a:t>
            </a:r>
            <a:endParaRPr lang="en-US" dirty="0"/>
          </a:p>
        </p:txBody>
      </p:sp>
      <p:cxnSp>
        <p:nvCxnSpPr>
          <p:cNvPr id="68" name="Elbow Connector 67"/>
          <p:cNvCxnSpPr>
            <a:stCxn id="36" idx="2"/>
            <a:endCxn id="8" idx="0"/>
          </p:cNvCxnSpPr>
          <p:nvPr/>
        </p:nvCxnSpPr>
        <p:spPr bwMode="auto">
          <a:xfrm rot="16200000" flipH="1">
            <a:off x="4257189" y="5247123"/>
            <a:ext cx="435848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cxnSp>
        <p:nvCxnSpPr>
          <p:cNvPr id="71" name="Elbow Connector 70"/>
          <p:cNvCxnSpPr>
            <a:stCxn id="36" idx="0"/>
            <a:endCxn id="9" idx="2"/>
          </p:cNvCxnSpPr>
          <p:nvPr/>
        </p:nvCxnSpPr>
        <p:spPr bwMode="auto">
          <a:xfrm rot="5400000" flipH="1" flipV="1">
            <a:off x="4302980" y="4210734"/>
            <a:ext cx="344269" cy="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triangle" w="med" len="med"/>
            <a:tailEnd type="oval" w="sm" len="sm"/>
          </a:ln>
          <a:effectLst/>
        </p:spPr>
      </p:cxnSp>
      <p:pic>
        <p:nvPicPr>
          <p:cNvPr id="95" name="Picture 9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543" y="4736929"/>
            <a:ext cx="2073007" cy="101608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078" y="5422729"/>
            <a:ext cx="390143" cy="3048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113" y="4743295"/>
            <a:ext cx="474074" cy="4012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795" y="5515282"/>
            <a:ext cx="284680" cy="222407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273" y="5669959"/>
            <a:ext cx="195071" cy="15240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328" y="5733684"/>
            <a:ext cx="195071" cy="152400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189" y="5828514"/>
            <a:ext cx="195071" cy="15240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528" y="5713364"/>
            <a:ext cx="195071" cy="1524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984" y="5820558"/>
            <a:ext cx="195071" cy="15240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845" y="5915388"/>
            <a:ext cx="195071" cy="152400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184" y="5800238"/>
            <a:ext cx="195071" cy="152400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352" y="5668158"/>
            <a:ext cx="195071" cy="152400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213" y="5762988"/>
            <a:ext cx="195071" cy="152400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552" y="5647838"/>
            <a:ext cx="195071" cy="152400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855" y="5924970"/>
            <a:ext cx="195071" cy="152400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716" y="6019800"/>
            <a:ext cx="195071" cy="152400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055" y="5904650"/>
            <a:ext cx="195071" cy="152400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996" y="5809820"/>
            <a:ext cx="195071" cy="152400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196" y="5789500"/>
            <a:ext cx="195071" cy="152400"/>
          </a:xfrm>
          <a:prstGeom prst="rect">
            <a:avLst/>
          </a:prstGeom>
        </p:spPr>
      </p:pic>
      <p:cxnSp>
        <p:nvCxnSpPr>
          <p:cNvPr id="133" name="Elbow Connector 132"/>
          <p:cNvCxnSpPr>
            <a:endCxn id="36" idx="3"/>
          </p:cNvCxnSpPr>
          <p:nvPr/>
        </p:nvCxnSpPr>
        <p:spPr bwMode="auto">
          <a:xfrm rot="10800000" flipV="1">
            <a:off x="4847971" y="4705775"/>
            <a:ext cx="1219200" cy="26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triangle" w="med" len="med"/>
            <a:tailEnd type="triangle" w="med" len="med"/>
          </a:ln>
          <a:effectLst/>
        </p:spPr>
      </p:cxnSp>
      <p:pic>
        <p:nvPicPr>
          <p:cNvPr id="134" name="Picture 1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76" y="4452685"/>
            <a:ext cx="1606740" cy="519500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577" y="3835527"/>
            <a:ext cx="1388466" cy="797143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830" y="4015513"/>
            <a:ext cx="986369" cy="43717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78" y="4175909"/>
            <a:ext cx="1112616" cy="670618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50" y="4139269"/>
            <a:ext cx="195071" cy="152400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11" y="4234099"/>
            <a:ext cx="195071" cy="152400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450" y="4118949"/>
            <a:ext cx="195071" cy="152400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106" y="4205823"/>
            <a:ext cx="195071" cy="152400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83" y="4082576"/>
            <a:ext cx="278296" cy="235537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98" y="3883412"/>
            <a:ext cx="278296" cy="235537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422" y="3790891"/>
            <a:ext cx="842169" cy="272295"/>
          </a:xfrm>
          <a:prstGeom prst="rect">
            <a:avLst/>
          </a:prstGeom>
        </p:spPr>
      </p:pic>
      <p:sp>
        <p:nvSpPr>
          <p:cNvPr id="148" name="TextBox 147"/>
          <p:cNvSpPr txBox="1"/>
          <p:nvPr/>
        </p:nvSpPr>
        <p:spPr>
          <a:xfrm>
            <a:off x="394460" y="1066800"/>
            <a:ext cx="4177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kern="0" spc="-100" dirty="0" smtClean="0">
                <a:solidFill>
                  <a:srgbClr val="F05E07"/>
                </a:solidFill>
                <a:latin typeface="Comic Sans MS" pitchFamily="66" charset="0"/>
              </a:rPr>
              <a:t>CutomForm.html &amp; CustomMap.js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289418" y="1767988"/>
            <a:ext cx="8436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The variety </a:t>
            </a:r>
            <a:r>
              <a:rPr lang="en-US" sz="1600" kern="0" spc="-100" dirty="0">
                <a:solidFill>
                  <a:srgbClr val="F05E07"/>
                </a:solidFill>
                <a:latin typeface="Comic Sans MS" pitchFamily="66" charset="0"/>
              </a:rPr>
              <a:t>of web </a:t>
            </a:r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services and content will shape a holistic narrative </a:t>
            </a:r>
            <a:r>
              <a:rPr lang="en-US" sz="1600" kern="0" spc="-100" dirty="0">
                <a:solidFill>
                  <a:srgbClr val="F05E07"/>
                </a:solidFill>
                <a:latin typeface="Comic Sans MS" pitchFamily="66" charset="0"/>
              </a:rPr>
              <a:t>of the Colorado </a:t>
            </a:r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River.</a:t>
            </a:r>
          </a:p>
          <a:p>
            <a:r>
              <a:rPr lang="en-US" sz="1200" kern="0" spc="-100" dirty="0" smtClean="0">
                <a:latin typeface="Comic Sans MS" pitchFamily="66" charset="0"/>
              </a:rPr>
              <a:t>{ Longitude, Latitude, Movie </a:t>
            </a:r>
            <a:r>
              <a:rPr lang="en-US" sz="1200" kern="0" spc="-100" dirty="0" err="1" smtClean="0">
                <a:latin typeface="Comic Sans MS" pitchFamily="66" charset="0"/>
              </a:rPr>
              <a:t>Url</a:t>
            </a:r>
            <a:r>
              <a:rPr lang="en-US" sz="1200" kern="0" spc="-100" dirty="0" smtClean="0">
                <a:latin typeface="Comic Sans MS" pitchFamily="66" charset="0"/>
              </a:rPr>
              <a:t>, Audio </a:t>
            </a:r>
            <a:r>
              <a:rPr lang="en-US" sz="1200" kern="0" spc="-100" dirty="0" err="1" smtClean="0">
                <a:latin typeface="Comic Sans MS" pitchFamily="66" charset="0"/>
              </a:rPr>
              <a:t>Url</a:t>
            </a:r>
            <a:r>
              <a:rPr lang="en-US" sz="1200" kern="0" spc="-100" dirty="0" smtClean="0">
                <a:latin typeface="Comic Sans MS" pitchFamily="66" charset="0"/>
              </a:rPr>
              <a:t>, </a:t>
            </a:r>
            <a:r>
              <a:rPr lang="en-US" sz="1200" kern="0" spc="-100" dirty="0" err="1" smtClean="0">
                <a:latin typeface="Comic Sans MS" pitchFamily="66" charset="0"/>
              </a:rPr>
              <a:t>Img</a:t>
            </a:r>
            <a:r>
              <a:rPr lang="en-US" sz="1200" kern="0" spc="-100" dirty="0" smtClean="0">
                <a:latin typeface="Comic Sans MS" pitchFamily="66" charset="0"/>
              </a:rPr>
              <a:t> </a:t>
            </a:r>
            <a:r>
              <a:rPr lang="en-US" sz="1200" kern="0" spc="-100" dirty="0" err="1" smtClean="0">
                <a:latin typeface="Comic Sans MS" pitchFamily="66" charset="0"/>
              </a:rPr>
              <a:t>Url</a:t>
            </a:r>
            <a:r>
              <a:rPr lang="en-US" sz="1200" kern="0" spc="-100" dirty="0" smtClean="0">
                <a:latin typeface="Comic Sans MS" pitchFamily="66" charset="0"/>
              </a:rPr>
              <a:t>, … }</a:t>
            </a:r>
            <a:endParaRPr lang="en-US" sz="1200" kern="0" spc="-100" dirty="0">
              <a:latin typeface="Comic Sans MS" pitchFamily="66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01480" y="1466910"/>
            <a:ext cx="899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Use public </a:t>
            </a:r>
            <a:r>
              <a:rPr lang="en-US" sz="1600" kern="0" spc="-100" dirty="0" smtClean="0">
                <a:latin typeface="Comic Sans MS" pitchFamily="66" charset="0"/>
              </a:rPr>
              <a:t>APIs</a:t>
            </a:r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 to </a:t>
            </a:r>
            <a:r>
              <a:rPr lang="en-US" sz="1600" kern="0" spc="-100" dirty="0" smtClean="0">
                <a:latin typeface="Comic Sans MS" pitchFamily="66" charset="0"/>
              </a:rPr>
              <a:t>Post </a:t>
            </a:r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&amp;</a:t>
            </a:r>
            <a:r>
              <a:rPr lang="en-US" sz="1600" kern="0" spc="-100" dirty="0" smtClean="0">
                <a:latin typeface="Comic Sans MS" pitchFamily="66" charset="0"/>
              </a:rPr>
              <a:t> GET</a:t>
            </a:r>
            <a:r>
              <a:rPr lang="en-US" sz="1600" kern="0" spc="-100" dirty="0" smtClean="0">
                <a:solidFill>
                  <a:srgbClr val="F05E07"/>
                </a:solidFill>
                <a:latin typeface="Comic Sans MS" pitchFamily="66" charset="0"/>
              </a:rPr>
              <a:t> Stories and Reports of the Colorado River Watershed.</a:t>
            </a:r>
            <a:endParaRPr lang="en-US" sz="1600" kern="0" spc="-100" dirty="0">
              <a:latin typeface="Comic Sans MS" pitchFamily="66" charset="0"/>
            </a:endParaRPr>
          </a:p>
        </p:txBody>
      </p:sp>
      <p:cxnSp>
        <p:nvCxnSpPr>
          <p:cNvPr id="154" name="Elbow Connector 153"/>
          <p:cNvCxnSpPr>
            <a:endCxn id="152" idx="1"/>
          </p:cNvCxnSpPr>
          <p:nvPr/>
        </p:nvCxnSpPr>
        <p:spPr bwMode="auto">
          <a:xfrm>
            <a:off x="199554" y="1636187"/>
            <a:ext cx="201926" cy="0"/>
          </a:xfrm>
          <a:prstGeom prst="straightConnector1">
            <a:avLst/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cxnSp>
        <p:nvCxnSpPr>
          <p:cNvPr id="159" name="Elbow Connector 153"/>
          <p:cNvCxnSpPr/>
          <p:nvPr/>
        </p:nvCxnSpPr>
        <p:spPr bwMode="auto">
          <a:xfrm>
            <a:off x="199554" y="2029598"/>
            <a:ext cx="201926" cy="0"/>
          </a:xfrm>
          <a:prstGeom prst="straightConnector1">
            <a:avLst/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pic>
        <p:nvPicPr>
          <p:cNvPr id="1026" name="Picture 2" descr="http://f.vimeocdn.com/images_v6/ins-devsite-illustration-apis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020" y="4964589"/>
            <a:ext cx="5289645" cy="186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09443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660" y="1828800"/>
            <a:ext cx="2073007" cy="1016080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5842005" y="928887"/>
            <a:ext cx="3358703" cy="2709598"/>
            <a:chOff x="6477000" y="4724400"/>
            <a:chExt cx="2266667" cy="182861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4724400"/>
              <a:ext cx="2266667" cy="1828610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6962750" y="5452121"/>
              <a:ext cx="1295166" cy="370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kern="0" spc="-100" dirty="0">
                <a:solidFill>
                  <a:srgbClr val="F05E07"/>
                </a:solidFill>
                <a:latin typeface="Comic Sans MS" pitchFamily="66" charset="0"/>
              </a:endParaRPr>
            </a:p>
          </p:txBody>
        </p:sp>
      </p:grpSp>
      <p:pic>
        <p:nvPicPr>
          <p:cNvPr id="103" name="Picture 1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195" y="2514600"/>
            <a:ext cx="390143" cy="3048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230" y="1835166"/>
            <a:ext cx="474074" cy="401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0" y="4288154"/>
            <a:ext cx="1365667" cy="106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726" y="4282645"/>
            <a:ext cx="1365667" cy="1066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926" y="4282645"/>
            <a:ext cx="1365667" cy="1066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926" y="4282645"/>
            <a:ext cx="1365667" cy="1066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993" y="4282645"/>
            <a:ext cx="1365667" cy="1066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82645"/>
            <a:ext cx="1365667" cy="1066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" y="0"/>
            <a:ext cx="775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kern="0" spc="-100" dirty="0" smtClean="0">
                <a:latin typeface="Comic Sans MS" pitchFamily="66" charset="0"/>
              </a:rPr>
              <a:t>The Web as a Pseudo Database</a:t>
            </a:r>
            <a:endParaRPr lang="en-US" sz="4000" b="1" kern="0" spc="-100" dirty="0"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538609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Web Client Applications</a:t>
            </a:r>
            <a:endParaRPr lang="en-US" sz="1600" b="1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0789" y="712858"/>
            <a:ext cx="4177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CutomForm.html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918650"/>
            <a:ext cx="2669600" cy="86315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124201" y="6443246"/>
            <a:ext cx="5631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kern="0" spc="-100" dirty="0" err="1" smtClean="0">
                <a:solidFill>
                  <a:srgbClr val="F05E07"/>
                </a:solidFill>
                <a:latin typeface="Comic Sans MS" pitchFamily="66" charset="0"/>
              </a:rPr>
              <a:t>Maintainance</a:t>
            </a:r>
            <a:r>
              <a:rPr lang="en-US" sz="16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 Free JavaScript and Html Server</a:t>
            </a:r>
            <a:endParaRPr lang="en-US" sz="1600" b="1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cxnSp>
        <p:nvCxnSpPr>
          <p:cNvPr id="40" name="Elbow Connector 39"/>
          <p:cNvCxnSpPr>
            <a:stCxn id="37" idx="3"/>
            <a:endCxn id="5" idx="2"/>
          </p:cNvCxnSpPr>
          <p:nvPr/>
        </p:nvCxnSpPr>
        <p:spPr bwMode="auto">
          <a:xfrm flipH="1" flipV="1">
            <a:off x="711294" y="5354954"/>
            <a:ext cx="2263106" cy="995271"/>
          </a:xfrm>
          <a:prstGeom prst="bentConnector4">
            <a:avLst>
              <a:gd name="adj1" fmla="val -10101"/>
              <a:gd name="adj2" fmla="val 71681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cxnSp>
        <p:nvCxnSpPr>
          <p:cNvPr id="44" name="Elbow Connector 43"/>
          <p:cNvCxnSpPr>
            <a:stCxn id="5" idx="0"/>
            <a:endCxn id="35" idx="2"/>
          </p:cNvCxnSpPr>
          <p:nvPr/>
        </p:nvCxnSpPr>
        <p:spPr bwMode="auto">
          <a:xfrm rot="5400000" flipH="1" flipV="1">
            <a:off x="3791491" y="558289"/>
            <a:ext cx="649669" cy="681006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cxnSp>
        <p:nvCxnSpPr>
          <p:cNvPr id="47" name="Elbow Connector 46"/>
          <p:cNvCxnSpPr>
            <a:stCxn id="10" idx="0"/>
            <a:endCxn id="35" idx="2"/>
          </p:cNvCxnSpPr>
          <p:nvPr/>
        </p:nvCxnSpPr>
        <p:spPr bwMode="auto">
          <a:xfrm rot="5400000" flipH="1" flipV="1">
            <a:off x="4613378" y="1374667"/>
            <a:ext cx="644160" cy="517179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cxnSp>
        <p:nvCxnSpPr>
          <p:cNvPr id="50" name="Elbow Connector 49"/>
          <p:cNvCxnSpPr>
            <a:stCxn id="11" idx="0"/>
            <a:endCxn id="35" idx="2"/>
          </p:cNvCxnSpPr>
          <p:nvPr/>
        </p:nvCxnSpPr>
        <p:spPr bwMode="auto">
          <a:xfrm rot="5400000" flipH="1" flipV="1">
            <a:off x="5413478" y="2174767"/>
            <a:ext cx="644160" cy="357159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cxnSp>
        <p:nvCxnSpPr>
          <p:cNvPr id="54" name="Elbow Connector 53"/>
          <p:cNvCxnSpPr>
            <a:stCxn id="12" idx="0"/>
            <a:endCxn id="35" idx="2"/>
          </p:cNvCxnSpPr>
          <p:nvPr/>
        </p:nvCxnSpPr>
        <p:spPr bwMode="auto">
          <a:xfrm rot="5400000" flipH="1" flipV="1">
            <a:off x="6175478" y="2936767"/>
            <a:ext cx="644160" cy="204759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cxnSp>
        <p:nvCxnSpPr>
          <p:cNvPr id="57" name="Elbow Connector 56"/>
          <p:cNvCxnSpPr>
            <a:stCxn id="21" idx="0"/>
            <a:endCxn id="35" idx="2"/>
          </p:cNvCxnSpPr>
          <p:nvPr/>
        </p:nvCxnSpPr>
        <p:spPr bwMode="auto">
          <a:xfrm rot="5400000" flipH="1" flipV="1">
            <a:off x="6934512" y="3695800"/>
            <a:ext cx="644160" cy="52953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cxnSp>
        <p:nvCxnSpPr>
          <p:cNvPr id="60" name="Elbow Connector 59"/>
          <p:cNvCxnSpPr>
            <a:stCxn id="22" idx="0"/>
            <a:endCxn id="35" idx="2"/>
          </p:cNvCxnSpPr>
          <p:nvPr/>
        </p:nvCxnSpPr>
        <p:spPr bwMode="auto">
          <a:xfrm rot="16200000" flipV="1">
            <a:off x="7666216" y="3493626"/>
            <a:ext cx="644160" cy="93387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cxnSp>
        <p:nvCxnSpPr>
          <p:cNvPr id="73" name="Elbow Connector 72"/>
          <p:cNvCxnSpPr>
            <a:stCxn id="37" idx="3"/>
            <a:endCxn id="10" idx="2"/>
          </p:cNvCxnSpPr>
          <p:nvPr/>
        </p:nvCxnSpPr>
        <p:spPr bwMode="auto">
          <a:xfrm flipH="1" flipV="1">
            <a:off x="2349560" y="5349445"/>
            <a:ext cx="624840" cy="1000780"/>
          </a:xfrm>
          <a:prstGeom prst="bentConnector4">
            <a:avLst>
              <a:gd name="adj1" fmla="val -36585"/>
              <a:gd name="adj2" fmla="val 71562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cxnSp>
        <p:nvCxnSpPr>
          <p:cNvPr id="75" name="Elbow Connector 74"/>
          <p:cNvCxnSpPr>
            <a:stCxn id="37" idx="3"/>
            <a:endCxn id="11" idx="2"/>
          </p:cNvCxnSpPr>
          <p:nvPr/>
        </p:nvCxnSpPr>
        <p:spPr bwMode="auto">
          <a:xfrm flipV="1">
            <a:off x="2974400" y="5349445"/>
            <a:ext cx="975360" cy="1000780"/>
          </a:xfrm>
          <a:prstGeom prst="bentConnector2">
            <a:avLst/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cxnSp>
        <p:nvCxnSpPr>
          <p:cNvPr id="77" name="Elbow Connector 76"/>
          <p:cNvCxnSpPr>
            <a:stCxn id="37" idx="3"/>
            <a:endCxn id="12" idx="2"/>
          </p:cNvCxnSpPr>
          <p:nvPr/>
        </p:nvCxnSpPr>
        <p:spPr bwMode="auto">
          <a:xfrm flipV="1">
            <a:off x="2974400" y="5349445"/>
            <a:ext cx="2499360" cy="1000780"/>
          </a:xfrm>
          <a:prstGeom prst="bentConnector2">
            <a:avLst/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cxnSp>
        <p:nvCxnSpPr>
          <p:cNvPr id="79" name="Elbow Connector 78"/>
          <p:cNvCxnSpPr>
            <a:stCxn id="37" idx="3"/>
            <a:endCxn id="21" idx="2"/>
          </p:cNvCxnSpPr>
          <p:nvPr/>
        </p:nvCxnSpPr>
        <p:spPr bwMode="auto">
          <a:xfrm flipV="1">
            <a:off x="2974400" y="5349445"/>
            <a:ext cx="4017427" cy="1000780"/>
          </a:xfrm>
          <a:prstGeom prst="bentConnector2">
            <a:avLst/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cxnSp>
        <p:nvCxnSpPr>
          <p:cNvPr id="81" name="Elbow Connector 80"/>
          <p:cNvCxnSpPr>
            <a:stCxn id="37" idx="3"/>
            <a:endCxn id="22" idx="2"/>
          </p:cNvCxnSpPr>
          <p:nvPr/>
        </p:nvCxnSpPr>
        <p:spPr bwMode="auto">
          <a:xfrm flipV="1">
            <a:off x="2974400" y="5349445"/>
            <a:ext cx="5480834" cy="1000780"/>
          </a:xfrm>
          <a:prstGeom prst="bentConnector2">
            <a:avLst/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326701" y="1420744"/>
            <a:ext cx="44907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Use                 </a:t>
            </a:r>
            <a:r>
              <a:rPr lang="en-US" sz="2000" b="1" kern="0" spc="-100" dirty="0" smtClean="0">
                <a:latin typeface="Comic Sans MS" pitchFamily="66" charset="0"/>
              </a:rPr>
              <a:t>API</a:t>
            </a:r>
            <a:r>
              <a:rPr lang="en-US" sz="20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 to </a:t>
            </a:r>
            <a:r>
              <a:rPr lang="en-US" sz="2000" b="1" kern="0" spc="-100" dirty="0" smtClean="0">
                <a:latin typeface="Comic Sans MS" pitchFamily="66" charset="0"/>
              </a:rPr>
              <a:t>Post</a:t>
            </a:r>
            <a:r>
              <a:rPr lang="en-US" sz="20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 Stories and Reports of the Colorado River Watershed.</a:t>
            </a:r>
          </a:p>
          <a:p>
            <a:endParaRPr lang="en-US" sz="2000" b="1" kern="0" spc="-100" dirty="0" smtClean="0">
              <a:solidFill>
                <a:srgbClr val="F05E07"/>
              </a:solidFill>
              <a:latin typeface="Comic Sans MS" pitchFamily="66" charset="0"/>
            </a:endParaRPr>
          </a:p>
          <a:p>
            <a:r>
              <a:rPr lang="en-US" sz="2000" b="1" kern="0" spc="-100" dirty="0" smtClean="0">
                <a:latin typeface="Comic Sans MS" pitchFamily="66" charset="0"/>
              </a:rPr>
              <a:t>{ Longitude, Latitude, Movie </a:t>
            </a:r>
            <a:r>
              <a:rPr lang="en-US" sz="2000" b="1" kern="0" spc="-100" dirty="0" err="1" smtClean="0">
                <a:latin typeface="Comic Sans MS" pitchFamily="66" charset="0"/>
              </a:rPr>
              <a:t>Url</a:t>
            </a:r>
            <a:r>
              <a:rPr lang="en-US" sz="2000" b="1" kern="0" spc="-100" dirty="0" smtClean="0">
                <a:latin typeface="Comic Sans MS" pitchFamily="66" charset="0"/>
              </a:rPr>
              <a:t>, Audio </a:t>
            </a:r>
            <a:r>
              <a:rPr lang="en-US" sz="2000" b="1" kern="0" spc="-100" dirty="0" err="1" smtClean="0">
                <a:latin typeface="Comic Sans MS" pitchFamily="66" charset="0"/>
              </a:rPr>
              <a:t>Url</a:t>
            </a:r>
            <a:r>
              <a:rPr lang="en-US" sz="2000" b="1" kern="0" spc="-100" dirty="0" smtClean="0">
                <a:latin typeface="Comic Sans MS" pitchFamily="66" charset="0"/>
              </a:rPr>
              <a:t>, </a:t>
            </a:r>
            <a:r>
              <a:rPr lang="en-US" sz="2000" b="1" kern="0" spc="-100" dirty="0" err="1" smtClean="0">
                <a:latin typeface="Comic Sans MS" pitchFamily="66" charset="0"/>
              </a:rPr>
              <a:t>Img</a:t>
            </a:r>
            <a:r>
              <a:rPr lang="en-US" sz="2000" b="1" kern="0" spc="-100" dirty="0" smtClean="0">
                <a:latin typeface="Comic Sans MS" pitchFamily="66" charset="0"/>
              </a:rPr>
              <a:t> </a:t>
            </a:r>
            <a:r>
              <a:rPr lang="en-US" sz="2000" b="1" kern="0" spc="-100" dirty="0" err="1" smtClean="0">
                <a:latin typeface="Comic Sans MS" pitchFamily="66" charset="0"/>
              </a:rPr>
              <a:t>Url</a:t>
            </a:r>
            <a:r>
              <a:rPr lang="en-US" sz="2000" b="1" kern="0" spc="-100" dirty="0" smtClean="0">
                <a:latin typeface="Comic Sans MS" pitchFamily="66" charset="0"/>
              </a:rPr>
              <a:t>, … }</a:t>
            </a:r>
            <a:endParaRPr lang="en-US" sz="2000" b="1" kern="0" spc="-100" dirty="0">
              <a:latin typeface="Comic Sans MS" pitchFamily="66" charset="0"/>
            </a:endParaRP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01" y="1277210"/>
            <a:ext cx="1499865" cy="735156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912" y="2607153"/>
            <a:ext cx="284680" cy="222407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390" y="2761830"/>
            <a:ext cx="195071" cy="152400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445" y="2825555"/>
            <a:ext cx="195071" cy="15240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306" y="2920385"/>
            <a:ext cx="195071" cy="15240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645" y="2805235"/>
            <a:ext cx="195071" cy="152400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101" y="2912429"/>
            <a:ext cx="195071" cy="152400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962" y="3007259"/>
            <a:ext cx="195071" cy="152400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301" y="2892109"/>
            <a:ext cx="195071" cy="15240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469" y="2760029"/>
            <a:ext cx="195071" cy="152400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330" y="2854859"/>
            <a:ext cx="195071" cy="152400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669" y="2739709"/>
            <a:ext cx="195071" cy="152400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972" y="3016841"/>
            <a:ext cx="195071" cy="152400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833" y="3111671"/>
            <a:ext cx="195071" cy="152400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172" y="2996521"/>
            <a:ext cx="195071" cy="152400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113" y="2901691"/>
            <a:ext cx="195071" cy="152400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313" y="2881371"/>
            <a:ext cx="195071" cy="152400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28" y="4516754"/>
            <a:ext cx="390143" cy="304800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7" y="4529213"/>
            <a:ext cx="390143" cy="304800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431" y="4510327"/>
            <a:ext cx="390143" cy="304800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687" y="4531741"/>
            <a:ext cx="390143" cy="304800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964" y="4531741"/>
            <a:ext cx="390143" cy="304800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860" y="4510327"/>
            <a:ext cx="390143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204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113" y="928887"/>
            <a:ext cx="2894595" cy="2335184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595" y="4495938"/>
            <a:ext cx="2307716" cy="186172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4400"/>
            <a:ext cx="2368102" cy="191044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993" y="1676400"/>
            <a:ext cx="2073007" cy="101608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195" y="2514600"/>
            <a:ext cx="390143" cy="3048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926" y="1676400"/>
            <a:ext cx="474074" cy="40123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" y="0"/>
            <a:ext cx="775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kern="0" spc="-100" dirty="0" smtClean="0">
                <a:latin typeface="Comic Sans MS" pitchFamily="66" charset="0"/>
              </a:rPr>
              <a:t>The Web as a Pseudo Database</a:t>
            </a:r>
            <a:endParaRPr lang="en-US" sz="4000" b="1" kern="0" spc="-100" dirty="0"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538609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Web Client Applications</a:t>
            </a:r>
            <a:endParaRPr lang="en-US" sz="1600" b="1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0789" y="712858"/>
            <a:ext cx="4177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CustomMap.JS</a:t>
            </a:r>
            <a:endParaRPr lang="en-US" sz="4000" b="1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134" y="5024663"/>
            <a:ext cx="2107294" cy="681342"/>
          </a:xfrm>
          <a:prstGeom prst="rect">
            <a:avLst/>
          </a:prstGeom>
        </p:spPr>
      </p:pic>
      <p:cxnSp>
        <p:nvCxnSpPr>
          <p:cNvPr id="57" name="Elbow Connector 56"/>
          <p:cNvCxnSpPr>
            <a:stCxn id="92" idx="1"/>
            <a:endCxn id="22" idx="3"/>
          </p:cNvCxnSpPr>
          <p:nvPr/>
        </p:nvCxnSpPr>
        <p:spPr bwMode="auto">
          <a:xfrm rot="10800000" flipV="1">
            <a:off x="4947067" y="4035074"/>
            <a:ext cx="1390728" cy="35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cxnSp>
        <p:nvCxnSpPr>
          <p:cNvPr id="75" name="Elbow Connector 74"/>
          <p:cNvCxnSpPr>
            <a:stCxn id="127" idx="1"/>
            <a:endCxn id="22" idx="2"/>
          </p:cNvCxnSpPr>
          <p:nvPr/>
        </p:nvCxnSpPr>
        <p:spPr bwMode="auto">
          <a:xfrm rot="10800000">
            <a:off x="4264234" y="4572000"/>
            <a:ext cx="917366" cy="855170"/>
          </a:xfrm>
          <a:prstGeom prst="bentConnector2">
            <a:avLst/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326701" y="1651337"/>
            <a:ext cx="4318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Use a variety of web services to shape the narrative of the Colorado River.</a:t>
            </a: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912" y="2607153"/>
            <a:ext cx="284680" cy="222407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390" y="2761830"/>
            <a:ext cx="195071" cy="152400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445" y="2825555"/>
            <a:ext cx="195071" cy="15240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306" y="2920385"/>
            <a:ext cx="195071" cy="15240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645" y="2805235"/>
            <a:ext cx="195071" cy="152400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101" y="2912429"/>
            <a:ext cx="195071" cy="152400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962" y="3007259"/>
            <a:ext cx="195071" cy="152400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301" y="2892109"/>
            <a:ext cx="195071" cy="15240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469" y="2760029"/>
            <a:ext cx="195071" cy="152400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330" y="2854859"/>
            <a:ext cx="195071" cy="152400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669" y="2739709"/>
            <a:ext cx="195071" cy="152400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972" y="3016841"/>
            <a:ext cx="195071" cy="152400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833" y="3111671"/>
            <a:ext cx="195071" cy="152400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172" y="2996521"/>
            <a:ext cx="195071" cy="152400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113" y="2901691"/>
            <a:ext cx="195071" cy="152400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313" y="2881371"/>
            <a:ext cx="195071" cy="152400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3581400" y="3505200"/>
            <a:ext cx="1645654" cy="1066800"/>
            <a:chOff x="3581400" y="4282645"/>
            <a:chExt cx="1645654" cy="106680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400" y="4282645"/>
              <a:ext cx="1365667" cy="1066800"/>
            </a:xfrm>
            <a:prstGeom prst="rect">
              <a:avLst/>
            </a:prstGeom>
          </p:spPr>
        </p:pic>
        <p:pic>
          <p:nvPicPr>
            <p:cNvPr id="154" name="Picture 1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6911" y="4547511"/>
              <a:ext cx="390143" cy="304800"/>
            </a:xfrm>
            <a:prstGeom prst="rect">
              <a:avLst/>
            </a:prstGeom>
          </p:spPr>
        </p:pic>
      </p:grpSp>
      <p:pic>
        <p:nvPicPr>
          <p:cNvPr id="90" name="Picture 8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18" y="5227115"/>
            <a:ext cx="1388466" cy="797143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6337795" y="3745074"/>
            <a:ext cx="581930" cy="580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kern="0" spc="-100" dirty="0" smtClean="0">
                <a:latin typeface="Comic Sans MS" pitchFamily="66" charset="0"/>
              </a:rPr>
              <a:t>Get</a:t>
            </a:r>
            <a:endParaRPr lang="en-US" sz="2000" b="1" kern="0" spc="-100" dirty="0">
              <a:latin typeface="Comic Sans MS" pitchFamily="66" charset="0"/>
            </a:endParaRPr>
          </a:p>
        </p:txBody>
      </p:sp>
      <p:cxnSp>
        <p:nvCxnSpPr>
          <p:cNvPr id="126" name="Elbow Connector 125"/>
          <p:cNvCxnSpPr>
            <a:stCxn id="35" idx="2"/>
            <a:endCxn id="92" idx="3"/>
          </p:cNvCxnSpPr>
          <p:nvPr/>
        </p:nvCxnSpPr>
        <p:spPr bwMode="auto">
          <a:xfrm rot="5400000">
            <a:off x="6951066" y="3232730"/>
            <a:ext cx="771004" cy="833686"/>
          </a:xfrm>
          <a:prstGeom prst="bentConnector2">
            <a:avLst/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5181600" y="5227115"/>
            <a:ext cx="581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kern="0" spc="-100" dirty="0" smtClean="0">
                <a:latin typeface="Comic Sans MS" pitchFamily="66" charset="0"/>
              </a:rPr>
              <a:t>Get</a:t>
            </a:r>
            <a:endParaRPr lang="en-US" sz="2000" b="1" kern="0" spc="-100" dirty="0">
              <a:latin typeface="Comic Sans MS" pitchFamily="66" charset="0"/>
            </a:endParaRPr>
          </a:p>
        </p:txBody>
      </p:sp>
      <p:cxnSp>
        <p:nvCxnSpPr>
          <p:cNvPr id="129" name="Elbow Connector 128"/>
          <p:cNvCxnSpPr>
            <a:stCxn id="96" idx="1"/>
            <a:endCxn id="127" idx="3"/>
          </p:cNvCxnSpPr>
          <p:nvPr/>
        </p:nvCxnSpPr>
        <p:spPr bwMode="auto">
          <a:xfrm rot="10800000" flipV="1">
            <a:off x="5763531" y="5426800"/>
            <a:ext cx="1087065" cy="36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cxnSp>
        <p:nvCxnSpPr>
          <p:cNvPr id="130" name="Elbow Connector 129"/>
          <p:cNvCxnSpPr>
            <a:stCxn id="131" idx="3"/>
            <a:endCxn id="22" idx="1"/>
          </p:cNvCxnSpPr>
          <p:nvPr/>
        </p:nvCxnSpPr>
        <p:spPr bwMode="auto">
          <a:xfrm>
            <a:off x="2703955" y="4033205"/>
            <a:ext cx="877445" cy="539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sp>
        <p:nvSpPr>
          <p:cNvPr id="131" name="TextBox 130"/>
          <p:cNvSpPr txBox="1"/>
          <p:nvPr/>
        </p:nvSpPr>
        <p:spPr>
          <a:xfrm>
            <a:off x="2122025" y="3833150"/>
            <a:ext cx="581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kern="0" spc="-100" dirty="0" smtClean="0">
                <a:latin typeface="Comic Sans MS" pitchFamily="66" charset="0"/>
              </a:rPr>
              <a:t>Get</a:t>
            </a:r>
            <a:endParaRPr lang="en-US" sz="2000" b="1" kern="0" spc="-100" dirty="0">
              <a:latin typeface="Comic Sans MS" pitchFamily="66" charset="0"/>
            </a:endParaRPr>
          </a:p>
        </p:txBody>
      </p:sp>
      <p:cxnSp>
        <p:nvCxnSpPr>
          <p:cNvPr id="132" name="Elbow Connector 131"/>
          <p:cNvCxnSpPr>
            <a:stCxn id="63" idx="0"/>
            <a:endCxn id="131" idx="1"/>
          </p:cNvCxnSpPr>
          <p:nvPr/>
        </p:nvCxnSpPr>
        <p:spPr bwMode="auto">
          <a:xfrm rot="5400000" flipH="1" flipV="1">
            <a:off x="1307441" y="3909816"/>
            <a:ext cx="691195" cy="937974"/>
          </a:xfrm>
          <a:prstGeom prst="bentConnector2">
            <a:avLst/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pic>
        <p:nvPicPr>
          <p:cNvPr id="163" name="Picture 16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881" y="5528701"/>
            <a:ext cx="1095986" cy="485756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792424"/>
            <a:ext cx="1290554" cy="5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5144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0"/>
            <a:ext cx="775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kern="0" spc="-100" dirty="0" smtClean="0">
                <a:latin typeface="Comic Sans MS" pitchFamily="66" charset="0"/>
              </a:rPr>
              <a:t>The Web as a Pseudo Database</a:t>
            </a:r>
            <a:endParaRPr lang="en-US" sz="4000" b="1" kern="0" spc="-100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8200" y="538609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A Service Oriented Architecture</a:t>
            </a:r>
            <a:endParaRPr lang="en-US" sz="1600" b="1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1000" y="6248400"/>
            <a:ext cx="844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omic Sans MS" pitchFamily="66" charset="0"/>
              </a:rPr>
              <a:t>Get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0" y="4705290"/>
            <a:ext cx="1717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omic Sans MS" pitchFamily="66" charset="0"/>
              </a:rPr>
              <a:t>PUT | POST</a:t>
            </a:r>
            <a:endParaRPr lang="en-US" sz="2000" b="1" dirty="0">
              <a:latin typeface="Comic Sans MS" pitchFamily="66" charset="0"/>
            </a:endParaRPr>
          </a:p>
        </p:txBody>
      </p:sp>
      <p:cxnSp>
        <p:nvCxnSpPr>
          <p:cNvPr id="13" name="Elbow Connector 9"/>
          <p:cNvCxnSpPr>
            <a:stCxn id="23" idx="3"/>
            <a:endCxn id="9" idx="1"/>
          </p:cNvCxnSpPr>
          <p:nvPr/>
        </p:nvCxnSpPr>
        <p:spPr bwMode="auto">
          <a:xfrm flipV="1">
            <a:off x="2280076" y="4905345"/>
            <a:ext cx="1529924" cy="739328"/>
          </a:xfrm>
          <a:prstGeom prst="straightConnector1">
            <a:avLst/>
          </a:prstGeom>
          <a:solidFill>
            <a:schemeClr val="accent1"/>
          </a:solidFill>
          <a:ln w="762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905000" y="1131361"/>
            <a:ext cx="1348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Publish Data</a:t>
            </a:r>
            <a:endParaRPr lang="en-US" sz="1600" b="1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800" y="0"/>
            <a:ext cx="775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kern="0" spc="-100" dirty="0" smtClean="0">
                <a:latin typeface="Comic Sans MS" pitchFamily="66" charset="0"/>
              </a:rPr>
              <a:t>The Web as a Pseudo Database</a:t>
            </a:r>
            <a:endParaRPr lang="en-US" sz="4000" b="1" kern="0" spc="-100" dirty="0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57239" y="2209800"/>
            <a:ext cx="1200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By Putting</a:t>
            </a:r>
            <a:endParaRPr lang="en-US" sz="1600" b="1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75000" y="2167354"/>
            <a:ext cx="185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By Getting </a:t>
            </a:r>
            <a:endParaRPr lang="en-US" sz="1600" b="1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cxnSp>
        <p:nvCxnSpPr>
          <p:cNvPr id="22" name="Elbow Connector 21"/>
          <p:cNvCxnSpPr>
            <a:stCxn id="15" idx="2"/>
            <a:endCxn id="17" idx="0"/>
          </p:cNvCxnSpPr>
          <p:nvPr/>
        </p:nvCxnSpPr>
        <p:spPr bwMode="auto">
          <a:xfrm rot="16200000" flipH="1">
            <a:off x="2469722" y="1579655"/>
            <a:ext cx="697439" cy="47795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grpSp>
        <p:nvGrpSpPr>
          <p:cNvPr id="39" name="Group 38"/>
          <p:cNvGrpSpPr/>
          <p:nvPr/>
        </p:nvGrpSpPr>
        <p:grpSpPr>
          <a:xfrm>
            <a:off x="36723" y="4768468"/>
            <a:ext cx="2243353" cy="1752410"/>
            <a:chOff x="1850099" y="4658956"/>
            <a:chExt cx="2722166" cy="189405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0099" y="4658956"/>
              <a:ext cx="2722166" cy="1894054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2142182" y="5081319"/>
              <a:ext cx="1758387" cy="399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kern="0" spc="-100" dirty="0" smtClean="0">
                  <a:solidFill>
                    <a:srgbClr val="F05E07"/>
                  </a:solidFill>
                  <a:latin typeface="Comic Sans MS" pitchFamily="66" charset="0"/>
                </a:rPr>
                <a:t>Your Client</a:t>
              </a:r>
              <a:endParaRPr lang="en-US" b="1" kern="0" spc="-100" dirty="0">
                <a:solidFill>
                  <a:srgbClr val="F05E07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858001" y="4735417"/>
            <a:ext cx="2285999" cy="1844206"/>
            <a:chOff x="6477000" y="4724400"/>
            <a:chExt cx="2266667" cy="182861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4724400"/>
              <a:ext cx="2266667" cy="18286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883539" y="5454039"/>
              <a:ext cx="1453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kern="0" spc="-100" dirty="0" smtClean="0">
                  <a:solidFill>
                    <a:srgbClr val="F05E07"/>
                  </a:solidFill>
                  <a:latin typeface="Comic Sans MS" pitchFamily="66" charset="0"/>
                </a:rPr>
                <a:t>The Servers</a:t>
              </a:r>
              <a:endParaRPr lang="en-US" b="1" kern="0" spc="-100" dirty="0">
                <a:solidFill>
                  <a:srgbClr val="F05E07"/>
                </a:solidFill>
                <a:latin typeface="Comic Sans MS" pitchFamily="66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912483" y="1185446"/>
            <a:ext cx="1437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Consume Data</a:t>
            </a:r>
            <a:endParaRPr lang="en-US" sz="1600" b="1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cxnSp>
        <p:nvCxnSpPr>
          <p:cNvPr id="29" name="Elbow Connector 28"/>
          <p:cNvCxnSpPr>
            <a:stCxn id="27" idx="2"/>
            <a:endCxn id="18" idx="0"/>
          </p:cNvCxnSpPr>
          <p:nvPr/>
        </p:nvCxnSpPr>
        <p:spPr bwMode="auto">
          <a:xfrm rot="5400000">
            <a:off x="5845100" y="1381101"/>
            <a:ext cx="643354" cy="92915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triangle" w="med" len="med"/>
            <a:tailEnd type="oval" w="sm" len="sm"/>
          </a:ln>
          <a:effectLst/>
        </p:spPr>
      </p:cxnSp>
      <p:cxnSp>
        <p:nvCxnSpPr>
          <p:cNvPr id="61" name="Elbow Connector 60"/>
          <p:cNvCxnSpPr>
            <a:stCxn id="17" idx="2"/>
          </p:cNvCxnSpPr>
          <p:nvPr/>
        </p:nvCxnSpPr>
        <p:spPr bwMode="auto">
          <a:xfrm rot="5400000">
            <a:off x="2358170" y="2543596"/>
            <a:ext cx="694492" cy="70400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5853729" y="3242846"/>
            <a:ext cx="623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From</a:t>
            </a:r>
            <a:endParaRPr lang="en-US" sz="1600" b="1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cxnSp>
        <p:nvCxnSpPr>
          <p:cNvPr id="69" name="Elbow Connector 68"/>
          <p:cNvCxnSpPr>
            <a:endCxn id="23" idx="0"/>
          </p:cNvCxnSpPr>
          <p:nvPr/>
        </p:nvCxnSpPr>
        <p:spPr bwMode="auto">
          <a:xfrm rot="10800000" flipV="1">
            <a:off x="1158401" y="4174122"/>
            <a:ext cx="3172127" cy="594345"/>
          </a:xfrm>
          <a:prstGeom prst="bentConnector2">
            <a:avLst/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triangle" w="med" len="med"/>
            <a:tailEnd type="triangle" w="med" len="med"/>
          </a:ln>
          <a:effectLst/>
        </p:spPr>
      </p:cxnSp>
      <p:cxnSp>
        <p:nvCxnSpPr>
          <p:cNvPr id="73" name="Elbow Connector 72"/>
          <p:cNvCxnSpPr>
            <a:stCxn id="25" idx="0"/>
          </p:cNvCxnSpPr>
          <p:nvPr/>
        </p:nvCxnSpPr>
        <p:spPr bwMode="auto">
          <a:xfrm rot="16200000" flipV="1">
            <a:off x="6158254" y="2892669"/>
            <a:ext cx="561294" cy="3124201"/>
          </a:xfrm>
          <a:prstGeom prst="bentConnector2">
            <a:avLst/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triangle" w="med" len="med"/>
            <a:tailEnd type="triangle" w="med" len="med"/>
          </a:ln>
          <a:effectLst/>
        </p:spPr>
      </p:cxnSp>
      <p:cxnSp>
        <p:nvCxnSpPr>
          <p:cNvPr id="76" name="Elbow Connector 75"/>
          <p:cNvCxnSpPr>
            <a:stCxn id="67" idx="0"/>
            <a:endCxn id="18" idx="2"/>
          </p:cNvCxnSpPr>
          <p:nvPr/>
        </p:nvCxnSpPr>
        <p:spPr bwMode="auto">
          <a:xfrm rot="16200000" flipV="1">
            <a:off x="5565314" y="2642794"/>
            <a:ext cx="736938" cy="46316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cxnSp>
        <p:nvCxnSpPr>
          <p:cNvPr id="79" name="Elbow Connector 78"/>
          <p:cNvCxnSpPr>
            <a:stCxn id="124" idx="2"/>
            <a:endCxn id="67" idx="3"/>
          </p:cNvCxnSpPr>
          <p:nvPr/>
        </p:nvCxnSpPr>
        <p:spPr bwMode="auto">
          <a:xfrm rot="5400000">
            <a:off x="7082504" y="2504287"/>
            <a:ext cx="302332" cy="1513340"/>
          </a:xfrm>
          <a:prstGeom prst="bentConnector2">
            <a:avLst/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cxnSp>
        <p:nvCxnSpPr>
          <p:cNvPr id="96" name="Elbow Connector 95"/>
          <p:cNvCxnSpPr>
            <a:stCxn id="97" idx="1"/>
            <a:endCxn id="23" idx="0"/>
          </p:cNvCxnSpPr>
          <p:nvPr/>
        </p:nvCxnSpPr>
        <p:spPr bwMode="auto">
          <a:xfrm rot="10800000" flipV="1">
            <a:off x="1158400" y="4478922"/>
            <a:ext cx="3108800" cy="289545"/>
          </a:xfrm>
          <a:prstGeom prst="bentConnector2">
            <a:avLst/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triangle" w="med" len="med"/>
            <a:tailEnd type="triangle" w="med" len="med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4267200" y="4309646"/>
            <a:ext cx="698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From</a:t>
            </a:r>
            <a:endParaRPr lang="en-US" sz="1600" b="1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cxnSp>
        <p:nvCxnSpPr>
          <p:cNvPr id="98" name="Elbow Connector 97"/>
          <p:cNvCxnSpPr>
            <a:stCxn id="25" idx="0"/>
            <a:endCxn id="97" idx="3"/>
          </p:cNvCxnSpPr>
          <p:nvPr/>
        </p:nvCxnSpPr>
        <p:spPr bwMode="auto">
          <a:xfrm rot="16200000" flipV="1">
            <a:off x="6355190" y="3089606"/>
            <a:ext cx="256494" cy="3035128"/>
          </a:xfrm>
          <a:prstGeom prst="bentConnector2">
            <a:avLst/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triangle" w="med" len="med"/>
            <a:tailEnd type="triangle" w="med" len="med"/>
          </a:ln>
          <a:effectLst/>
        </p:spPr>
      </p:cxnSp>
      <p:grpSp>
        <p:nvGrpSpPr>
          <p:cNvPr id="107" name="Group 106"/>
          <p:cNvGrpSpPr/>
          <p:nvPr/>
        </p:nvGrpSpPr>
        <p:grpSpPr>
          <a:xfrm>
            <a:off x="441139" y="924251"/>
            <a:ext cx="1121677" cy="998725"/>
            <a:chOff x="1850099" y="4658956"/>
            <a:chExt cx="2722166" cy="1894054"/>
          </a:xfrm>
        </p:grpSpPr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0099" y="4658956"/>
              <a:ext cx="2722166" cy="1894054"/>
            </a:xfrm>
            <a:prstGeom prst="rect">
              <a:avLst/>
            </a:prstGeom>
          </p:spPr>
        </p:pic>
        <p:sp>
          <p:nvSpPr>
            <p:cNvPr id="109" name="TextBox 108"/>
            <p:cNvSpPr txBox="1"/>
            <p:nvPr/>
          </p:nvSpPr>
          <p:spPr>
            <a:xfrm>
              <a:off x="2142183" y="5081319"/>
              <a:ext cx="1758387" cy="700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kern="0" spc="-100" dirty="0">
                <a:solidFill>
                  <a:srgbClr val="F05E07"/>
                </a:solidFill>
                <a:latin typeface="Comic Sans MS" pitchFamily="66" charset="0"/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2066159" y="3270603"/>
            <a:ext cx="546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To</a:t>
            </a:r>
            <a:endParaRPr lang="en-US" sz="1600" b="1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419816" y="2087302"/>
            <a:ext cx="1143000" cy="922103"/>
            <a:chOff x="6477000" y="4724400"/>
            <a:chExt cx="2266667" cy="1828610"/>
          </a:xfrm>
        </p:grpSpPr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4724400"/>
              <a:ext cx="2266667" cy="1828610"/>
            </a:xfrm>
            <a:prstGeom prst="rect">
              <a:avLst/>
            </a:prstGeom>
          </p:spPr>
        </p:pic>
        <p:sp>
          <p:nvSpPr>
            <p:cNvPr id="116" name="TextBox 115"/>
            <p:cNvSpPr txBox="1"/>
            <p:nvPr/>
          </p:nvSpPr>
          <p:spPr>
            <a:xfrm>
              <a:off x="6883539" y="5454039"/>
              <a:ext cx="1453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kern="0" spc="-100" dirty="0">
                <a:solidFill>
                  <a:srgbClr val="F05E07"/>
                </a:solidFill>
                <a:latin typeface="Comic Sans MS" pitchFamily="66" charset="0"/>
              </a:endParaRPr>
            </a:p>
          </p:txBody>
        </p:sp>
      </p:grpSp>
      <p:cxnSp>
        <p:nvCxnSpPr>
          <p:cNvPr id="117" name="Elbow Connector 116"/>
          <p:cNvCxnSpPr>
            <a:stCxn id="110" idx="2"/>
            <a:endCxn id="115" idx="2"/>
          </p:cNvCxnSpPr>
          <p:nvPr/>
        </p:nvCxnSpPr>
        <p:spPr bwMode="auto">
          <a:xfrm rot="5400000" flipH="1">
            <a:off x="1365430" y="2635291"/>
            <a:ext cx="599752" cy="1347980"/>
          </a:xfrm>
          <a:prstGeom prst="bentConnector3">
            <a:avLst>
              <a:gd name="adj1" fmla="val -38116"/>
            </a:avLst>
          </a:prstGeom>
          <a:solidFill>
            <a:schemeClr val="accent1"/>
          </a:solidFill>
          <a:ln w="635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grpSp>
        <p:nvGrpSpPr>
          <p:cNvPr id="120" name="Group 119"/>
          <p:cNvGrpSpPr/>
          <p:nvPr/>
        </p:nvGrpSpPr>
        <p:grpSpPr>
          <a:xfrm>
            <a:off x="7440163" y="1024637"/>
            <a:ext cx="1121677" cy="998725"/>
            <a:chOff x="1850099" y="4658956"/>
            <a:chExt cx="2722166" cy="1894054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0099" y="4658956"/>
              <a:ext cx="2722166" cy="1894054"/>
            </a:xfrm>
            <a:prstGeom prst="rect">
              <a:avLst/>
            </a:prstGeom>
          </p:spPr>
        </p:pic>
        <p:sp>
          <p:nvSpPr>
            <p:cNvPr id="122" name="TextBox 121"/>
            <p:cNvSpPr txBox="1"/>
            <p:nvPr/>
          </p:nvSpPr>
          <p:spPr>
            <a:xfrm>
              <a:off x="2142183" y="5081319"/>
              <a:ext cx="1758387" cy="700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kern="0" spc="-100" dirty="0">
                <a:solidFill>
                  <a:srgbClr val="F05E07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7418840" y="2187688"/>
            <a:ext cx="1143000" cy="922103"/>
            <a:chOff x="6477000" y="4724400"/>
            <a:chExt cx="2266667" cy="1828610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4724400"/>
              <a:ext cx="2266667" cy="1828610"/>
            </a:xfrm>
            <a:prstGeom prst="rect">
              <a:avLst/>
            </a:prstGeom>
          </p:spPr>
        </p:pic>
        <p:sp>
          <p:nvSpPr>
            <p:cNvPr id="125" name="TextBox 124"/>
            <p:cNvSpPr txBox="1"/>
            <p:nvPr/>
          </p:nvSpPr>
          <p:spPr>
            <a:xfrm>
              <a:off x="6883539" y="5454039"/>
              <a:ext cx="1453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kern="0" spc="-100" dirty="0">
                <a:solidFill>
                  <a:srgbClr val="F05E07"/>
                </a:solidFill>
                <a:latin typeface="Comic Sans MS" pitchFamily="66" charset="0"/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4288111" y="4004845"/>
            <a:ext cx="546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kern="0" spc="-100" dirty="0" smtClean="0">
                <a:solidFill>
                  <a:srgbClr val="F05E07"/>
                </a:solidFill>
                <a:latin typeface="Comic Sans MS" pitchFamily="66" charset="0"/>
              </a:rPr>
              <a:t>To</a:t>
            </a:r>
            <a:endParaRPr lang="en-US" sz="1600" b="1" kern="0" spc="-100" dirty="0">
              <a:solidFill>
                <a:srgbClr val="F05E07"/>
              </a:solidFill>
              <a:latin typeface="Comic Sans MS" pitchFamily="66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233914" y="5536205"/>
            <a:ext cx="939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omic Sans MS" pitchFamily="66" charset="0"/>
              </a:rPr>
              <a:t>HTTP</a:t>
            </a:r>
            <a:endParaRPr lang="en-US" sz="2000" b="1" dirty="0">
              <a:latin typeface="Comic Sans MS" pitchFamily="66" charset="0"/>
            </a:endParaRPr>
          </a:p>
        </p:txBody>
      </p:sp>
      <p:cxnSp>
        <p:nvCxnSpPr>
          <p:cNvPr id="136" name="Elbow Connector 9"/>
          <p:cNvCxnSpPr>
            <a:stCxn id="25" idx="1"/>
            <a:endCxn id="8" idx="3"/>
          </p:cNvCxnSpPr>
          <p:nvPr/>
        </p:nvCxnSpPr>
        <p:spPr bwMode="auto">
          <a:xfrm flipH="1">
            <a:off x="5035332" y="5657520"/>
            <a:ext cx="1822669" cy="790935"/>
          </a:xfrm>
          <a:prstGeom prst="straightConnector1">
            <a:avLst/>
          </a:prstGeom>
          <a:solidFill>
            <a:schemeClr val="accent1"/>
          </a:solidFill>
          <a:ln w="762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cxnSp>
        <p:nvCxnSpPr>
          <p:cNvPr id="139" name="Elbow Connector 9"/>
          <p:cNvCxnSpPr>
            <a:stCxn id="8" idx="1"/>
            <a:endCxn id="23" idx="3"/>
          </p:cNvCxnSpPr>
          <p:nvPr/>
        </p:nvCxnSpPr>
        <p:spPr bwMode="auto">
          <a:xfrm flipH="1" flipV="1">
            <a:off x="2280076" y="5644673"/>
            <a:ext cx="1910924" cy="803782"/>
          </a:xfrm>
          <a:prstGeom prst="straightConnector1">
            <a:avLst/>
          </a:prstGeom>
          <a:solidFill>
            <a:schemeClr val="accent1"/>
          </a:solidFill>
          <a:ln w="762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  <p:cxnSp>
        <p:nvCxnSpPr>
          <p:cNvPr id="145" name="Elbow Connector 9"/>
          <p:cNvCxnSpPr>
            <a:stCxn id="9" idx="3"/>
            <a:endCxn id="25" idx="1"/>
          </p:cNvCxnSpPr>
          <p:nvPr/>
        </p:nvCxnSpPr>
        <p:spPr bwMode="auto">
          <a:xfrm>
            <a:off x="5527770" y="4905345"/>
            <a:ext cx="1330231" cy="752175"/>
          </a:xfrm>
          <a:prstGeom prst="straightConnector1">
            <a:avLst/>
          </a:prstGeom>
          <a:solidFill>
            <a:schemeClr val="accent1"/>
          </a:solidFill>
          <a:ln w="76200" cap="sq" cmpd="sng" algn="ctr">
            <a:solidFill>
              <a:srgbClr val="80C835"/>
            </a:solidFill>
            <a:prstDash val="solid"/>
            <a:bevel/>
            <a:headEnd type="oval" w="sm" len="sm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2920842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Custom 1">
      <a:dk1>
        <a:sysClr val="windowText" lastClr="000000"/>
      </a:dk1>
      <a:lt1>
        <a:sysClr val="window" lastClr="D6D6D6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FFFFFF"/>
      </a:folHlink>
    </a:clrScheme>
    <a:fontScheme name="Blank Presentation">
      <a:majorFont>
        <a:latin typeface="Futura Hv BT"/>
        <a:ea typeface=""/>
        <a:cs typeface=""/>
      </a:majorFont>
      <a:minorFont>
        <a:latin typeface="Futura Hv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DA0007"/>
            </a:solidFill>
            <a:effectLst/>
            <a:latin typeface="Futur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DA0007"/>
            </a:solidFill>
            <a:effectLst/>
            <a:latin typeface="Futur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99CCFF"/>
        </a:lt1>
        <a:dk2>
          <a:srgbClr val="000000"/>
        </a:dk2>
        <a:lt2>
          <a:srgbClr val="99CCFF"/>
        </a:lt2>
        <a:accent1>
          <a:srgbClr val="99CCFF"/>
        </a:accent1>
        <a:accent2>
          <a:srgbClr val="99CCFF"/>
        </a:accent2>
        <a:accent3>
          <a:srgbClr val="AAAAAA"/>
        </a:accent3>
        <a:accent4>
          <a:srgbClr val="82AEDA"/>
        </a:accent4>
        <a:accent5>
          <a:srgbClr val="CAE2FF"/>
        </a:accent5>
        <a:accent6>
          <a:srgbClr val="8AB9E7"/>
        </a:accent6>
        <a:hlink>
          <a:srgbClr val="99CC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D6D6D6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2154</TotalTime>
  <Words>189</Words>
  <Application>Microsoft Office PowerPoint</Application>
  <PresentationFormat>On-screen Show (4:3)</PresentationFormat>
  <Paragraphs>46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Blank Presentation</vt:lpstr>
      <vt:lpstr>PowerPoint Presentation</vt:lpstr>
      <vt:lpstr>PowerPoint Presentation</vt:lpstr>
      <vt:lpstr>PowerPoint Presentation</vt:lpstr>
      <vt:lpstr>PowerPoint Presentation</vt:lpstr>
    </vt:vector>
  </TitlesOfParts>
  <Company>Arizona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Ylatupa-Mcwhorter</dc:creator>
  <cp:lastModifiedBy>Shaun Ylatupa-Mcwhorter</cp:lastModifiedBy>
  <cp:revision>48</cp:revision>
  <dcterms:created xsi:type="dcterms:W3CDTF">2013-05-22T23:33:19Z</dcterms:created>
  <dcterms:modified xsi:type="dcterms:W3CDTF">2014-06-30T02:39:54Z</dcterms:modified>
</cp:coreProperties>
</file>