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71" r:id="rId10"/>
    <p:sldId id="272" r:id="rId11"/>
    <p:sldId id="273" r:id="rId12"/>
    <p:sldId id="274" r:id="rId13"/>
    <p:sldId id="275" r:id="rId14"/>
    <p:sldId id="285" r:id="rId15"/>
    <p:sldId id="277" r:id="rId16"/>
    <p:sldId id="278" r:id="rId17"/>
    <p:sldId id="280" r:id="rId18"/>
    <p:sldId id="279" r:id="rId19"/>
    <p:sldId id="261" r:id="rId20"/>
    <p:sldId id="269" r:id="rId21"/>
    <p:sldId id="262" r:id="rId22"/>
    <p:sldId id="263" r:id="rId23"/>
    <p:sldId id="284" r:id="rId24"/>
    <p:sldId id="283" r:id="rId25"/>
    <p:sldId id="282" r:id="rId26"/>
    <p:sldId id="264" r:id="rId27"/>
    <p:sldId id="281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E3844-7A74-1F37-5779-FDAE94B72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38B915-1307-A8E4-34FC-9DD730862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012D1-CA95-1D22-35A2-AADC6C80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435F-1EC2-D4C5-E53B-2C439B93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0AC1C-143B-DA21-2FB2-DC7F549D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5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04131-3E35-7F07-8328-E6BA150E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20E03-100E-9AF2-E901-5BB5DBAC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68337-0865-1273-D167-28CA8624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ABEB7-8083-151D-7AB5-00E6DD1E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FDE34-4CBB-C022-27AD-14E3732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3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0B2D24-2F03-F019-B812-7218A5C5C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2EC90-0A65-5C9E-5C24-CF7FE7DCC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1A9F7-FDE0-DCE7-F4EB-CD16036E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3408D-8EBF-C5F4-803E-3D2F30D6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FC27-355B-E9BC-BA8C-A1EC5556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25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125B-4FC1-690B-37B3-234C6C54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246FF-53E2-7510-0F3E-7DC3AA81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E2CC4-B4BA-2D60-0D70-F7CDCC9F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109B3-CEDA-E8BD-7392-B7B18F35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0120-C5D8-D0DE-6A15-5F6B1EF5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31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8807-9734-607E-9968-68D5516F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03E87-CF91-67D3-9509-5F9C7C8A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EE8A-32E9-B9D4-3D27-7CCB8E3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762B2-F56A-ABF8-B969-7E5CA3A8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70FC0-95AE-0D14-F936-7A70C1A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7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0107-EBBB-D3E3-173B-0AD7072C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CBAC7-80B6-072D-0626-18737E936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7696D-B465-AA12-7F8C-809A1D1D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6E43C-E70E-FFDC-4345-26C687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EE2A2-8111-A59D-10E8-310F221E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9698F-3901-34FB-9EF6-0D037CF5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6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5F52-BBEC-8A53-68DC-817F4561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86B9D-DE85-5346-A636-564EEBD4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E5541-CDC2-C920-CB6F-8EE2B728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2443A3-CFAD-F35A-8674-3C92FB9D3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5BF56B-E714-D2E2-F6D1-B8E37438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D6F65-201F-527F-F9A8-7FD238A1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48B055-3BFE-FA68-0A0C-04061356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11FEDE-B04F-4393-A928-2F2824E1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4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D5D36-15EF-10C1-548B-F0892DC5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2C29A-873F-8994-6BF1-21AEA66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B9BC8-83F0-F293-045F-63C5A25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11674-6D44-CA79-879E-6BC4CF5C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02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E8FCC-24ED-A578-048D-35A2AAB6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AB5DCB-1B5B-1576-7CE8-C9B33D16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B3878-48DA-81AA-07A7-D2ABF5AF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4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CD52-6AA7-9963-A9EA-E7243528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A377A-2F1F-7355-5AFE-F0342522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DBAD9-A20E-0142-78D6-C375B4E8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D38B4-3B0E-39E2-B4E6-044A1114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4ED4F-770B-0FC8-08DD-1040110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444B7-C24E-AF8D-8BCE-1E0D2E7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55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8F4D7-63C4-F180-369C-CF944ECA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58CC4-D98D-2FFE-F4D9-B61A8963C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772E2-30D3-17E8-9602-50781491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32A8D-A420-F332-8BB0-BA230495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D4589-5B61-D000-7B0F-2EB5C6B3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04A1F-77DE-01C0-56E0-06CA89B5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8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9F0D7-3E1F-D44C-EAB9-C892AD6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97AE6-F82B-AE7D-6346-2722F4E0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439FB-8D0D-DDE1-2ED0-07A2EA64A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F8EE-598C-F341-B542-DAAC65B26CD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9E96-340C-16F1-2EAC-76374264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EA75D-697E-32B9-4912-71446E49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9735-1519-0745-8EB3-A47960A151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6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A881F-58B0-16C7-3CF4-6E7E9996B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9</a:t>
            </a:r>
            <a:r>
              <a:rPr kumimoji="1" lang="ko-KR" altLang="en-US" dirty="0"/>
              <a:t>주차 수업 정리노트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FE1E51-4C4F-D8E1-D75E-C890D7F42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2023.</a:t>
            </a:r>
            <a:r>
              <a:rPr kumimoji="1" lang="ko-KR" altLang="en-US" dirty="0"/>
              <a:t> </a:t>
            </a:r>
            <a:r>
              <a:rPr kumimoji="1" lang="en-US" altLang="ko-KR" dirty="0"/>
              <a:t>10.</a:t>
            </a:r>
            <a:r>
              <a:rPr kumimoji="1" lang="ko-KR" altLang="en-US" dirty="0"/>
              <a:t> </a:t>
            </a:r>
            <a:r>
              <a:rPr kumimoji="1" lang="en-US" altLang="ko-KR" dirty="0"/>
              <a:t>30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월</a:t>
            </a:r>
            <a:r>
              <a:rPr kumimoji="1"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/>
              <a:t>16</a:t>
            </a:r>
            <a:r>
              <a:rPr kumimoji="1" lang="ko-KR" altLang="en-US" dirty="0"/>
              <a:t>조 이수영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원준서</a:t>
            </a:r>
          </a:p>
        </p:txBody>
      </p:sp>
    </p:spTree>
    <p:extLst>
      <p:ext uri="{BB962C8B-B14F-4D97-AF65-F5344CB8AC3E}">
        <p14:creationId xmlns:p14="http://schemas.microsoft.com/office/powerpoint/2010/main" val="320357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7-3: </a:t>
            </a:r>
            <a:r>
              <a:rPr lang="ko-KR" altLang="en-US" dirty="0"/>
              <a:t>이수영</a:t>
            </a:r>
          </a:p>
        </p:txBody>
      </p:sp>
      <p:pic>
        <p:nvPicPr>
          <p:cNvPr id="6" name="내용 개체 틀 5" descr="텍스트, 소프트웨어, 컴퓨터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06A8513-FD62-09DA-2055-17FB2E03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24DCAA-42A5-C95E-9938-583CA6F16EA6}"/>
              </a:ext>
            </a:extLst>
          </p:cNvPr>
          <p:cNvSpPr/>
          <p:nvPr/>
        </p:nvSpPr>
        <p:spPr>
          <a:xfrm>
            <a:off x="8502869" y="2858814"/>
            <a:ext cx="3563007" cy="2879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행의 </a:t>
            </a:r>
            <a:r>
              <a:rPr kumimoji="1" lang="en-US" altLang="ko-KR" dirty="0">
                <a:solidFill>
                  <a:schemeClr val="tx1"/>
                </a:solidFill>
              </a:rPr>
              <a:t>friend RectManager;</a:t>
            </a:r>
            <a:r>
              <a:rPr kumimoji="1" lang="ko-KR" altLang="en-US" dirty="0">
                <a:solidFill>
                  <a:schemeClr val="tx1"/>
                </a:solidFill>
              </a:rPr>
              <a:t>의 선언은 잘 했습니다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r>
              <a:rPr kumimoji="1" lang="ko-KR" altLang="en-US" dirty="0">
                <a:solidFill>
                  <a:schemeClr val="tx1"/>
                </a:solidFill>
              </a:rPr>
              <a:t> 클래스 모두 프렌드 함수로 쓰일 땐 매개변수 없이 클래스명 뒤에 세미콜론임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그런데 </a:t>
            </a:r>
            <a:r>
              <a:rPr kumimoji="1" lang="en-US" altLang="ko-KR" dirty="0">
                <a:solidFill>
                  <a:schemeClr val="tx1"/>
                </a:solidFill>
              </a:rPr>
              <a:t>7</a:t>
            </a:r>
            <a:r>
              <a:rPr kumimoji="1" lang="ko-KR" altLang="en-US" dirty="0">
                <a:solidFill>
                  <a:schemeClr val="tx1"/>
                </a:solidFill>
              </a:rPr>
              <a:t>행 뒤에 </a:t>
            </a:r>
            <a:r>
              <a:rPr kumimoji="1" lang="en-US" altLang="ko-KR" dirty="0">
                <a:solidFill>
                  <a:schemeClr val="tx1"/>
                </a:solidFill>
              </a:rPr>
              <a:t>void copy()</a:t>
            </a:r>
            <a:r>
              <a:rPr kumimoji="1" lang="ko-KR" altLang="en-US" dirty="0">
                <a:solidFill>
                  <a:schemeClr val="tx1"/>
                </a:solidFill>
              </a:rPr>
              <a:t>를 끝까지 떠올리지 못했습니다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r>
              <a:rPr kumimoji="1" lang="ko-KR" altLang="en-US" dirty="0">
                <a:solidFill>
                  <a:schemeClr val="tx1"/>
                </a:solidFill>
              </a:rPr>
              <a:t> 클래스가 프렌드 함수일 때 </a:t>
            </a:r>
            <a:r>
              <a:rPr kumimoji="1" lang="en-US" altLang="ko-KR" dirty="0">
                <a:solidFill>
                  <a:schemeClr val="tx1"/>
                </a:solidFill>
              </a:rPr>
              <a:t>copy()</a:t>
            </a:r>
            <a:r>
              <a:rPr kumimoji="1" lang="ko-KR" altLang="en-US" dirty="0">
                <a:solidFill>
                  <a:schemeClr val="tx1"/>
                </a:solidFill>
              </a:rPr>
              <a:t> 기능이 필요한 지 몰랐다가 이후 복사가 필요하단 걸 알았습니다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8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연산자 중복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1817F-4FB3-3AF5-E48E-856931A1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원준서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C++</a:t>
            </a:r>
            <a:r>
              <a:rPr lang="ko-KR" altLang="en-US" dirty="0"/>
              <a:t>언어에도 연산자 중복이 가능합니다</a:t>
            </a:r>
            <a:r>
              <a:rPr lang="en-US" altLang="ko-KR" dirty="0"/>
              <a:t>. </a:t>
            </a:r>
            <a:r>
              <a:rPr lang="en" altLang="ko-KR" dirty="0"/>
              <a:t>C++ </a:t>
            </a:r>
            <a:r>
              <a:rPr lang="ko-KR" altLang="en-US" dirty="0"/>
              <a:t>언어에 본래부터 있던 연산자에 새로운 의미를 정의하고</a:t>
            </a:r>
            <a:r>
              <a:rPr lang="en-US" altLang="ko-KR" dirty="0"/>
              <a:t>, </a:t>
            </a:r>
            <a:r>
              <a:rPr lang="ko-KR" altLang="en-US" dirty="0"/>
              <a:t>프로그램 가독성을 높여줍니다</a:t>
            </a:r>
            <a:r>
              <a:rPr lang="en-US" altLang="ko-KR" dirty="0"/>
              <a:t>. </a:t>
            </a:r>
            <a:r>
              <a:rPr lang="ko-KR" altLang="en-US" dirty="0"/>
              <a:t>연산자 중복 사례 </a:t>
            </a:r>
            <a:r>
              <a:rPr lang="en-US" altLang="ko-KR" dirty="0"/>
              <a:t>: +</a:t>
            </a:r>
            <a:r>
              <a:rPr lang="ko-KR" altLang="en-US" dirty="0"/>
              <a:t>연산자</a:t>
            </a:r>
            <a:r>
              <a:rPr lang="en-US" altLang="ko-KR" dirty="0"/>
              <a:t>. +</a:t>
            </a:r>
            <a:r>
              <a:rPr lang="ko-KR" altLang="en-US" dirty="0"/>
              <a:t>연산자 중복의 사례로는 정수 더하기</a:t>
            </a:r>
            <a:r>
              <a:rPr lang="en-US" altLang="ko-KR" dirty="0"/>
              <a:t>, </a:t>
            </a:r>
            <a:r>
              <a:rPr lang="ko-KR" altLang="en-US" dirty="0"/>
              <a:t>문자열 합치기</a:t>
            </a:r>
            <a:r>
              <a:rPr lang="en-US" altLang="ko-KR" dirty="0"/>
              <a:t>, </a:t>
            </a:r>
            <a:r>
              <a:rPr lang="ko-KR" altLang="en-US" dirty="0"/>
              <a:t>색 섞기</a:t>
            </a:r>
            <a:r>
              <a:rPr lang="en-US" altLang="ko-KR" dirty="0"/>
              <a:t>, </a:t>
            </a:r>
            <a:r>
              <a:rPr lang="ko-KR" altLang="en-US" dirty="0"/>
              <a:t>배열 합치기가 존재합니다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" altLang="ko-KR" dirty="0"/>
              <a:t>-C++</a:t>
            </a:r>
            <a:r>
              <a:rPr lang="ko-KR" altLang="en-US" dirty="0"/>
              <a:t>에 본래 있는 연산자만 중복 가능합니다</a:t>
            </a:r>
            <a:r>
              <a:rPr lang="en-US" altLang="ko-KR" dirty="0"/>
              <a:t>. -</a:t>
            </a:r>
            <a:r>
              <a:rPr lang="ko-KR" altLang="en-US" dirty="0"/>
              <a:t>피 연산자 타입이 다른 새로운 연산을 정의합니다</a:t>
            </a:r>
            <a:r>
              <a:rPr lang="en-US" altLang="ko-KR" dirty="0"/>
              <a:t>. -</a:t>
            </a:r>
            <a:r>
              <a:rPr lang="ko-KR" altLang="en-US" dirty="0"/>
              <a:t>연산자는 함수 형태로 구현합니다</a:t>
            </a:r>
            <a:r>
              <a:rPr lang="en-US" altLang="ko-KR" dirty="0"/>
              <a:t>. - </a:t>
            </a:r>
            <a:r>
              <a:rPr lang="ko-KR" altLang="en-US" dirty="0"/>
              <a:t>연산자 함수</a:t>
            </a:r>
            <a:r>
              <a:rPr lang="en-US" altLang="ko-KR" dirty="0"/>
              <a:t>(</a:t>
            </a:r>
            <a:r>
              <a:rPr lang="en" altLang="ko-KR" dirty="0"/>
              <a:t>operator function) -</a:t>
            </a:r>
            <a:r>
              <a:rPr lang="ko-KR" altLang="en-US" dirty="0"/>
              <a:t>반드시 클래스와 관계를 가집니다</a:t>
            </a:r>
            <a:r>
              <a:rPr lang="en-US" altLang="ko-KR" dirty="0"/>
              <a:t>. -</a:t>
            </a:r>
            <a:r>
              <a:rPr lang="ko-KR" altLang="en-US" dirty="0"/>
              <a:t>피연산자의 개수를 바꿀 수 없습니다</a:t>
            </a:r>
            <a:r>
              <a:rPr lang="en-US" altLang="ko-KR" dirty="0"/>
              <a:t>. -</a:t>
            </a:r>
            <a:r>
              <a:rPr lang="ko-KR" altLang="en-US" dirty="0"/>
              <a:t>연산의 우선 순위는 변경되지 않습니다</a:t>
            </a:r>
            <a:r>
              <a:rPr lang="en-US" altLang="ko-KR" dirty="0"/>
              <a:t>. -</a:t>
            </a:r>
            <a:r>
              <a:rPr lang="ko-KR" altLang="en-US" dirty="0"/>
              <a:t>모든 연산자가 중복 가능하지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2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연산자 중복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1817F-4FB3-3AF5-E48E-856931A1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이수영</a:t>
            </a:r>
            <a:r>
              <a:rPr lang="en-US" altLang="ko-KR" dirty="0"/>
              <a:t>:</a:t>
            </a:r>
            <a:r>
              <a:rPr lang="ko-KR" altLang="en-US" dirty="0"/>
              <a:t> 연산자 중복은 이름은 같지만 기능 또는 매개변수의 수</a:t>
            </a:r>
            <a:r>
              <a:rPr lang="en-US" altLang="ko-KR" dirty="0"/>
              <a:t>,</a:t>
            </a:r>
            <a:r>
              <a:rPr lang="ko-KR" altLang="en-US" dirty="0"/>
              <a:t> 데이터타입이 다른 것을 뜻하며</a:t>
            </a:r>
            <a:r>
              <a:rPr lang="en-US" altLang="ko-KR" dirty="0"/>
              <a:t>,</a:t>
            </a:r>
            <a:r>
              <a:rPr lang="ko-KR" altLang="en-US" dirty="0"/>
              <a:t> 다형성을 보여줍니다</a:t>
            </a:r>
            <a:r>
              <a:rPr lang="en-US" altLang="ko-KR" dirty="0"/>
              <a:t>.</a:t>
            </a:r>
            <a:r>
              <a:rPr lang="ko-KR" altLang="en-US" dirty="0"/>
              <a:t> 예컨대 두 피연산자가 정수와 정수</a:t>
            </a:r>
            <a:r>
              <a:rPr lang="en-US" altLang="ko-KR" dirty="0"/>
              <a:t>,</a:t>
            </a:r>
            <a:r>
              <a:rPr lang="ko-KR" altLang="en-US" dirty="0"/>
              <a:t> 문자열과 문자열로 다를 때 연산자 중복이 성립되고</a:t>
            </a:r>
            <a:r>
              <a:rPr lang="en-US" altLang="ko-KR" dirty="0"/>
              <a:t>,</a:t>
            </a:r>
            <a:r>
              <a:rPr lang="ko-KR" altLang="en-US" dirty="0"/>
              <a:t> 객체지향의 특성 중 다형성이 잘 나타납니다</a:t>
            </a:r>
            <a:r>
              <a:rPr lang="en-US" altLang="ko-KR" dirty="0"/>
              <a:t>.</a:t>
            </a:r>
            <a:r>
              <a:rPr lang="ko-KR" altLang="en-US" dirty="0"/>
              <a:t> 특히 피연산자가 배열과 배열인 부분이 기억납니다</a:t>
            </a:r>
            <a:r>
              <a:rPr lang="en-US" altLang="ko-KR" dirty="0"/>
              <a:t>.</a:t>
            </a:r>
            <a:r>
              <a:rPr lang="ko-KR" altLang="en-US" dirty="0"/>
              <a:t> 두 배열이 결합한</a:t>
            </a:r>
            <a:r>
              <a:rPr lang="en-US" altLang="ko-KR" dirty="0"/>
              <a:t>(merge),</a:t>
            </a:r>
            <a:r>
              <a:rPr lang="ko-KR" altLang="en-US" dirty="0"/>
              <a:t> 원소들 간의 합집합으로 구성된 새로운 배열이 나타나는 점입니다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1-6</a:t>
            </a:r>
            <a:r>
              <a:rPr lang="ko-KR" altLang="en-US" dirty="0"/>
              <a:t>장의 다형성이 매개변수 데이터타입이 다른 것이었다면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장의 다형성은 피연산자 다른 것을 의미함을 새롭게 배웠습니다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66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연산자를 함수</a:t>
            </a:r>
            <a:r>
              <a:rPr lang="en-US" altLang="ko-KR" dirty="0"/>
              <a:t>(</a:t>
            </a:r>
            <a:r>
              <a:rPr lang="ko-KR" altLang="en-US" dirty="0"/>
              <a:t>멤버</a:t>
            </a:r>
            <a:r>
              <a:rPr lang="en-US" altLang="ko-KR" dirty="0"/>
              <a:t>/</a:t>
            </a:r>
            <a:r>
              <a:rPr lang="ko-KR" altLang="en-US" dirty="0"/>
              <a:t>프렌드</a:t>
            </a:r>
            <a:r>
              <a:rPr lang="en-US" altLang="ko-KR" dirty="0"/>
              <a:t>)</a:t>
            </a:r>
            <a:r>
              <a:rPr lang="ko-KR" altLang="en-US" dirty="0"/>
              <a:t>로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1817F-4FB3-3AF5-E48E-856931A1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원준서</a:t>
            </a:r>
            <a:r>
              <a:rPr lang="en-US" altLang="ko-KR" dirty="0"/>
              <a:t>:</a:t>
            </a:r>
            <a:r>
              <a:rPr lang="ko-KR" altLang="en-US" dirty="0"/>
              <a:t> 연산자 함수를 구현하는 방법으로는 클래스의 멤버 함수로 구현하거나</a:t>
            </a:r>
            <a:r>
              <a:rPr lang="en-US" altLang="ko-KR" dirty="0"/>
              <a:t>, </a:t>
            </a:r>
            <a:r>
              <a:rPr lang="ko-KR" altLang="en-US" dirty="0"/>
              <a:t>외부 함수로 구현하고 클래스에 프렌드 함수로 선언하는 두 가지 방법이 존재합니다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연산자 함수 형식은 다음과 같습니다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리턴타입 </a:t>
            </a:r>
            <a:r>
              <a:rPr lang="en" altLang="ko-KR" dirty="0"/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매개변수리스트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이수영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u="sng" dirty="0"/>
              <a:t>리턴타입</a:t>
            </a:r>
            <a:r>
              <a:rPr lang="ko-KR" altLang="en-US" dirty="0"/>
              <a:t> </a:t>
            </a:r>
            <a:r>
              <a:rPr lang="en-US" altLang="ko-KR" b="1" dirty="0"/>
              <a:t>operator</a:t>
            </a:r>
            <a:r>
              <a:rPr lang="ko-KR" altLang="en-US" dirty="0"/>
              <a:t> </a:t>
            </a:r>
            <a:r>
              <a:rPr lang="ko-KR" altLang="en-US" u="sng" dirty="0"/>
              <a:t>연산자</a:t>
            </a:r>
            <a:r>
              <a:rPr lang="en-US" altLang="ko-KR" dirty="0"/>
              <a:t>(</a:t>
            </a:r>
            <a:r>
              <a:rPr lang="ko-KR" altLang="en-US" b="1" dirty="0"/>
              <a:t>매개변수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en-US" altLang="ko-KR" u="sng" dirty="0"/>
              <a:t>;</a:t>
            </a:r>
            <a:br>
              <a:rPr lang="en-US" altLang="ko-KR" u="sng" dirty="0"/>
            </a:br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b="1" dirty="0"/>
              <a:t>friend</a:t>
            </a:r>
            <a:r>
              <a:rPr lang="en-US" altLang="ko-KR" dirty="0"/>
              <a:t> </a:t>
            </a:r>
            <a:r>
              <a:rPr lang="en-US" altLang="ko-KR" u="sng" dirty="0"/>
              <a:t>bool</a:t>
            </a:r>
            <a:r>
              <a:rPr lang="en-US" altLang="ko-KR" dirty="0"/>
              <a:t> </a:t>
            </a:r>
            <a:r>
              <a:rPr lang="en-US" altLang="ko-KR" b="1" dirty="0"/>
              <a:t>operator</a:t>
            </a:r>
            <a:r>
              <a:rPr lang="en-US" altLang="ko-KR" dirty="0"/>
              <a:t> </a:t>
            </a:r>
            <a:r>
              <a:rPr lang="en-US" altLang="ko-KR" u="sng" dirty="0"/>
              <a:t>==</a:t>
            </a:r>
            <a:r>
              <a:rPr lang="en-US" altLang="ko-KR" dirty="0"/>
              <a:t> (</a:t>
            </a:r>
            <a:r>
              <a:rPr lang="en-US" altLang="ko-KR" b="1" dirty="0"/>
              <a:t>Color op1</a:t>
            </a:r>
            <a:r>
              <a:rPr lang="en-US" altLang="ko-KR" dirty="0"/>
              <a:t>, </a:t>
            </a:r>
            <a:r>
              <a:rPr lang="en-US" altLang="ko-KR" b="1" dirty="0"/>
              <a:t>Color op2</a:t>
            </a:r>
            <a:r>
              <a:rPr lang="en-US" altLang="ko-KR" dirty="0"/>
              <a:t>)</a:t>
            </a:r>
            <a:r>
              <a:rPr lang="en-US" altLang="ko-KR" u="sn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03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실습 과정에서 느낀 점</a:t>
            </a:r>
            <a:r>
              <a:rPr lang="en-US" altLang="ko-KR" dirty="0"/>
              <a:t>:</a:t>
            </a:r>
            <a:r>
              <a:rPr lang="ko-KR" altLang="en-US" dirty="0"/>
              <a:t> 원준서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E3E32-FE81-8043-591E-7A5B8B1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프렌드 함수 만들기</a:t>
            </a:r>
            <a:r>
              <a:rPr lang="en-US" altLang="ko-KR" dirty="0"/>
              <a:t>, </a:t>
            </a:r>
            <a:r>
              <a:rPr lang="ko-KR" altLang="en-US" dirty="0"/>
              <a:t>다른 클래스의 멤버 함수를 프렌드로 선언</a:t>
            </a:r>
            <a:r>
              <a:rPr lang="en-US" altLang="ko-KR" dirty="0"/>
              <a:t>, </a:t>
            </a:r>
            <a:r>
              <a:rPr lang="ko-KR" altLang="en-US" dirty="0"/>
              <a:t>다른 클래스 전체를 프렌드로 선언을 실습하는 과정에서 프렌드를 어떻게 선언해야 하는지 헷갈려 작성하는데 어려움이 있었습니다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연산자 멤버 함수의 종류가 많다 보니</a:t>
            </a:r>
            <a:r>
              <a:rPr lang="en-US" altLang="ko-KR" dirty="0"/>
              <a:t>, </a:t>
            </a:r>
            <a:r>
              <a:rPr lang="ko-KR" altLang="en-US" dirty="0"/>
              <a:t>특정 연산자 멤버 함수를 구현하는 부분에서 어려움이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9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7-4: </a:t>
            </a:r>
            <a:r>
              <a:rPr lang="ko-KR" altLang="en-US" dirty="0"/>
              <a:t>이수영</a:t>
            </a:r>
          </a:p>
        </p:txBody>
      </p:sp>
      <p:pic>
        <p:nvPicPr>
          <p:cNvPr id="8" name="내용 개체 틀 7" descr="텍스트, 소프트웨어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34AE7BA-7721-7E54-638C-EE354F88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24DCAA-42A5-C95E-9938-583CA6F16EA6}"/>
              </a:ext>
            </a:extLst>
          </p:cNvPr>
          <p:cNvSpPr/>
          <p:nvPr/>
        </p:nvSpPr>
        <p:spPr>
          <a:xfrm>
            <a:off x="8502869" y="2858814"/>
            <a:ext cx="3563007" cy="2879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8</a:t>
            </a:r>
            <a:r>
              <a:rPr kumimoji="1" lang="ko-KR" altLang="en-US" dirty="0">
                <a:solidFill>
                  <a:schemeClr val="tx1"/>
                </a:solidFill>
              </a:rPr>
              <a:t>행의 </a:t>
            </a:r>
            <a:r>
              <a:rPr kumimoji="1" lang="en-US" altLang="ko-KR" dirty="0">
                <a:solidFill>
                  <a:schemeClr val="tx1"/>
                </a:solidFill>
              </a:rPr>
              <a:t>Power()</a:t>
            </a:r>
            <a:r>
              <a:rPr kumimoji="1" lang="ko-KR" altLang="en-US" dirty="0">
                <a:solidFill>
                  <a:schemeClr val="tx1"/>
                </a:solidFill>
              </a:rPr>
              <a:t>는 디폴트 생성자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main()</a:t>
            </a:r>
            <a:r>
              <a:rPr kumimoji="1" lang="ko-KR" altLang="en-US" dirty="0">
                <a:solidFill>
                  <a:schemeClr val="tx1"/>
                </a:solidFill>
              </a:rPr>
              <a:t>의 </a:t>
            </a:r>
            <a:r>
              <a:rPr kumimoji="1" lang="en-US" altLang="ko-KR" dirty="0">
                <a:solidFill>
                  <a:schemeClr val="tx1"/>
                </a:solidFill>
              </a:rPr>
              <a:t>c=a+b;</a:t>
            </a:r>
            <a:r>
              <a:rPr kumimoji="1" lang="ko-KR" altLang="en-US" dirty="0">
                <a:solidFill>
                  <a:schemeClr val="tx1"/>
                </a:solidFill>
              </a:rPr>
              <a:t>인데 이 부분은 </a:t>
            </a:r>
            <a:r>
              <a:rPr kumimoji="1" lang="en-US" altLang="ko-KR" dirty="0">
                <a:solidFill>
                  <a:schemeClr val="tx1"/>
                </a:solidFill>
              </a:rPr>
              <a:t>c = a. + (b)</a:t>
            </a:r>
            <a:r>
              <a:rPr kumimoji="1" lang="ko-KR" altLang="en-US" dirty="0">
                <a:solidFill>
                  <a:schemeClr val="tx1"/>
                </a:solidFill>
              </a:rPr>
              <a:t>와 같고 이 때 </a:t>
            </a:r>
            <a:r>
              <a:rPr kumimoji="1" lang="en-US" altLang="ko-KR" dirty="0">
                <a:solidFill>
                  <a:schemeClr val="tx1"/>
                </a:solidFill>
              </a:rPr>
              <a:t>12</a:t>
            </a:r>
            <a:r>
              <a:rPr kumimoji="1" lang="ko-KR" altLang="en-US" dirty="0">
                <a:solidFill>
                  <a:schemeClr val="tx1"/>
                </a:solidFill>
              </a:rPr>
              <a:t>행이 실행됩니다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다만 </a:t>
            </a:r>
            <a:r>
              <a:rPr kumimoji="1" lang="en-US" altLang="ko-KR" dirty="0">
                <a:solidFill>
                  <a:schemeClr val="tx1"/>
                </a:solidFill>
              </a:rPr>
              <a:t>12</a:t>
            </a:r>
            <a:r>
              <a:rPr kumimoji="1" lang="ko-KR" altLang="en-US" dirty="0">
                <a:solidFill>
                  <a:schemeClr val="tx1"/>
                </a:solidFill>
              </a:rPr>
              <a:t>행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19</a:t>
            </a:r>
            <a:r>
              <a:rPr kumimoji="1" lang="ko-KR" altLang="en-US" dirty="0">
                <a:solidFill>
                  <a:schemeClr val="tx1"/>
                </a:solidFill>
              </a:rPr>
              <a:t>행의 </a:t>
            </a:r>
            <a:r>
              <a:rPr kumimoji="1" lang="en-US" altLang="ko-KR" dirty="0">
                <a:solidFill>
                  <a:schemeClr val="tx1"/>
                </a:solidFill>
              </a:rPr>
              <a:t>&amp;</a:t>
            </a:r>
            <a:r>
              <a:rPr kumimoji="1" lang="ko-KR" altLang="en-US" dirty="0">
                <a:solidFill>
                  <a:schemeClr val="tx1"/>
                </a:solidFill>
              </a:rPr>
              <a:t> 개념이 좀 낯설다는 걸 깨달았습니다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r>
              <a:rPr kumimoji="1" lang="ko-KR" altLang="en-US" dirty="0">
                <a:solidFill>
                  <a:schemeClr val="tx1"/>
                </a:solidFill>
              </a:rPr>
              <a:t> 이 때 </a:t>
            </a:r>
            <a:r>
              <a:rPr kumimoji="1" lang="en-US" altLang="ko-KR" dirty="0">
                <a:solidFill>
                  <a:schemeClr val="tx1"/>
                </a:solidFill>
              </a:rPr>
              <a:t>19</a:t>
            </a:r>
            <a:r>
              <a:rPr kumimoji="1" lang="ko-KR" altLang="en-US" dirty="0">
                <a:solidFill>
                  <a:schemeClr val="tx1"/>
                </a:solidFill>
              </a:rPr>
              <a:t>행에서 임시 객체 생성하는 걸 놓쳤는데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예제 </a:t>
            </a:r>
            <a:r>
              <a:rPr kumimoji="1" lang="en-US" altLang="ko-KR" dirty="0">
                <a:solidFill>
                  <a:schemeClr val="tx1"/>
                </a:solidFill>
              </a:rPr>
              <a:t>7-4</a:t>
            </a:r>
            <a:r>
              <a:rPr kumimoji="1" lang="ko-KR" altLang="en-US" dirty="0">
                <a:solidFill>
                  <a:schemeClr val="tx1"/>
                </a:solidFill>
              </a:rPr>
              <a:t>는 손코딩을 계속 반복해야겠다고 느꼈습니다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4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이항 연산자 중복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85920DF-80AC-D2CE-37C5-6501D8DB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원준서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연산자</a:t>
            </a:r>
            <a:br>
              <a:rPr lang="en-US" altLang="ko-KR" dirty="0"/>
            </a:br>
            <a:r>
              <a:rPr lang="en" altLang="ko-KR" dirty="0"/>
              <a:t>c = a + b; 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c = a . + ( b );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== </a:t>
            </a:r>
            <a:r>
              <a:rPr lang="ko-KR" altLang="en-US" dirty="0"/>
              <a:t>연산자 중복</a:t>
            </a:r>
            <a:br>
              <a:rPr lang="en-US" altLang="ko-KR" dirty="0"/>
            </a:br>
            <a:r>
              <a:rPr lang="en" altLang="ko-KR" dirty="0"/>
              <a:t>a == b 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a . == ( b )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+= </a:t>
            </a:r>
            <a:r>
              <a:rPr lang="ko-KR" altLang="en-US" dirty="0"/>
              <a:t>연산자 중복</a:t>
            </a:r>
            <a:br>
              <a:rPr lang="en-US" altLang="ko-KR" dirty="0"/>
            </a:br>
            <a:r>
              <a:rPr lang="en" altLang="ko-KR" dirty="0"/>
              <a:t>c = a += b; 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c = a . += ( b );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51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이항 연산자 중복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85920DF-80AC-D2CE-37C5-6501D8DB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이수영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 == b</a:t>
            </a:r>
            <a:r>
              <a:rPr lang="ko-KR" altLang="en-US" dirty="0"/>
              <a:t>는 </a:t>
            </a:r>
            <a:r>
              <a:rPr lang="en-US" altLang="ko-KR" dirty="0"/>
              <a:t>a. == (b)</a:t>
            </a:r>
            <a:r>
              <a:rPr lang="ko-KR" altLang="en-US" dirty="0"/>
              <a:t>로 변환되며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bool operator == (Power op2);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op2</a:t>
            </a:r>
            <a:r>
              <a:rPr lang="ko-KR" altLang="en-US" dirty="0"/>
              <a:t>에 전달됨을 의미합니다</a:t>
            </a:r>
            <a:r>
              <a:rPr lang="en-US" altLang="ko-KR" dirty="0"/>
              <a:t>.</a:t>
            </a:r>
            <a:r>
              <a:rPr lang="ko-KR" altLang="en-US" dirty="0"/>
              <a:t> 특히 </a:t>
            </a:r>
            <a:r>
              <a:rPr lang="en-US" altLang="ko-KR" dirty="0"/>
              <a:t>+=</a:t>
            </a:r>
            <a:r>
              <a:rPr lang="ko-KR" altLang="en-US" dirty="0"/>
              <a:t> 연산자 중복 부분이 기억에 남는데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Power&amp;</a:t>
            </a:r>
            <a:r>
              <a:rPr lang="en-US" altLang="ko-KR" dirty="0"/>
              <a:t> Power::operator += (Power op2) {</a:t>
            </a:r>
            <a:br>
              <a:rPr lang="en-US" altLang="ko-KR" dirty="0"/>
            </a:br>
            <a:r>
              <a:rPr lang="en-US" altLang="ko-KR" dirty="0"/>
              <a:t>	kick = kick + op2.kick;</a:t>
            </a:r>
            <a:br>
              <a:rPr lang="en-US" altLang="ko-KR" dirty="0"/>
            </a:br>
            <a:r>
              <a:rPr lang="en-US" altLang="ko-KR" dirty="0"/>
              <a:t>	punch = punch + op2.punch;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en-US" altLang="ko-KR" b="1" dirty="0"/>
              <a:t>*this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Power</a:t>
            </a:r>
            <a:r>
              <a:rPr lang="ko-KR" altLang="en-US" dirty="0"/>
              <a:t>의 참조가 리턴타입 이고</a:t>
            </a:r>
            <a:r>
              <a:rPr lang="en-US" altLang="ko-KR" dirty="0"/>
              <a:t>,</a:t>
            </a:r>
            <a:r>
              <a:rPr lang="ko-KR" altLang="en-US" dirty="0"/>
              <a:t> 실제 </a:t>
            </a:r>
            <a:r>
              <a:rPr lang="en-US" altLang="ko-KR" dirty="0"/>
              <a:t>return</a:t>
            </a:r>
            <a:r>
              <a:rPr lang="ko-KR" altLang="en-US" dirty="0"/>
              <a:t> 역시 나 자신의 주소를 옮겨준다는 점이 기억에 남습니다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나 자신의 복사본이 아니라 나 자신을 복사해서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 +=b</a:t>
            </a:r>
            <a:r>
              <a:rPr lang="ko-KR" altLang="en-US" dirty="0"/>
              <a:t>의 결과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의 결과가 같아집니다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84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단항 연산자 중복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8FF70-C83E-A385-EC34-EF03E665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원준서</a:t>
            </a:r>
            <a:r>
              <a:rPr lang="en-US" altLang="ko-KR" dirty="0"/>
              <a:t>:</a:t>
            </a:r>
            <a:r>
              <a:rPr lang="ko-KR" altLang="en-US" dirty="0"/>
              <a:t> 단항 연산자는 피연산자가 하나 뿐인 연산자로</a:t>
            </a:r>
            <a:r>
              <a:rPr lang="en-US" altLang="ko-KR" dirty="0"/>
              <a:t>, </a:t>
            </a:r>
            <a:r>
              <a:rPr lang="ko-KR" altLang="en-US" dirty="0"/>
              <a:t>연산자 중복 방식은 이항 연산자의 경우와 거의 유사합니다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단항 연산자의 종류로는 전위 연산자</a:t>
            </a:r>
            <a:r>
              <a:rPr lang="en-US" altLang="ko-KR" dirty="0"/>
              <a:t>(!</a:t>
            </a:r>
            <a:r>
              <a:rPr lang="en" altLang="ko-KR" dirty="0"/>
              <a:t>op, ~op, ++op, --op), </a:t>
            </a:r>
            <a:r>
              <a:rPr lang="ko-KR" altLang="en-US" dirty="0"/>
              <a:t>후위 연산자</a:t>
            </a:r>
            <a:r>
              <a:rPr lang="en-US" altLang="ko-KR" dirty="0"/>
              <a:t>(</a:t>
            </a:r>
            <a:r>
              <a:rPr lang="en" altLang="ko-KR" dirty="0"/>
              <a:t>op++, op--)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전위 </a:t>
            </a:r>
            <a:r>
              <a:rPr lang="en-US" altLang="ko-KR" dirty="0"/>
              <a:t>++ </a:t>
            </a:r>
            <a:r>
              <a:rPr lang="ko-KR" altLang="en-US" dirty="0"/>
              <a:t>연산자 중복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++</a:t>
            </a:r>
            <a:r>
              <a:rPr lang="en" altLang="ko-KR" dirty="0"/>
              <a:t>a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a . ++ ( )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후위 연산자 중복</a:t>
            </a:r>
            <a:r>
              <a:rPr lang="en-US" altLang="ko-KR" dirty="0"/>
              <a:t>, ++</a:t>
            </a:r>
            <a:r>
              <a:rPr lang="ko-KR" altLang="en-US" dirty="0"/>
              <a:t>연산자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a++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a . ++ ( </a:t>
            </a:r>
            <a:r>
              <a:rPr lang="ko-KR" altLang="en-US" dirty="0"/>
              <a:t>임의의 정수 </a:t>
            </a:r>
            <a:r>
              <a:rPr lang="en-US" altLang="ko-KR" dirty="0"/>
              <a:t>)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49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프렌드를 이용한 연산자 중복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원준서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cf) 2 + a </a:t>
            </a:r>
            <a:r>
              <a:rPr lang="ko-KR" altLang="en-US" dirty="0"/>
              <a:t>덧셈을 위한 </a:t>
            </a:r>
            <a:r>
              <a:rPr lang="en-US" altLang="ko-KR" dirty="0"/>
              <a:t>+ </a:t>
            </a:r>
            <a:r>
              <a:rPr lang="ko-KR" altLang="en-US" dirty="0"/>
              <a:t>연산자 함수 작성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dirty="0"/>
              <a:t>power a(3,4),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dirty="0"/>
              <a:t>b = 2 + 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dirty="0"/>
              <a:t>b = 2 + a;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b = + ( 2, a );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[+</a:t>
            </a:r>
            <a:r>
              <a:rPr lang="ko-KR" altLang="en-US" dirty="0"/>
              <a:t>연산자를 외부 프렌드 함수로 구현</a:t>
            </a:r>
            <a:r>
              <a:rPr lang="en-US" altLang="ko-KR" dirty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dirty="0"/>
              <a:t>c = a + b; </a:t>
            </a:r>
            <a:r>
              <a:rPr lang="ko-KR" altLang="en-US" dirty="0"/>
              <a:t>는 컴파일러에 의한 변환으로 </a:t>
            </a:r>
            <a:r>
              <a:rPr lang="en" altLang="ko-KR" dirty="0"/>
              <a:t>c = + ( a, b );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단항 연산자 </a:t>
            </a:r>
            <a:r>
              <a:rPr lang="en-US" altLang="ko-KR" dirty="0"/>
              <a:t>++</a:t>
            </a:r>
            <a:r>
              <a:rPr lang="ko-KR" altLang="en-US" dirty="0"/>
              <a:t>를 프렌드로 작성하기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전위 연산자의 경우 </a:t>
            </a:r>
            <a:r>
              <a:rPr lang="en-US" altLang="ko-KR" dirty="0"/>
              <a:t>++a</a:t>
            </a:r>
            <a:r>
              <a:rPr lang="ko-KR" altLang="en-US" dirty="0"/>
              <a:t>는 컴파일러에 의한 변환으로 </a:t>
            </a:r>
            <a:r>
              <a:rPr lang="en-US" altLang="ko-KR" dirty="0"/>
              <a:t>++ ( a )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후위 연산자의 경우 </a:t>
            </a:r>
            <a:r>
              <a:rPr lang="en-US" altLang="ko-KR" dirty="0"/>
              <a:t>a++</a:t>
            </a:r>
            <a:r>
              <a:rPr lang="ko-KR" altLang="en-US" dirty="0"/>
              <a:t>는 컴파일러에 의한 변환으로 </a:t>
            </a:r>
            <a:r>
              <a:rPr lang="en-US" altLang="ko-KR" dirty="0"/>
              <a:t>++ ( a, 0 )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9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30DCCB-A39C-0BA6-0484-27864792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E33E1-73CF-86AB-DC5D-D97932609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프렌드 함수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7-1/2/3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연산자 중복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dirty="0"/>
              <a:t>연산자를 멤버 함수로 표현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연산자를 프렌드 함수로 표현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C22DC1-F0CB-69FA-7EFE-062B53A360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이항 연산자 중복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단항 연산자 중복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단항 연산자</a:t>
            </a:r>
            <a:r>
              <a:rPr lang="en-US" altLang="ko-KR" dirty="0"/>
              <a:t>-</a:t>
            </a:r>
            <a:r>
              <a:rPr lang="ko-KR" altLang="en-US" dirty="0"/>
              <a:t>전위 연산자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단항 연산자</a:t>
            </a:r>
            <a:r>
              <a:rPr lang="en-US" altLang="ko-KR" dirty="0"/>
              <a:t>-</a:t>
            </a:r>
            <a:r>
              <a:rPr lang="ko-KR" altLang="en-US" dirty="0"/>
              <a:t>후위 연산자</a:t>
            </a:r>
          </a:p>
        </p:txBody>
      </p:sp>
    </p:spTree>
    <p:extLst>
      <p:ext uri="{BB962C8B-B14F-4D97-AF65-F5344CB8AC3E}">
        <p14:creationId xmlns:p14="http://schemas.microsoft.com/office/powerpoint/2010/main" val="3253458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단항 연산자 중복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이수영</a:t>
            </a:r>
            <a:r>
              <a:rPr lang="en-US" altLang="ko-KR" dirty="0"/>
              <a:t>:</a:t>
            </a:r>
            <a:r>
              <a:rPr lang="ko-KR" altLang="en-US" dirty="0"/>
              <a:t> 단항</a:t>
            </a:r>
            <a:r>
              <a:rPr lang="en-US" altLang="ko-KR" dirty="0"/>
              <a:t>/</a:t>
            </a:r>
            <a:r>
              <a:rPr lang="ko-KR" altLang="en-US" dirty="0"/>
              <a:t>다항 연산자는 피연산자의 개수가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/2</a:t>
            </a:r>
            <a:r>
              <a:rPr lang="ko-KR" altLang="en-US" dirty="0"/>
              <a:t>개 이상인 것을 뜻하며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전위</a:t>
            </a:r>
            <a:r>
              <a:rPr lang="ko-KR" altLang="en-US" dirty="0"/>
              <a:t> 연산자는 </a:t>
            </a:r>
            <a:r>
              <a:rPr lang="en-US" altLang="ko-KR" b="1" dirty="0"/>
              <a:t>++</a:t>
            </a:r>
            <a:r>
              <a:rPr lang="en-US" altLang="ko-KR" dirty="0"/>
              <a:t>op, </a:t>
            </a:r>
            <a:r>
              <a:rPr lang="ko-KR" altLang="en-US" b="1" dirty="0"/>
              <a:t>후위</a:t>
            </a:r>
            <a:r>
              <a:rPr lang="ko-KR" altLang="en-US" dirty="0"/>
              <a:t> 연산자는 </a:t>
            </a:r>
            <a:r>
              <a:rPr lang="en-US" altLang="ko-KR" dirty="0"/>
              <a:t>op</a:t>
            </a:r>
            <a:r>
              <a:rPr lang="en-US" altLang="ko-KR" b="1" dirty="0"/>
              <a:t>++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전위 </a:t>
            </a:r>
            <a:r>
              <a:rPr lang="en-US" altLang="ko-KR" dirty="0"/>
              <a:t>++</a:t>
            </a:r>
            <a:r>
              <a:rPr lang="ko-KR" altLang="en-US" dirty="0"/>
              <a:t> 연산자 중복에 관해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++a</a:t>
            </a:r>
            <a:r>
              <a:rPr lang="ko-KR" altLang="en-US" dirty="0"/>
              <a:t>는 </a:t>
            </a:r>
            <a:r>
              <a:rPr lang="en-US" altLang="ko-KR" dirty="0"/>
              <a:t>a. ++ ( );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Power&amp; operator++ ( ); </a:t>
            </a:r>
            <a:r>
              <a:rPr lang="ko-KR" altLang="en-US" dirty="0"/>
              <a:t>매개변수는 없고</a:t>
            </a:r>
            <a:r>
              <a:rPr lang="en-US" altLang="ko-KR" dirty="0"/>
              <a:t>, return *this;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a=0, b=0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b=++a</a:t>
            </a:r>
            <a:r>
              <a:rPr lang="ko-KR" altLang="en-US" dirty="0"/>
              <a:t>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 = 1, b = 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변화가 바로 반영되는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변경된 현재의 내가 </a:t>
            </a:r>
            <a:r>
              <a:rPr lang="ko-KR" altLang="en-US" dirty="0"/>
              <a:t>복사돼서 리턴됩니다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반면</a:t>
            </a:r>
            <a:r>
              <a:rPr lang="en-US" altLang="ko-KR" dirty="0"/>
              <a:t>,</a:t>
            </a:r>
            <a:r>
              <a:rPr lang="ko-KR" altLang="en-US" dirty="0"/>
              <a:t> 후위 </a:t>
            </a:r>
            <a:r>
              <a:rPr lang="en-US" altLang="ko-KR" dirty="0"/>
              <a:t>++</a:t>
            </a:r>
            <a:r>
              <a:rPr lang="ko-KR" altLang="en-US" dirty="0"/>
              <a:t> 연산자 중복에서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a++</a:t>
            </a:r>
            <a:r>
              <a:rPr lang="ko-KR" altLang="en-US" dirty="0"/>
              <a:t>는 </a:t>
            </a:r>
            <a:r>
              <a:rPr lang="en-US" altLang="ko-KR" dirty="0"/>
              <a:t>a . ++ 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로 바뀌며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Power operator ++ (int x);</a:t>
            </a:r>
            <a:r>
              <a:rPr lang="ko-KR" altLang="en-US" dirty="0"/>
              <a:t> </a:t>
            </a:r>
            <a:r>
              <a:rPr lang="en-US" altLang="ko-KR" dirty="0"/>
              <a:t>return tmp;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r>
              <a:rPr lang="ko-KR" altLang="en-US" dirty="0"/>
              <a:t> *</a:t>
            </a:r>
            <a:r>
              <a:rPr lang="en-US" altLang="ko-KR" dirty="0"/>
              <a:t>this;</a:t>
            </a:r>
            <a:r>
              <a:rPr lang="ko-KR" altLang="en-US" dirty="0"/>
              <a:t>가 아니며 </a:t>
            </a:r>
            <a:br>
              <a:rPr lang="en-US" altLang="ko-KR" dirty="0"/>
            </a:br>
            <a:r>
              <a:rPr lang="en-US" altLang="ko-KR" dirty="0"/>
              <a:t>a=0, b=0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b=a++</a:t>
            </a:r>
            <a:r>
              <a:rPr lang="ko-KR" altLang="en-US" dirty="0"/>
              <a:t>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a=1, b=0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변화가 반영되지 않습니다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변경되기 이전 값이 </a:t>
            </a:r>
            <a:r>
              <a:rPr lang="ko-KR" altLang="en-US" dirty="0"/>
              <a:t>복사되어 리턴됐기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62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7-11</a:t>
            </a:r>
            <a:r>
              <a:rPr lang="ko-KR" altLang="en-US" dirty="0"/>
              <a:t> </a:t>
            </a:r>
            <a:r>
              <a:rPr lang="en-US" altLang="ko-KR" dirty="0"/>
              <a:t>2+a;</a:t>
            </a:r>
            <a:endParaRPr lang="ko-KR" altLang="en-US" dirty="0"/>
          </a:p>
        </p:txBody>
      </p:sp>
      <p:pic>
        <p:nvPicPr>
          <p:cNvPr id="3" name="내용 개체 틀 2" descr="텍스트, 소프트웨어, 스크린샷, 컴퓨터이(가) 표시된 사진&#10;&#10;자동 생성된 설명">
            <a:extLst>
              <a:ext uri="{FF2B5EF4-FFF2-40B4-BE49-F238E27FC236}">
                <a16:creationId xmlns:a16="http://schemas.microsoft.com/office/drawing/2014/main" id="{895C5DA9-5C8C-216E-F7CA-1E3C1C78B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7128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7-11</a:t>
            </a:r>
            <a:r>
              <a:rPr lang="ko-KR" altLang="en-US" dirty="0"/>
              <a:t> </a:t>
            </a:r>
            <a:r>
              <a:rPr lang="en-US" altLang="ko-KR" dirty="0"/>
              <a:t>a+2;</a:t>
            </a:r>
            <a:endParaRPr lang="ko-KR" altLang="en-US" dirty="0"/>
          </a:p>
        </p:txBody>
      </p:sp>
      <p:pic>
        <p:nvPicPr>
          <p:cNvPr id="3" name="내용 개체 틀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835FA0A-1B9D-A1AC-7D7A-11DF5883E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2224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Pair Programming[</a:t>
            </a:r>
            <a:r>
              <a:rPr lang="ko-KR" altLang="en-US" dirty="0"/>
              <a:t>옳은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틀린 것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ret_This()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return </a:t>
            </a:r>
            <a:r>
              <a:rPr lang="en-US" altLang="ko-KR" b="1" dirty="0"/>
              <a:t>this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는 주소를 가리키는 포인터</a:t>
            </a:r>
            <a:r>
              <a:rPr lang="en-US" altLang="ko-KR" dirty="0"/>
              <a:t>.</a:t>
            </a:r>
            <a:r>
              <a:rPr lang="ko-KR" altLang="en-US" dirty="0"/>
              <a:t> 그런데 </a:t>
            </a:r>
            <a:r>
              <a:rPr lang="en-US" altLang="ko-KR" dirty="0"/>
              <a:t>Power</a:t>
            </a:r>
            <a:r>
              <a:rPr lang="ko-KR" altLang="en-US" dirty="0"/>
              <a:t>는 객체다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객체랑 주소값은 같을 수 없다</a:t>
            </a:r>
            <a:r>
              <a:rPr lang="en-US" altLang="ko-KR" dirty="0"/>
              <a:t>.</a:t>
            </a:r>
            <a:r>
              <a:rPr lang="ko-KR" altLang="en-US" dirty="0"/>
              <a:t> 객체를 리턴하고 싶은데</a:t>
            </a:r>
            <a:br>
              <a:rPr lang="en-US" altLang="ko-KR" dirty="0"/>
            </a:br>
            <a:r>
              <a:rPr lang="ko-KR" altLang="en-US" dirty="0"/>
              <a:t>실제 리턴하는 건 주소값이라면 에러가 날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(5)</a:t>
            </a:r>
            <a:r>
              <a:rPr lang="ko-KR" altLang="en-US" dirty="0"/>
              <a:t>는 틀린 선지다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06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Pair Programming[</a:t>
            </a:r>
            <a:r>
              <a:rPr lang="ko-KR" altLang="en-US" dirty="0"/>
              <a:t>옳은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틀린 것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Power </a:t>
            </a:r>
            <a:r>
              <a:rPr lang="ko-KR" altLang="en-US" b="1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ret_This()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return </a:t>
            </a:r>
            <a:r>
              <a:rPr lang="en-US" altLang="ko-KR" b="1" dirty="0"/>
              <a:t>this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:</a:t>
            </a:r>
            <a:r>
              <a:rPr lang="ko-KR" altLang="en-US" dirty="0"/>
              <a:t>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는 동일하게 주소를 가리키는 포인터인데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Power *</a:t>
            </a:r>
            <a:r>
              <a:rPr lang="ko-KR" altLang="en-US" dirty="0"/>
              <a:t>도 주소를 나타낸다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  <a:r>
              <a:rPr lang="ko-KR" altLang="en-US" dirty="0"/>
              <a:t>는 주소값</a:t>
            </a:r>
            <a:r>
              <a:rPr lang="en-US" altLang="ko-KR" dirty="0"/>
              <a:t>-</a:t>
            </a:r>
            <a:r>
              <a:rPr lang="ko-KR" altLang="en-US" dirty="0"/>
              <a:t>객체로 맞지 않았는데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r>
              <a:rPr lang="ko-KR" altLang="en-US" dirty="0"/>
              <a:t>는 객체</a:t>
            </a:r>
            <a:r>
              <a:rPr lang="en-US" altLang="ko-KR" dirty="0"/>
              <a:t>-</a:t>
            </a:r>
            <a:r>
              <a:rPr lang="ko-KR" altLang="en-US" dirty="0"/>
              <a:t>객체로 맞는다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(4)</a:t>
            </a:r>
            <a:r>
              <a:rPr lang="ko-KR" altLang="en-US" dirty="0"/>
              <a:t>는 옳은 선지다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46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Pair Programming[</a:t>
            </a:r>
            <a:r>
              <a:rPr lang="ko-KR" altLang="en-US" dirty="0"/>
              <a:t>옳은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틀린 것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Power&amp; </a:t>
            </a:r>
            <a:r>
              <a:rPr lang="en-US" altLang="ko-KR" dirty="0"/>
              <a:t>ret_This()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return </a:t>
            </a:r>
            <a:r>
              <a:rPr lang="en-US" altLang="ko-KR" b="1" dirty="0"/>
              <a:t>this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:</a:t>
            </a:r>
            <a:r>
              <a:rPr lang="ko-KR" altLang="en-US" dirty="0"/>
              <a:t> 리턴이 </a:t>
            </a:r>
            <a:r>
              <a:rPr lang="en-US" altLang="ko-KR" dirty="0"/>
              <a:t>this</a:t>
            </a:r>
            <a:r>
              <a:rPr lang="ko-KR" altLang="en-US" dirty="0"/>
              <a:t>로 주소를 가리키므로 주소값이다</a:t>
            </a:r>
            <a:r>
              <a:rPr lang="en-US" altLang="ko-KR" dirty="0"/>
              <a:t>.</a:t>
            </a:r>
            <a:r>
              <a:rPr lang="ko-KR" altLang="en-US" dirty="0"/>
              <a:t> 그런데 </a:t>
            </a:r>
            <a:r>
              <a:rPr lang="en-US" altLang="ko-KR" dirty="0"/>
              <a:t>Power&amp;</a:t>
            </a:r>
            <a:r>
              <a:rPr lang="ko-KR" altLang="en-US" dirty="0"/>
              <a:t>는 객체가 가리키는 주소인데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Power</a:t>
            </a:r>
            <a:r>
              <a:rPr lang="ko-KR" altLang="en-US" dirty="0"/>
              <a:t> 객체의 </a:t>
            </a:r>
            <a:r>
              <a:rPr lang="en-US" altLang="ko-KR" dirty="0"/>
              <a:t>‘</a:t>
            </a:r>
            <a:r>
              <a:rPr lang="ko-KR" altLang="en-US" dirty="0"/>
              <a:t>참조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r>
              <a:rPr lang="ko-KR" altLang="en-US" dirty="0"/>
              <a:t>는 완전 다르므로</a:t>
            </a:r>
            <a:r>
              <a:rPr lang="en-US" altLang="ko-KR" dirty="0"/>
              <a:t>,</a:t>
            </a:r>
            <a:r>
              <a:rPr lang="ko-KR" altLang="en-US" dirty="0"/>
              <a:t> 같지 않다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(3)</a:t>
            </a:r>
            <a:r>
              <a:rPr lang="ko-KR" altLang="en-US" dirty="0"/>
              <a:t>은 틀린 선지다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820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Pair Programming[</a:t>
            </a:r>
            <a:r>
              <a:rPr lang="ko-KR" altLang="en-US" dirty="0"/>
              <a:t>옳은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틀린 것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Power&amp; </a:t>
            </a:r>
            <a:r>
              <a:rPr lang="en-US" altLang="ko-KR" dirty="0"/>
              <a:t>ret_This()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return </a:t>
            </a:r>
            <a:r>
              <a:rPr lang="en-US" altLang="ko-KR" b="1" dirty="0"/>
              <a:t>*this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: this</a:t>
            </a:r>
            <a:r>
              <a:rPr lang="ko-KR" altLang="en-US" dirty="0"/>
              <a:t>는 포인터라 주소를 가리킨다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*</a:t>
            </a:r>
            <a:r>
              <a:rPr lang="en-US" altLang="ko-KR" dirty="0"/>
              <a:t>this</a:t>
            </a:r>
            <a:r>
              <a:rPr lang="ko-KR" altLang="en-US" dirty="0"/>
              <a:t>는 가리키는 </a:t>
            </a:r>
            <a:r>
              <a:rPr lang="ko-KR" altLang="en-US" b="1" dirty="0"/>
              <a:t>값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즉 </a:t>
            </a:r>
            <a:r>
              <a:rPr lang="en-US" altLang="ko-KR" dirty="0"/>
              <a:t>Power&amp;</a:t>
            </a:r>
            <a:r>
              <a:rPr lang="ko-KR" altLang="en-US" dirty="0"/>
              <a:t>도 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*this</a:t>
            </a:r>
            <a:r>
              <a:rPr lang="ko-KR" altLang="en-US" dirty="0"/>
              <a:t>도 값이므로 </a:t>
            </a:r>
            <a:r>
              <a:rPr lang="en-US" altLang="ko-KR" dirty="0"/>
              <a:t>(1)</a:t>
            </a:r>
            <a:r>
              <a:rPr lang="ko-KR" altLang="en-US" dirty="0"/>
              <a:t>은 옳은 선지다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(1)</a:t>
            </a:r>
            <a:r>
              <a:rPr lang="ko-KR" altLang="en-US" dirty="0"/>
              <a:t>은 </a:t>
            </a:r>
            <a:r>
              <a:rPr lang="ko-KR" altLang="en-US" b="1" dirty="0"/>
              <a:t>원래의 나를 넘겨주는 </a:t>
            </a:r>
            <a:r>
              <a:rPr lang="ko-KR" altLang="en-US" dirty="0"/>
              <a:t>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81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Pair Programming[</a:t>
            </a:r>
            <a:r>
              <a:rPr lang="ko-KR" altLang="en-US" dirty="0"/>
              <a:t>옳은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틀린 것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Power</a:t>
            </a:r>
            <a:r>
              <a:rPr lang="en-US" altLang="ko-KR" dirty="0"/>
              <a:t> ret_This()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return </a:t>
            </a:r>
            <a:r>
              <a:rPr lang="en-US" altLang="ko-KR" b="1" dirty="0"/>
              <a:t>this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Power </a:t>
            </a:r>
            <a:r>
              <a:rPr lang="ko-KR" altLang="en-US" dirty="0"/>
              <a:t>복사생성자는 객체다</a:t>
            </a:r>
            <a:r>
              <a:rPr lang="en-US" altLang="ko-KR" dirty="0"/>
              <a:t>.</a:t>
            </a:r>
            <a:r>
              <a:rPr lang="ko-KR" altLang="en-US" dirty="0"/>
              <a:t> 포인터가 가리키고 있는 내용은 </a:t>
            </a:r>
            <a:r>
              <a:rPr lang="en-US" altLang="ko-KR" dirty="0"/>
              <a:t>this</a:t>
            </a:r>
            <a:r>
              <a:rPr lang="ko-KR" altLang="en-US" dirty="0"/>
              <a:t>인데</a:t>
            </a:r>
            <a:r>
              <a:rPr lang="en-US" altLang="ko-KR" dirty="0"/>
              <a:t>,</a:t>
            </a:r>
            <a:r>
              <a:rPr lang="ko-KR" altLang="en-US" dirty="0"/>
              <a:t> 이걸 복사한 게 </a:t>
            </a:r>
            <a:r>
              <a:rPr lang="en-US" altLang="ko-KR" dirty="0"/>
              <a:t>Power. </a:t>
            </a:r>
            <a:r>
              <a:rPr lang="ko-KR" altLang="en-US" dirty="0"/>
              <a:t>컴파일에러는 안 나겠지만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(2)</a:t>
            </a:r>
            <a:r>
              <a:rPr lang="ko-KR" altLang="en-US" dirty="0"/>
              <a:t>는 </a:t>
            </a:r>
            <a:r>
              <a:rPr lang="ko-KR" altLang="en-US" b="1" dirty="0"/>
              <a:t>원래의 내가 아니라 나를 복사한 것을 넘겨주는 </a:t>
            </a:r>
            <a:r>
              <a:rPr lang="ko-KR" altLang="en-US" dirty="0"/>
              <a:t>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41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7-14</a:t>
            </a:r>
            <a:r>
              <a:rPr lang="ko-KR" altLang="en-US" dirty="0"/>
              <a:t> 참조를 리턴하는 </a:t>
            </a:r>
            <a:r>
              <a:rPr lang="en-US" altLang="ko-KR" dirty="0"/>
              <a:t>&lt;&lt;</a:t>
            </a:r>
            <a:r>
              <a:rPr lang="ko-KR" altLang="en-US" dirty="0"/>
              <a:t> 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이수영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  <a:r>
              <a:rPr lang="ko-KR" altLang="en-US" dirty="0"/>
              <a:t>에서 </a:t>
            </a:r>
            <a:r>
              <a:rPr lang="en-US" altLang="ko-KR" dirty="0"/>
              <a:t>a &lt;&lt; 3 &lt;&lt; 5 &lt;&lt; 6;</a:t>
            </a:r>
            <a:r>
              <a:rPr lang="ko-KR" altLang="en-US" dirty="0"/>
              <a:t>를 쓸 수 있단 점이 기억납니다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변경되기 이전 값</a:t>
            </a:r>
            <a:r>
              <a:rPr lang="ko-KR" altLang="en-US" dirty="0"/>
              <a:t>이 복사되는 것이 아니라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변경된 현재 내가</a:t>
            </a:r>
            <a:r>
              <a:rPr lang="ko-KR" altLang="en-US" dirty="0"/>
              <a:t> 복사되는 점에 입각했기 때문입니다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a&lt;&lt;3</a:t>
            </a:r>
            <a:r>
              <a:rPr lang="ko-KR" altLang="en-US" dirty="0"/>
              <a:t>의 결과는 변경되기 이전 값이 반영된 </a:t>
            </a:r>
            <a:r>
              <a:rPr lang="en-US" altLang="ko-KR" dirty="0"/>
              <a:t>1</a:t>
            </a:r>
            <a:r>
              <a:rPr lang="ko-KR" altLang="en-US" dirty="0"/>
              <a:t> 그대로가 아니라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1+3</a:t>
            </a:r>
            <a:r>
              <a:rPr lang="ko-KR" altLang="en-US" dirty="0"/>
              <a:t>의 결과인 </a:t>
            </a:r>
            <a:r>
              <a:rPr lang="en-US" altLang="ko-KR" dirty="0"/>
              <a:t>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/>
              <a:t>4</a:t>
            </a:r>
            <a:r>
              <a:rPr lang="ko-KR" altLang="en-US" dirty="0"/>
              <a:t>에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 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아니라 </a:t>
            </a:r>
            <a:r>
              <a:rPr lang="en-US" altLang="ko-KR" dirty="0"/>
              <a:t>4+5</a:t>
            </a:r>
            <a:r>
              <a:rPr lang="ko-KR" altLang="en-US" dirty="0"/>
              <a:t>인 </a:t>
            </a:r>
            <a:r>
              <a:rPr lang="en-US" altLang="ko-KR" dirty="0"/>
              <a:t>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/>
              <a:t>9</a:t>
            </a:r>
            <a:r>
              <a:rPr lang="ko-KR" altLang="en-US" dirty="0"/>
              <a:t>에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이 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아니라 </a:t>
            </a:r>
            <a:r>
              <a:rPr lang="en-US" altLang="ko-KR" dirty="0"/>
              <a:t>9+6</a:t>
            </a:r>
            <a:r>
              <a:rPr lang="ko-KR" altLang="en-US" dirty="0"/>
              <a:t>인 </a:t>
            </a:r>
            <a:r>
              <a:rPr lang="en-US" altLang="ko-KR" dirty="0"/>
              <a:t>15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예제 </a:t>
            </a:r>
            <a:r>
              <a:rPr lang="en-US" altLang="ko-KR" dirty="0"/>
              <a:t>7-14</a:t>
            </a:r>
            <a:r>
              <a:rPr lang="ko-KR" altLang="en-US" dirty="0"/>
              <a:t>는 강의자료로 예습할 때는 단지 </a:t>
            </a:r>
            <a:r>
              <a:rPr lang="en-US" altLang="ko-KR" dirty="0"/>
              <a:t>&lt;&lt;</a:t>
            </a:r>
            <a:r>
              <a:rPr lang="ko-KR" altLang="en-US" dirty="0"/>
              <a:t> 연산자를 배우는 것 같았는데</a:t>
            </a:r>
            <a:r>
              <a:rPr lang="en-US" altLang="ko-KR" dirty="0"/>
              <a:t>,</a:t>
            </a:r>
            <a:r>
              <a:rPr lang="ko-KR" altLang="en-US" dirty="0"/>
              <a:t> 실제 수업을 듣는 과정에서 앞에 배운 전위</a:t>
            </a:r>
            <a:r>
              <a:rPr lang="en-US" altLang="ko-KR" dirty="0"/>
              <a:t>/</a:t>
            </a:r>
            <a:r>
              <a:rPr lang="ko-KR" altLang="en-US" dirty="0"/>
              <a:t>후위 연산자의 차이를 다시 한 번 복습하면서</a:t>
            </a:r>
            <a:r>
              <a:rPr lang="en-US" altLang="ko-KR" dirty="0"/>
              <a:t>,</a:t>
            </a:r>
            <a:r>
              <a:rPr lang="ko-KR" altLang="en-US" dirty="0"/>
              <a:t> 값</a:t>
            </a:r>
            <a:r>
              <a:rPr lang="en-US" altLang="ko-KR" dirty="0"/>
              <a:t>/</a:t>
            </a:r>
            <a:r>
              <a:rPr lang="ko-KR" altLang="en-US" dirty="0"/>
              <a:t>주소에 의한 호출 역시 복습하는 과정이었기 때문에 가장 기억에 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66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프렌드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원준서</a:t>
            </a:r>
            <a:r>
              <a:rPr lang="en-US" altLang="ko-KR" dirty="0"/>
              <a:t>:</a:t>
            </a:r>
            <a:r>
              <a:rPr lang="ko-KR" altLang="en-US" dirty="0"/>
              <a:t> 클래스의 멤버함수가 아닌 외부 함수로</a:t>
            </a:r>
            <a:r>
              <a:rPr lang="en-US" altLang="ko-KR" dirty="0"/>
              <a:t>,</a:t>
            </a:r>
            <a:r>
              <a:rPr lang="ko-KR" altLang="en-US" dirty="0"/>
              <a:t> 전역 함수나 다른 클래스의 멤버 함수입니다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" altLang="ko-KR" dirty="0"/>
              <a:t>friend </a:t>
            </a:r>
            <a:r>
              <a:rPr lang="ko-KR" altLang="en-US" dirty="0"/>
              <a:t>키워드로 클래스 내에 선언된 함수로</a:t>
            </a:r>
            <a:r>
              <a:rPr lang="en-US" altLang="ko-KR" dirty="0"/>
              <a:t>, </a:t>
            </a:r>
            <a:r>
              <a:rPr lang="ko-KR" altLang="en-US" dirty="0"/>
              <a:t>클래스의 모든 멤버를 접근할 수 있는 권한을 부여합니다</a:t>
            </a:r>
            <a:r>
              <a:rPr lang="en-US" altLang="ko-KR" dirty="0"/>
              <a:t>. </a:t>
            </a:r>
            <a:r>
              <a:rPr lang="en" altLang="ko-KR" dirty="0"/>
              <a:t>friend</a:t>
            </a:r>
            <a:r>
              <a:rPr lang="ko-KR" altLang="en-US" dirty="0"/>
              <a:t>함수라고도 불립니다</a:t>
            </a:r>
            <a:r>
              <a:rPr lang="en-US" altLang="ko-KR" dirty="0"/>
              <a:t>. </a:t>
            </a:r>
            <a:r>
              <a:rPr lang="ko-KR" altLang="en-US" dirty="0"/>
              <a:t>프렌드 선언의 필요성으로는 클래스의 멤버로 선언하기에는 무리가 있고</a:t>
            </a:r>
            <a:r>
              <a:rPr lang="en-US" altLang="ko-KR" dirty="0"/>
              <a:t>, </a:t>
            </a:r>
            <a:r>
              <a:rPr lang="ko-KR" altLang="en-US" dirty="0"/>
              <a:t>모든 멤버를 자유롭게 접근할 수 있는 일부 외부 함수를 작성할 때 필요합니다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프렌드 함수가 되는 </a:t>
            </a:r>
            <a:r>
              <a:rPr lang="en-US" altLang="ko-KR" dirty="0"/>
              <a:t>3</a:t>
            </a:r>
            <a:r>
              <a:rPr lang="ko-KR" altLang="en-US" dirty="0"/>
              <a:t>가지로는 전역 함수</a:t>
            </a:r>
            <a:r>
              <a:rPr lang="en-US" altLang="ko-KR" dirty="0"/>
              <a:t>, </a:t>
            </a:r>
            <a:r>
              <a:rPr lang="ko-KR" altLang="en-US" dirty="0"/>
              <a:t>다른 클래스의 멤버 함수</a:t>
            </a:r>
            <a:r>
              <a:rPr lang="en-US" altLang="ko-KR" dirty="0"/>
              <a:t>, </a:t>
            </a:r>
            <a:r>
              <a:rPr lang="ko-KR" altLang="en-US" dirty="0"/>
              <a:t>다른 클래스 전체입니다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클래스의 멤버로 선언하기 힘들지만</a:t>
            </a:r>
            <a:r>
              <a:rPr lang="en-US" altLang="ko-KR" dirty="0"/>
              <a:t>, </a:t>
            </a:r>
            <a:r>
              <a:rPr lang="ko-KR" altLang="en-US" dirty="0"/>
              <a:t>클래스의 모든 멤버를 자유롭게 접근하는 일부 외부 함수를 작성할 경우 프렌드 함수를 사용하면 된다는 것을 새롭게 알게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3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프렌드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D5DCE-6B31-ABCD-9423-9183E1A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이수영</a:t>
            </a:r>
            <a:r>
              <a:rPr lang="en-US" altLang="ko-KR" dirty="0"/>
              <a:t>:</a:t>
            </a:r>
            <a:r>
              <a:rPr lang="ko-KR" altLang="en-US" dirty="0"/>
              <a:t> 프렌드 함수는 클래스 외부에 있는데</a:t>
            </a:r>
            <a:r>
              <a:rPr lang="en-US" altLang="ko-KR" dirty="0"/>
              <a:t>,</a:t>
            </a:r>
            <a:r>
              <a:rPr lang="ko-KR" altLang="en-US" dirty="0"/>
              <a:t> 클래스 내 멤버에 접근할 수 있는 권한을 가진 함수입니다</a:t>
            </a:r>
            <a:r>
              <a:rPr lang="en-US" altLang="ko-KR" dirty="0"/>
              <a:t>.</a:t>
            </a:r>
            <a:r>
              <a:rPr lang="ko-KR" altLang="en-US" dirty="0"/>
              <a:t> 프렌드 함수는 있어도 프렌드 변수라는 말은 없습니다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같은 이름의 </a:t>
            </a:r>
            <a:r>
              <a:rPr lang="en-US" altLang="ko-KR" dirty="0"/>
              <a:t>equals()</a:t>
            </a:r>
            <a:r>
              <a:rPr lang="ko-KR" altLang="en-US" dirty="0"/>
              <a:t> 함수도 </a:t>
            </a:r>
            <a:r>
              <a:rPr lang="en-US" altLang="ko-KR" dirty="0"/>
              <a:t>3</a:t>
            </a:r>
            <a:r>
              <a:rPr lang="ko-KR" altLang="en-US" dirty="0"/>
              <a:t>가지로 프렌드 선언될 수 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friend bool equals(…)</a:t>
            </a:r>
            <a:r>
              <a:rPr lang="ko-KR" altLang="en-US" dirty="0"/>
              <a:t>는 전역 함수 </a:t>
            </a:r>
            <a:r>
              <a:rPr lang="en-US" altLang="ko-KR" dirty="0"/>
              <a:t>equals</a:t>
            </a:r>
            <a:r>
              <a:rPr lang="ko-KR" altLang="en-US" dirty="0"/>
              <a:t>가 클래스 내 멤버에 접근할 수 있는 경우입니다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friend bool RectManager::equals(…)</a:t>
            </a:r>
            <a:r>
              <a:rPr lang="ko-KR" altLang="en-US" dirty="0"/>
              <a:t>는 클래스 외부의 </a:t>
            </a:r>
            <a:r>
              <a:rPr lang="en-US" altLang="ko-KR" dirty="0"/>
              <a:t>RectManager</a:t>
            </a:r>
            <a:r>
              <a:rPr lang="ko-KR" altLang="en-US" dirty="0"/>
              <a:t>클래스의 </a:t>
            </a:r>
            <a:r>
              <a:rPr lang="en-US" altLang="ko-KR" dirty="0"/>
              <a:t>equals()</a:t>
            </a:r>
            <a:r>
              <a:rPr lang="ko-KR" altLang="en-US" dirty="0"/>
              <a:t>라는 함수가 클래스 내 멤버에 접근할 수 있는 경우입니다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마지막으로 </a:t>
            </a:r>
            <a:r>
              <a:rPr lang="en-US" altLang="ko-KR" dirty="0"/>
              <a:t>friend RectManager;</a:t>
            </a:r>
            <a:r>
              <a:rPr lang="ko-KR" altLang="en-US" dirty="0"/>
              <a:t>와 같이 클래스명</a:t>
            </a:r>
            <a:r>
              <a:rPr lang="en-US" altLang="ko-KR" dirty="0"/>
              <a:t>(RectManager)</a:t>
            </a:r>
            <a:r>
              <a:rPr lang="ko-KR" altLang="en-US" dirty="0"/>
              <a:t> 자체가 프렌드 함수로 선언되기도 합니다</a:t>
            </a:r>
            <a:r>
              <a:rPr lang="en-US" altLang="ko-KR" dirty="0"/>
              <a:t>.</a:t>
            </a:r>
            <a:r>
              <a:rPr lang="ko-KR" altLang="en-US" dirty="0"/>
              <a:t> 앞의 </a:t>
            </a:r>
            <a:r>
              <a:rPr lang="en-US" altLang="ko-KR" dirty="0"/>
              <a:t>2</a:t>
            </a:r>
            <a:r>
              <a:rPr lang="ko-KR" altLang="en-US" dirty="0"/>
              <a:t>가지는 유추됐는데 마지막처럼 클래스 자체가 프렌드 함수가 될 수 있다는 점이 새로워서 기억납니다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54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7-1:</a:t>
            </a:r>
            <a:r>
              <a:rPr lang="ko-KR" altLang="en-US" dirty="0"/>
              <a:t> 원준서</a:t>
            </a:r>
          </a:p>
        </p:txBody>
      </p:sp>
      <p:pic>
        <p:nvPicPr>
          <p:cNvPr id="3" name="내용 개체 틀 2" descr="스크린샷, 텍스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80F23C8C-61A0-7287-43E4-B667FCCF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22" y="1825625"/>
            <a:ext cx="9528356" cy="4351338"/>
          </a:xfrm>
        </p:spPr>
      </p:pic>
    </p:spTree>
    <p:extLst>
      <p:ext uri="{BB962C8B-B14F-4D97-AF65-F5344CB8AC3E}">
        <p14:creationId xmlns:p14="http://schemas.microsoft.com/office/powerpoint/2010/main" val="17855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7-1: </a:t>
            </a:r>
            <a:r>
              <a:rPr lang="ko-KR" altLang="en-US" dirty="0"/>
              <a:t>이수영</a:t>
            </a:r>
          </a:p>
        </p:txBody>
      </p:sp>
      <p:pic>
        <p:nvPicPr>
          <p:cNvPr id="3" name="내용 개체 틀 2" descr="텍스트, 소프트웨어, 컴퓨터, 스크린샷이(가) 표시된 사진&#10;&#10;자동 생성된 설명">
            <a:extLst>
              <a:ext uri="{FF2B5EF4-FFF2-40B4-BE49-F238E27FC236}">
                <a16:creationId xmlns:a16="http://schemas.microsoft.com/office/drawing/2014/main" id="{038FDD48-A643-4575-8F14-C5B890A5B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24DCAA-42A5-C95E-9938-583CA6F16EA6}"/>
              </a:ext>
            </a:extLst>
          </p:cNvPr>
          <p:cNvSpPr/>
          <p:nvPr/>
        </p:nvSpPr>
        <p:spPr>
          <a:xfrm>
            <a:off x="8502869" y="3121573"/>
            <a:ext cx="3563007" cy="2617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equals() </a:t>
            </a:r>
            <a:r>
              <a:rPr kumimoji="1" lang="ko-KR" altLang="en-US" dirty="0">
                <a:solidFill>
                  <a:schemeClr val="tx1"/>
                </a:solidFill>
              </a:rPr>
              <a:t>함수가 클래스 외부에 있고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클래스 선언부에서 </a:t>
            </a:r>
            <a:r>
              <a:rPr kumimoji="1" lang="en-US" altLang="ko-KR" dirty="0">
                <a:solidFill>
                  <a:schemeClr val="tx1"/>
                </a:solidFill>
              </a:rPr>
              <a:t>friend</a:t>
            </a:r>
            <a:r>
              <a:rPr kumimoji="1" lang="ko-KR" altLang="en-US" dirty="0">
                <a:solidFill>
                  <a:schemeClr val="tx1"/>
                </a:solidFill>
              </a:rPr>
              <a:t> 키워드를 사용해 프렌드 함수를 선언하는 점을 새로 배웠습니다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그리고 </a:t>
            </a:r>
            <a:r>
              <a:rPr kumimoji="1" lang="en-US" altLang="ko-KR" dirty="0">
                <a:solidFill>
                  <a:schemeClr val="tx1"/>
                </a:solidFill>
              </a:rPr>
              <a:t>main()</a:t>
            </a:r>
            <a:r>
              <a:rPr kumimoji="1" lang="ko-KR" altLang="en-US" dirty="0">
                <a:solidFill>
                  <a:schemeClr val="tx1"/>
                </a:solidFill>
              </a:rPr>
              <a:t>에서 클래스 객체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a, b</a:t>
            </a:r>
            <a:r>
              <a:rPr kumimoji="1" lang="ko-KR" altLang="en-US" dirty="0">
                <a:solidFill>
                  <a:schemeClr val="tx1"/>
                </a:solidFill>
              </a:rPr>
              <a:t>를 선언하고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그 객체에 맞는 </a:t>
            </a:r>
            <a:r>
              <a:rPr kumimoji="1" lang="en-US" altLang="ko-KR" dirty="0">
                <a:solidFill>
                  <a:schemeClr val="tx1"/>
                </a:solidFill>
              </a:rPr>
              <a:t>width, height</a:t>
            </a:r>
            <a:r>
              <a:rPr kumimoji="1" lang="ko-KR" altLang="en-US" dirty="0">
                <a:solidFill>
                  <a:schemeClr val="tx1"/>
                </a:solidFill>
              </a:rPr>
              <a:t>라는 </a:t>
            </a:r>
            <a:r>
              <a:rPr kumimoji="1" lang="en-US" altLang="ko-KR" dirty="0">
                <a:solidFill>
                  <a:schemeClr val="tx1"/>
                </a:solidFill>
              </a:rPr>
              <a:t>private </a:t>
            </a:r>
            <a:r>
              <a:rPr kumimoji="1" lang="ko-KR" altLang="en-US" dirty="0">
                <a:solidFill>
                  <a:schemeClr val="tx1"/>
                </a:solidFill>
              </a:rPr>
              <a:t>변수를 쓸 수 있단 걸 알 수 있었습니다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7-2:</a:t>
            </a:r>
            <a:r>
              <a:rPr lang="ko-KR" altLang="en-US" dirty="0"/>
              <a:t> 원준서</a:t>
            </a:r>
          </a:p>
        </p:txBody>
      </p:sp>
      <p:pic>
        <p:nvPicPr>
          <p:cNvPr id="3" name="내용 개체 틀 2" descr="스크린샷, 텍스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DCDE77D5-6CD7-5258-1F66-5670DE4F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01" y="1825625"/>
            <a:ext cx="9198398" cy="4351338"/>
          </a:xfrm>
        </p:spPr>
      </p:pic>
    </p:spTree>
    <p:extLst>
      <p:ext uri="{BB962C8B-B14F-4D97-AF65-F5344CB8AC3E}">
        <p14:creationId xmlns:p14="http://schemas.microsoft.com/office/powerpoint/2010/main" val="1447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7-2: </a:t>
            </a:r>
            <a:r>
              <a:rPr lang="ko-KR" altLang="en-US" dirty="0"/>
              <a:t>이수영</a:t>
            </a:r>
          </a:p>
        </p:txBody>
      </p:sp>
      <p:pic>
        <p:nvPicPr>
          <p:cNvPr id="8" name="내용 개체 틀 7" descr="텍스트, 소프트웨어, 컴퓨터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EE3DF62-3D32-CD46-8FC1-08B9A2E11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24DCAA-42A5-C95E-9938-583CA6F16EA6}"/>
              </a:ext>
            </a:extLst>
          </p:cNvPr>
          <p:cNvSpPr/>
          <p:nvPr/>
        </p:nvSpPr>
        <p:spPr>
          <a:xfrm>
            <a:off x="8502869" y="3121573"/>
            <a:ext cx="3563007" cy="2617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행에 </a:t>
            </a:r>
            <a:r>
              <a:rPr kumimoji="1" lang="en-US" altLang="ko-KR" dirty="0">
                <a:solidFill>
                  <a:schemeClr val="tx1"/>
                </a:solidFill>
              </a:rPr>
              <a:t>RectManager::</a:t>
            </a:r>
            <a:r>
              <a:rPr kumimoji="1" lang="ko-KR" altLang="en-US" dirty="0">
                <a:solidFill>
                  <a:schemeClr val="tx1"/>
                </a:solidFill>
              </a:rPr>
              <a:t>가 추가됨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단지 전역함수 </a:t>
            </a:r>
            <a:r>
              <a:rPr kumimoji="1" lang="en-US" altLang="ko-KR" dirty="0">
                <a:solidFill>
                  <a:schemeClr val="tx1"/>
                </a:solidFill>
              </a:rPr>
              <a:t>equals(…)</a:t>
            </a:r>
            <a:r>
              <a:rPr kumimoji="1" lang="ko-KR" altLang="en-US" dirty="0">
                <a:solidFill>
                  <a:schemeClr val="tx1"/>
                </a:solidFill>
              </a:rPr>
              <a:t>가 아닌 </a:t>
            </a:r>
            <a:r>
              <a:rPr kumimoji="1" lang="en-US" altLang="ko-KR" dirty="0">
                <a:solidFill>
                  <a:schemeClr val="tx1"/>
                </a:solidFill>
              </a:rPr>
              <a:t>RectManager</a:t>
            </a:r>
            <a:r>
              <a:rPr kumimoji="1" lang="ko-KR" altLang="en-US" dirty="0">
                <a:solidFill>
                  <a:schemeClr val="tx1"/>
                </a:solidFill>
              </a:rPr>
              <a:t> 클래스의 함수라는 점에서 범위지정 연산자가 쓰임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main()</a:t>
            </a:r>
            <a:r>
              <a:rPr kumimoji="1" lang="ko-KR" altLang="en-US" dirty="0">
                <a:solidFill>
                  <a:schemeClr val="tx1"/>
                </a:solidFill>
              </a:rPr>
              <a:t>에서 객체 </a:t>
            </a:r>
            <a:r>
              <a:rPr kumimoji="1" lang="en-US" altLang="ko-KR" dirty="0">
                <a:solidFill>
                  <a:schemeClr val="tx1"/>
                </a:solidFill>
              </a:rPr>
              <a:t>rm</a:t>
            </a:r>
            <a:r>
              <a:rPr kumimoji="1" lang="ko-KR" altLang="en-US" dirty="0">
                <a:solidFill>
                  <a:schemeClr val="tx1"/>
                </a:solidFill>
              </a:rPr>
              <a:t>을 선언해야 한다는 점이 늦게 생각났습니다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r>
              <a:rPr kumimoji="1" lang="ko-KR" altLang="en-US" dirty="0">
                <a:solidFill>
                  <a:schemeClr val="tx1"/>
                </a:solidFill>
              </a:rPr>
              <a:t> 객체를 쓰면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rm.equals()</a:t>
            </a:r>
            <a:r>
              <a:rPr kumimoji="1" lang="ko-KR" altLang="en-US" dirty="0">
                <a:solidFill>
                  <a:schemeClr val="tx1"/>
                </a:solidFill>
              </a:rPr>
              <a:t>과 같이 비교를 더 쉽게 할 수 있습니다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6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C627D8-0F8B-EF0E-A56C-FAF367B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7-3:</a:t>
            </a:r>
            <a:r>
              <a:rPr lang="ko-KR" altLang="en-US" dirty="0"/>
              <a:t> 원준서</a:t>
            </a:r>
          </a:p>
        </p:txBody>
      </p:sp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8F42DBCE-23D1-99B0-0B14-E9F131F6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584" y="1825625"/>
            <a:ext cx="7678831" cy="4351338"/>
          </a:xfrm>
        </p:spPr>
      </p:pic>
    </p:spTree>
    <p:extLst>
      <p:ext uri="{BB962C8B-B14F-4D97-AF65-F5344CB8AC3E}">
        <p14:creationId xmlns:p14="http://schemas.microsoft.com/office/powerpoint/2010/main" val="11423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1876</Words>
  <Application>Microsoft Macintosh PowerPoint</Application>
  <PresentationFormat>와이드스크린</PresentationFormat>
  <Paragraphs>121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9주차 수업 정리노트</vt:lpstr>
      <vt:lpstr>목차</vt:lpstr>
      <vt:lpstr>프렌드 함수</vt:lpstr>
      <vt:lpstr>프렌드 함수</vt:lpstr>
      <vt:lpstr>예제 7-1: 원준서</vt:lpstr>
      <vt:lpstr>예제 7-1: 이수영</vt:lpstr>
      <vt:lpstr>예제 7-2: 원준서</vt:lpstr>
      <vt:lpstr>예제 7-2: 이수영</vt:lpstr>
      <vt:lpstr>예제 7-3: 원준서</vt:lpstr>
      <vt:lpstr>예제 7-3: 이수영</vt:lpstr>
      <vt:lpstr>연산자 중복</vt:lpstr>
      <vt:lpstr>연산자 중복</vt:lpstr>
      <vt:lpstr>연산자를 함수(멤버/프렌드)로 표현</vt:lpstr>
      <vt:lpstr>실습 과정에서 느낀 점: 원준서</vt:lpstr>
      <vt:lpstr>예제 7-4: 이수영</vt:lpstr>
      <vt:lpstr>이항 연산자 중복</vt:lpstr>
      <vt:lpstr>이항 연산자 중복</vt:lpstr>
      <vt:lpstr>단항 연산자 중복</vt:lpstr>
      <vt:lpstr>프렌드를 이용한 연산자 중복</vt:lpstr>
      <vt:lpstr>단항 연산자 중복</vt:lpstr>
      <vt:lpstr>예제 7-11 2+a;</vt:lpstr>
      <vt:lpstr>예제 7-11 a+2;</vt:lpstr>
      <vt:lpstr>Pair Programming[옳은 3개, 틀린 것 2개]</vt:lpstr>
      <vt:lpstr>Pair Programming[옳은 3개, 틀린 것 2개]</vt:lpstr>
      <vt:lpstr>Pair Programming[옳은 3개, 틀린 것 2개]</vt:lpstr>
      <vt:lpstr>Pair Programming[옳은 3개, 틀린 것 2개]</vt:lpstr>
      <vt:lpstr>Pair Programming[옳은 3개, 틀린 것 2개]</vt:lpstr>
      <vt:lpstr>예제 7-14 참조를 리턴하는 &lt;&lt; 연산자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수업 정리노트</dc:title>
  <dc:creator>수영 이</dc:creator>
  <cp:lastModifiedBy>수영 이</cp:lastModifiedBy>
  <cp:revision>56</cp:revision>
  <dcterms:created xsi:type="dcterms:W3CDTF">2023-10-30T11:27:50Z</dcterms:created>
  <dcterms:modified xsi:type="dcterms:W3CDTF">2023-10-30T14:51:19Z</dcterms:modified>
</cp:coreProperties>
</file>