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32399288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32" d="100"/>
          <a:sy n="32" d="100"/>
        </p:scale>
        <p:origin x="116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911" y="2651323"/>
            <a:ext cx="24299466" cy="5640152"/>
          </a:xfrm>
        </p:spPr>
        <p:txBody>
          <a:bodyPr anchor="b"/>
          <a:lstStyle>
            <a:lvl1pPr algn="ctr">
              <a:defRPr sz="1417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8508981"/>
            <a:ext cx="24299466" cy="3911355"/>
          </a:xfrm>
        </p:spPr>
        <p:txBody>
          <a:bodyPr/>
          <a:lstStyle>
            <a:lvl1pPr marL="0" indent="0" algn="ctr">
              <a:buNone/>
              <a:defRPr sz="5670"/>
            </a:lvl1pPr>
            <a:lvl2pPr marL="1080044" indent="0" algn="ctr">
              <a:buNone/>
              <a:defRPr sz="4725"/>
            </a:lvl2pPr>
            <a:lvl3pPr marL="2160087" indent="0" algn="ctr">
              <a:buNone/>
              <a:defRPr sz="4252"/>
            </a:lvl3pPr>
            <a:lvl4pPr marL="3240131" indent="0" algn="ctr">
              <a:buNone/>
              <a:defRPr sz="3780"/>
            </a:lvl4pPr>
            <a:lvl5pPr marL="4320174" indent="0" algn="ctr">
              <a:buNone/>
              <a:defRPr sz="3780"/>
            </a:lvl5pPr>
            <a:lvl6pPr marL="5400218" indent="0" algn="ctr">
              <a:buNone/>
              <a:defRPr sz="3780"/>
            </a:lvl6pPr>
            <a:lvl7pPr marL="6480261" indent="0" algn="ctr">
              <a:buNone/>
              <a:defRPr sz="3780"/>
            </a:lvl7pPr>
            <a:lvl8pPr marL="7560305" indent="0" algn="ctr">
              <a:buNone/>
              <a:defRPr sz="3780"/>
            </a:lvl8pPr>
            <a:lvl9pPr marL="8640348" indent="0" algn="ctr">
              <a:buNone/>
              <a:defRPr sz="37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1E11-515E-48D0-96DD-F9829034E71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708F-9176-44E1-BFCD-B6123C7A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0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1E11-515E-48D0-96DD-F9829034E71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708F-9176-44E1-BFCD-B6123C7A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69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1" y="862524"/>
            <a:ext cx="6986096" cy="1372912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1" y="862524"/>
            <a:ext cx="20553298" cy="1372912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1E11-515E-48D0-96DD-F9829034E71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708F-9176-44E1-BFCD-B6123C7A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52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1E11-515E-48D0-96DD-F9829034E71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708F-9176-44E1-BFCD-B6123C7A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15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6" y="4038862"/>
            <a:ext cx="27944386" cy="6738931"/>
          </a:xfrm>
        </p:spPr>
        <p:txBody>
          <a:bodyPr anchor="b"/>
          <a:lstStyle>
            <a:lvl1pPr>
              <a:defRPr sz="1417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6" y="10841545"/>
            <a:ext cx="27944386" cy="3543845"/>
          </a:xfrm>
        </p:spPr>
        <p:txBody>
          <a:bodyPr/>
          <a:lstStyle>
            <a:lvl1pPr marL="0" indent="0">
              <a:buNone/>
              <a:defRPr sz="5670">
                <a:solidFill>
                  <a:schemeClr val="tx1">
                    <a:tint val="82000"/>
                  </a:schemeClr>
                </a:solidFill>
              </a:defRPr>
            </a:lvl1pPr>
            <a:lvl2pPr marL="1080044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2pPr>
            <a:lvl3pPr marL="2160087" indent="0">
              <a:buNone/>
              <a:defRPr sz="4252">
                <a:solidFill>
                  <a:schemeClr val="tx1">
                    <a:tint val="82000"/>
                  </a:schemeClr>
                </a:solidFill>
              </a:defRPr>
            </a:lvl3pPr>
            <a:lvl4pPr marL="3240131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4pPr>
            <a:lvl5pPr marL="4320174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5pPr>
            <a:lvl6pPr marL="5400218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6pPr>
            <a:lvl7pPr marL="6480261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7pPr>
            <a:lvl8pPr marL="7560305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8pPr>
            <a:lvl9pPr marL="8640348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1E11-515E-48D0-96DD-F9829034E71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708F-9176-44E1-BFCD-B6123C7A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8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4312617"/>
            <a:ext cx="13769697" cy="102790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4312617"/>
            <a:ext cx="13769697" cy="102790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1E11-515E-48D0-96DD-F9829034E71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708F-9176-44E1-BFCD-B6123C7A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46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862524"/>
            <a:ext cx="27944386" cy="313133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2" y="3971359"/>
            <a:ext cx="13706416" cy="1946301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2" y="5917660"/>
            <a:ext cx="13706416" cy="87039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0" y="3971359"/>
            <a:ext cx="13773917" cy="1946301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044" indent="0">
              <a:buNone/>
              <a:defRPr sz="4725" b="1"/>
            </a:lvl2pPr>
            <a:lvl3pPr marL="2160087" indent="0">
              <a:buNone/>
              <a:defRPr sz="4252" b="1"/>
            </a:lvl3pPr>
            <a:lvl4pPr marL="3240131" indent="0">
              <a:buNone/>
              <a:defRPr sz="3780" b="1"/>
            </a:lvl4pPr>
            <a:lvl5pPr marL="4320174" indent="0">
              <a:buNone/>
              <a:defRPr sz="3780" b="1"/>
            </a:lvl5pPr>
            <a:lvl6pPr marL="5400218" indent="0">
              <a:buNone/>
              <a:defRPr sz="3780" b="1"/>
            </a:lvl6pPr>
            <a:lvl7pPr marL="6480261" indent="0">
              <a:buNone/>
              <a:defRPr sz="3780" b="1"/>
            </a:lvl7pPr>
            <a:lvl8pPr marL="7560305" indent="0">
              <a:buNone/>
              <a:defRPr sz="3780" b="1"/>
            </a:lvl8pPr>
            <a:lvl9pPr marL="8640348" indent="0">
              <a:buNone/>
              <a:defRPr sz="378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0" y="5917660"/>
            <a:ext cx="13773917" cy="87039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1E11-515E-48D0-96DD-F9829034E71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708F-9176-44E1-BFCD-B6123C7A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63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1E11-515E-48D0-96DD-F9829034E71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708F-9176-44E1-BFCD-B6123C7A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68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1E11-515E-48D0-96DD-F9829034E71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708F-9176-44E1-BFCD-B6123C7A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0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1080029"/>
            <a:ext cx="10449613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2332564"/>
            <a:ext cx="16402140" cy="11512811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70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4860131"/>
            <a:ext cx="10449613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1E11-515E-48D0-96DD-F9829034E71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708F-9176-44E1-BFCD-B6123C7A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1080029"/>
            <a:ext cx="10449613" cy="3780102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2332564"/>
            <a:ext cx="16402140" cy="11512811"/>
          </a:xfrm>
        </p:spPr>
        <p:txBody>
          <a:bodyPr anchor="t"/>
          <a:lstStyle>
            <a:lvl1pPr marL="0" indent="0">
              <a:buNone/>
              <a:defRPr sz="7559"/>
            </a:lvl1pPr>
            <a:lvl2pPr marL="1080044" indent="0">
              <a:buNone/>
              <a:defRPr sz="6614"/>
            </a:lvl2pPr>
            <a:lvl3pPr marL="2160087" indent="0">
              <a:buNone/>
              <a:defRPr sz="5670"/>
            </a:lvl3pPr>
            <a:lvl4pPr marL="3240131" indent="0">
              <a:buNone/>
              <a:defRPr sz="4725"/>
            </a:lvl4pPr>
            <a:lvl5pPr marL="4320174" indent="0">
              <a:buNone/>
              <a:defRPr sz="4725"/>
            </a:lvl5pPr>
            <a:lvl6pPr marL="5400218" indent="0">
              <a:buNone/>
              <a:defRPr sz="4725"/>
            </a:lvl6pPr>
            <a:lvl7pPr marL="6480261" indent="0">
              <a:buNone/>
              <a:defRPr sz="4725"/>
            </a:lvl7pPr>
            <a:lvl8pPr marL="7560305" indent="0">
              <a:buNone/>
              <a:defRPr sz="4725"/>
            </a:lvl8pPr>
            <a:lvl9pPr marL="8640348" indent="0">
              <a:buNone/>
              <a:defRPr sz="472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4860131"/>
            <a:ext cx="10449613" cy="9003995"/>
          </a:xfrm>
        </p:spPr>
        <p:txBody>
          <a:bodyPr/>
          <a:lstStyle>
            <a:lvl1pPr marL="0" indent="0">
              <a:buNone/>
              <a:defRPr sz="3780"/>
            </a:lvl1pPr>
            <a:lvl2pPr marL="1080044" indent="0">
              <a:buNone/>
              <a:defRPr sz="3307"/>
            </a:lvl2pPr>
            <a:lvl3pPr marL="2160087" indent="0">
              <a:buNone/>
              <a:defRPr sz="2835"/>
            </a:lvl3pPr>
            <a:lvl4pPr marL="3240131" indent="0">
              <a:buNone/>
              <a:defRPr sz="2362"/>
            </a:lvl4pPr>
            <a:lvl5pPr marL="4320174" indent="0">
              <a:buNone/>
              <a:defRPr sz="2362"/>
            </a:lvl5pPr>
            <a:lvl6pPr marL="5400218" indent="0">
              <a:buNone/>
              <a:defRPr sz="2362"/>
            </a:lvl6pPr>
            <a:lvl7pPr marL="6480261" indent="0">
              <a:buNone/>
              <a:defRPr sz="2362"/>
            </a:lvl7pPr>
            <a:lvl8pPr marL="7560305" indent="0">
              <a:buNone/>
              <a:defRPr sz="2362"/>
            </a:lvl8pPr>
            <a:lvl9pPr marL="8640348" indent="0">
              <a:buNone/>
              <a:defRPr sz="236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1E11-515E-48D0-96DD-F9829034E71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7708F-9176-44E1-BFCD-B6123C7A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15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862524"/>
            <a:ext cx="27944386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4312617"/>
            <a:ext cx="27944386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15015407"/>
            <a:ext cx="728984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D41E11-515E-48D0-96DD-F9829034E71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15015407"/>
            <a:ext cx="1093476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15015407"/>
            <a:ext cx="728984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C7708F-9176-44E1-BFCD-B6123C7AD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17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2160087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022" indent="-540022" algn="l" defTabSz="2160087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20065" indent="-540022" algn="l" defTabSz="2160087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700109" indent="-540022" algn="l" defTabSz="2160087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80152" indent="-540022" algn="l" defTabSz="2160087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60196" indent="-540022" algn="l" defTabSz="2160087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40240" indent="-540022" algn="l" defTabSz="2160087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20283" indent="-540022" algn="l" defTabSz="2160087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100327" indent="-540022" algn="l" defTabSz="2160087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80370" indent="-540022" algn="l" defTabSz="2160087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087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80044" algn="l" defTabSz="2160087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60087" algn="l" defTabSz="2160087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40131" algn="l" defTabSz="2160087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20174" algn="l" defTabSz="2160087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400218" algn="l" defTabSz="2160087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80261" algn="l" defTabSz="2160087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60305" algn="l" defTabSz="2160087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40348" algn="l" defTabSz="2160087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B4FFC6F-8662-5532-D06E-81599EC4F726}"/>
              </a:ext>
            </a:extLst>
          </p:cNvPr>
          <p:cNvGrpSpPr/>
          <p:nvPr/>
        </p:nvGrpSpPr>
        <p:grpSpPr>
          <a:xfrm>
            <a:off x="335417" y="2857543"/>
            <a:ext cx="31751110" cy="12953652"/>
            <a:chOff x="335417" y="236154"/>
            <a:chExt cx="31751110" cy="12953652"/>
          </a:xfrm>
        </p:grpSpPr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7ECBD10B-4876-ABE0-D683-C9BF54352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3626"/>
            <a:stretch/>
          </p:blipFill>
          <p:spPr>
            <a:xfrm>
              <a:off x="8561675" y="918306"/>
              <a:ext cx="17768683" cy="12271500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3969131-E9F2-6F69-DD55-2D82C7962F35}"/>
                </a:ext>
              </a:extLst>
            </p:cNvPr>
            <p:cNvSpPr txBox="1"/>
            <p:nvPr/>
          </p:nvSpPr>
          <p:spPr>
            <a:xfrm>
              <a:off x="26533130" y="236154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ko-KR" altLang="en-US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C7A85DA-8C84-7A68-160E-B56F328A2F73}"/>
                </a:ext>
              </a:extLst>
            </p:cNvPr>
            <p:cNvSpPr txBox="1"/>
            <p:nvPr/>
          </p:nvSpPr>
          <p:spPr>
            <a:xfrm>
              <a:off x="26330353" y="6766729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ko-KR" altLang="en-US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15" name="개체 114">
              <a:extLst>
                <a:ext uri="{FF2B5EF4-FFF2-40B4-BE49-F238E27FC236}">
                  <a16:creationId xmlns:a16="http://schemas.microsoft.com/office/drawing/2014/main" id="{3BF71D3D-285C-3C09-797F-041A21D167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6042058"/>
                </p:ext>
              </p:extLst>
            </p:nvPr>
          </p:nvGraphicFramePr>
          <p:xfrm>
            <a:off x="26866565" y="939203"/>
            <a:ext cx="3923958" cy="6382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8" r:id="rId3" imgW="1949775" imgH="3092445" progId="Prism8.Document">
                    <p:embed/>
                  </p:oleObj>
                </mc:Choice>
                <mc:Fallback>
                  <p:oleObj name="Prism 8" r:id="rId3" imgW="1949775" imgH="3092445" progId="Prism8.Document">
                    <p:embed/>
                    <p:pic>
                      <p:nvPicPr>
                        <p:cNvPr id="72" name="개체 71">
                          <a:extLst>
                            <a:ext uri="{FF2B5EF4-FFF2-40B4-BE49-F238E27FC236}">
                              <a16:creationId xmlns:a16="http://schemas.microsoft.com/office/drawing/2014/main" id="{3BF71D3D-285C-3C09-797F-041A21D167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866565" y="939203"/>
                          <a:ext cx="3923958" cy="63825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" name="개체 115">
              <a:extLst>
                <a:ext uri="{FF2B5EF4-FFF2-40B4-BE49-F238E27FC236}">
                  <a16:creationId xmlns:a16="http://schemas.microsoft.com/office/drawing/2014/main" id="{FAE4D8B4-8C7A-BB22-6680-5C163B12BD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7370983"/>
                </p:ext>
              </p:extLst>
            </p:nvPr>
          </p:nvGraphicFramePr>
          <p:xfrm>
            <a:off x="26866565" y="7640997"/>
            <a:ext cx="5219962" cy="5463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rism 8" r:id="rId5" imgW="2991287" imgH="3052840" progId="Prism8.Document">
                    <p:embed/>
                  </p:oleObj>
                </mc:Choice>
                <mc:Fallback>
                  <p:oleObj name="Prism 8" r:id="rId5" imgW="2991287" imgH="3052840" progId="Prism8.Document">
                    <p:embed/>
                    <p:pic>
                      <p:nvPicPr>
                        <p:cNvPr id="73" name="개체 72">
                          <a:extLst>
                            <a:ext uri="{FF2B5EF4-FFF2-40B4-BE49-F238E27FC236}">
                              <a16:creationId xmlns:a16="http://schemas.microsoft.com/office/drawing/2014/main" id="{FAE4D8B4-8C7A-BB22-6680-5C163B12BDD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866565" y="7640997"/>
                          <a:ext cx="5219962" cy="54631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EFFDCF9-3635-F621-56CE-F30AC82A3E53}"/>
                </a:ext>
              </a:extLst>
            </p:cNvPr>
            <p:cNvSpPr txBox="1"/>
            <p:nvPr/>
          </p:nvSpPr>
          <p:spPr>
            <a:xfrm>
              <a:off x="13933594" y="520797"/>
              <a:ext cx="15712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atin typeface="Arial" panose="020B0604020202020204" pitchFamily="34" charset="0"/>
                  <a:cs typeface="Arial" panose="020B0604020202020204" pitchFamily="34" charset="0"/>
                </a:rPr>
                <a:t>15d-PGJ2</a:t>
              </a:r>
              <a:endParaRPr lang="ko-KR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8CBB2A1-AE0F-0846-4812-51B2A825E352}"/>
                </a:ext>
              </a:extLst>
            </p:cNvPr>
            <p:cNvSpPr txBox="1"/>
            <p:nvPr/>
          </p:nvSpPr>
          <p:spPr>
            <a:xfrm>
              <a:off x="18786484" y="513273"/>
              <a:ext cx="8851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atin typeface="Arial" panose="020B0604020202020204" pitchFamily="34" charset="0"/>
                  <a:cs typeface="Arial" panose="020B0604020202020204" pitchFamily="34" charset="0"/>
                </a:rPr>
                <a:t>AITC</a:t>
              </a:r>
              <a:endParaRPr lang="ko-KR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DE6ADD6-5B01-062D-F439-7E2CB2C53623}"/>
                </a:ext>
              </a:extLst>
            </p:cNvPr>
            <p:cNvSpPr txBox="1"/>
            <p:nvPr/>
          </p:nvSpPr>
          <p:spPr>
            <a:xfrm>
              <a:off x="23421930" y="542202"/>
              <a:ext cx="15888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atin typeface="Arial" panose="020B0604020202020204" pitchFamily="34" charset="0"/>
                  <a:cs typeface="Arial" panose="020B0604020202020204" pitchFamily="34" charset="0"/>
                </a:rPr>
                <a:t>Ionomycin</a:t>
              </a:r>
              <a:endParaRPr lang="ko-KR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C843505-F4A4-0A95-1199-9166C386701A}"/>
                </a:ext>
              </a:extLst>
            </p:cNvPr>
            <p:cNvSpPr txBox="1"/>
            <p:nvPr/>
          </p:nvSpPr>
          <p:spPr>
            <a:xfrm>
              <a:off x="13933594" y="7532113"/>
              <a:ext cx="15712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atin typeface="Arial" panose="020B0604020202020204" pitchFamily="34" charset="0"/>
                  <a:cs typeface="Arial" panose="020B0604020202020204" pitchFamily="34" charset="0"/>
                </a:rPr>
                <a:t>15d-PGJ2</a:t>
              </a:r>
              <a:endParaRPr lang="ko-KR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0D27CA2-2E44-2A3C-B73A-47C946D9E5E4}"/>
                </a:ext>
              </a:extLst>
            </p:cNvPr>
            <p:cNvSpPr txBox="1"/>
            <p:nvPr/>
          </p:nvSpPr>
          <p:spPr>
            <a:xfrm>
              <a:off x="18786484" y="7524588"/>
              <a:ext cx="8851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atin typeface="Arial" panose="020B0604020202020204" pitchFamily="34" charset="0"/>
                  <a:cs typeface="Arial" panose="020B0604020202020204" pitchFamily="34" charset="0"/>
                </a:rPr>
                <a:t>AITC</a:t>
              </a:r>
              <a:endParaRPr lang="ko-KR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86AC535-6B8D-9D9D-5E09-87E563D3BC43}"/>
                </a:ext>
              </a:extLst>
            </p:cNvPr>
            <p:cNvSpPr txBox="1"/>
            <p:nvPr/>
          </p:nvSpPr>
          <p:spPr>
            <a:xfrm>
              <a:off x="23438059" y="7532113"/>
              <a:ext cx="15888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latin typeface="Arial" panose="020B0604020202020204" pitchFamily="34" charset="0"/>
                  <a:cs typeface="Arial" panose="020B0604020202020204" pitchFamily="34" charset="0"/>
                </a:rPr>
                <a:t>Ionomycin</a:t>
              </a:r>
              <a:endParaRPr lang="ko-KR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818EEED0-7C82-8F44-5177-197532CC6C9F}"/>
                </a:ext>
              </a:extLst>
            </p:cNvPr>
            <p:cNvCxnSpPr>
              <a:cxnSpLocks/>
            </p:cNvCxnSpPr>
            <p:nvPr/>
          </p:nvCxnSpPr>
          <p:spPr>
            <a:xfrm>
              <a:off x="14662995" y="1097889"/>
              <a:ext cx="149452" cy="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3216EA15-0954-C0F5-982F-327EA2E028B5}"/>
                </a:ext>
              </a:extLst>
            </p:cNvPr>
            <p:cNvCxnSpPr>
              <a:cxnSpLocks/>
            </p:cNvCxnSpPr>
            <p:nvPr/>
          </p:nvCxnSpPr>
          <p:spPr>
            <a:xfrm>
              <a:off x="24080276" y="1106308"/>
              <a:ext cx="304460" cy="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E8D0E886-28E1-CEE5-ACE1-260F922769D6}"/>
                </a:ext>
              </a:extLst>
            </p:cNvPr>
            <p:cNvCxnSpPr>
              <a:cxnSpLocks/>
            </p:cNvCxnSpPr>
            <p:nvPr/>
          </p:nvCxnSpPr>
          <p:spPr>
            <a:xfrm>
              <a:off x="19167562" y="1097469"/>
              <a:ext cx="149452" cy="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FBA33C57-E7E2-B2D2-4ADD-5E7A8B908EA3}"/>
                </a:ext>
              </a:extLst>
            </p:cNvPr>
            <p:cNvCxnSpPr>
              <a:cxnSpLocks/>
            </p:cNvCxnSpPr>
            <p:nvPr/>
          </p:nvCxnSpPr>
          <p:spPr>
            <a:xfrm>
              <a:off x="14662995" y="8139863"/>
              <a:ext cx="149452" cy="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0CA7F2AB-BE20-54B7-11F9-DE987AB28860}"/>
                </a:ext>
              </a:extLst>
            </p:cNvPr>
            <p:cNvCxnSpPr>
              <a:cxnSpLocks/>
            </p:cNvCxnSpPr>
            <p:nvPr/>
          </p:nvCxnSpPr>
          <p:spPr>
            <a:xfrm>
              <a:off x="24080276" y="8148282"/>
              <a:ext cx="304460" cy="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2F6BFBA4-E45F-E955-8D51-9B77BE2C7584}"/>
                </a:ext>
              </a:extLst>
            </p:cNvPr>
            <p:cNvCxnSpPr>
              <a:cxnSpLocks/>
            </p:cNvCxnSpPr>
            <p:nvPr/>
          </p:nvCxnSpPr>
          <p:spPr>
            <a:xfrm>
              <a:off x="19167562" y="8139443"/>
              <a:ext cx="149452" cy="0"/>
            </a:xfrm>
            <a:prstGeom prst="line">
              <a:avLst/>
            </a:prstGeom>
            <a:ln w="5715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53BAA9C-7E02-71B3-1FA3-725074971C46}"/>
                </a:ext>
              </a:extLst>
            </p:cNvPr>
            <p:cNvSpPr txBox="1"/>
            <p:nvPr/>
          </p:nvSpPr>
          <p:spPr>
            <a:xfrm>
              <a:off x="8182583" y="365069"/>
              <a:ext cx="4667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ko-KR" altLang="en-US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0408353-1E79-2BC9-F5DD-498401770E6D}"/>
                </a:ext>
              </a:extLst>
            </p:cNvPr>
            <p:cNvSpPr txBox="1"/>
            <p:nvPr/>
          </p:nvSpPr>
          <p:spPr>
            <a:xfrm>
              <a:off x="8188769" y="6748973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ko-KR" altLang="en-US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1" name="그림 130" descr="텍스트, 도표, 지도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E993FF3-1F3F-8D47-1C9D-8845197F8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19" t="4872" r="36959" b="9245"/>
            <a:stretch>
              <a:fillRect/>
            </a:stretch>
          </p:blipFill>
          <p:spPr>
            <a:xfrm>
              <a:off x="711468" y="540126"/>
              <a:ext cx="7367388" cy="5897262"/>
            </a:xfrm>
            <a:prstGeom prst="rect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95C8463-EE0A-791D-A52D-4EA21A6C759E}"/>
                </a:ext>
              </a:extLst>
            </p:cNvPr>
            <p:cNvSpPr txBox="1"/>
            <p:nvPr/>
          </p:nvSpPr>
          <p:spPr>
            <a:xfrm>
              <a:off x="335417" y="440132"/>
              <a:ext cx="441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ko-KR" altLang="en-US" sz="3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6" name="그림 135" descr="텍스트, 도표, 지도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30D020FF-E6E7-5BFB-9EBB-8A48B673E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416" t="55072" r="6551" b="12434"/>
            <a:stretch>
              <a:fillRect/>
            </a:stretch>
          </p:blipFill>
          <p:spPr>
            <a:xfrm>
              <a:off x="9461351" y="7119310"/>
              <a:ext cx="2470087" cy="1748936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B84995AF-21BF-4BBC-4CAC-F7810E88B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545" t="16176" r="6768" b="52147"/>
            <a:stretch>
              <a:fillRect/>
            </a:stretch>
          </p:blipFill>
          <p:spPr>
            <a:xfrm>
              <a:off x="9448725" y="1003867"/>
              <a:ext cx="2499594" cy="1749432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C310677-36A6-5FDE-68A2-2582F2FB9158}"/>
              </a:ext>
            </a:extLst>
          </p:cNvPr>
          <p:cNvSpPr txBox="1"/>
          <p:nvPr/>
        </p:nvSpPr>
        <p:spPr>
          <a:xfrm>
            <a:off x="0" y="4817"/>
            <a:ext cx="32399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Figure 4. 15d-PGJ2 directly activates TRPA1.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(a) Potential mechanisms of 15d-PGJ2 mediated neuronal activation. (b-c) Calcium imaging in human TRPA1-transfected (b, hTRPA1-HEK) and mock-transfected (c, CTRL-HEK) HEK293 cells. (d-e) Difference in Fura-2 ratio to 15d-PGJ2 (d) and responsive cell frequency (e) between hTRPA1-HEK and CTRL-HEK cells. 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25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78</Words>
  <Application>Microsoft Office PowerPoint</Application>
  <PresentationFormat>사용자 지정</PresentationFormat>
  <Paragraphs>12</Paragraphs>
  <Slides>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 테마</vt:lpstr>
      <vt:lpstr>Prism 8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민영기</dc:creator>
  <cp:lastModifiedBy>민영기</cp:lastModifiedBy>
  <cp:revision>2</cp:revision>
  <dcterms:created xsi:type="dcterms:W3CDTF">2025-07-14T01:32:59Z</dcterms:created>
  <dcterms:modified xsi:type="dcterms:W3CDTF">2025-07-22T04:02:34Z</dcterms:modified>
</cp:coreProperties>
</file>