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07" r:id="rId4"/>
    <p:sldId id="323" r:id="rId5"/>
    <p:sldId id="322" r:id="rId6"/>
    <p:sldId id="308" r:id="rId7"/>
    <p:sldId id="324" r:id="rId8"/>
    <p:sldId id="325" r:id="rId9"/>
    <p:sldId id="327" r:id="rId10"/>
    <p:sldId id="326" r:id="rId11"/>
    <p:sldId id="328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&#45367;&#47560;&#48660;\&#49828;&#53552;&#46356;\&#48516;&#49437;&#53812;_&#49828;&#53552;&#46356;\cd1\Part%2001\&#48516;&#4932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&#45367;&#47560;&#48660;\&#49828;&#53552;&#46356;\&#48516;&#49437;&#53812;_&#49828;&#53552;&#46356;\cd1\Part%2001\&#48516;&#49328;&#54805;%20&#52264;&#53944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매출액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Sheet1!$B$3:$B$32</c:f>
              <c:numCache>
                <c:formatCode>_(* #,##0_);_(* \(#,##0\);_(* "-"_);_(@_)</c:formatCode>
                <c:ptCount val="30"/>
                <c:pt idx="0">
                  <c:v>608</c:v>
                </c:pt>
                <c:pt idx="1">
                  <c:v>539</c:v>
                </c:pt>
                <c:pt idx="2">
                  <c:v>609</c:v>
                </c:pt>
                <c:pt idx="3">
                  <c:v>410</c:v>
                </c:pt>
                <c:pt idx="4">
                  <c:v>402</c:v>
                </c:pt>
                <c:pt idx="5">
                  <c:v>576</c:v>
                </c:pt>
                <c:pt idx="6">
                  <c:v>610</c:v>
                </c:pt>
                <c:pt idx="7">
                  <c:v>517</c:v>
                </c:pt>
                <c:pt idx="8">
                  <c:v>675</c:v>
                </c:pt>
                <c:pt idx="9">
                  <c:v>533</c:v>
                </c:pt>
                <c:pt idx="10">
                  <c:v>762</c:v>
                </c:pt>
                <c:pt idx="11">
                  <c:v>527</c:v>
                </c:pt>
                <c:pt idx="12">
                  <c:v>581</c:v>
                </c:pt>
                <c:pt idx="13">
                  <c:v>604</c:v>
                </c:pt>
                <c:pt idx="14">
                  <c:v>691</c:v>
                </c:pt>
                <c:pt idx="15">
                  <c:v>531</c:v>
                </c:pt>
                <c:pt idx="16">
                  <c:v>651</c:v>
                </c:pt>
                <c:pt idx="17">
                  <c:v>518</c:v>
                </c:pt>
                <c:pt idx="18">
                  <c:v>454</c:v>
                </c:pt>
                <c:pt idx="19">
                  <c:v>506</c:v>
                </c:pt>
                <c:pt idx="20">
                  <c:v>681</c:v>
                </c:pt>
                <c:pt idx="21">
                  <c:v>551</c:v>
                </c:pt>
                <c:pt idx="22">
                  <c:v>575</c:v>
                </c:pt>
                <c:pt idx="23">
                  <c:v>552</c:v>
                </c:pt>
                <c:pt idx="24">
                  <c:v>599</c:v>
                </c:pt>
                <c:pt idx="25">
                  <c:v>389</c:v>
                </c:pt>
                <c:pt idx="26">
                  <c:v>454</c:v>
                </c:pt>
                <c:pt idx="27">
                  <c:v>359</c:v>
                </c:pt>
                <c:pt idx="28">
                  <c:v>551</c:v>
                </c:pt>
                <c:pt idx="29">
                  <c:v>568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943456"/>
        <c:axId val="412944016"/>
      </c:scatterChart>
      <c:valAx>
        <c:axId val="41294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944016"/>
        <c:crosses val="autoZero"/>
        <c:crossBetween val="midCat"/>
      </c:valAx>
      <c:valAx>
        <c:axId val="41294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94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합계 : 이익률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Sheet2!$B$2:$B$15</c:f>
              <c:numCache>
                <c:formatCode>General</c:formatCode>
                <c:ptCount val="14"/>
                <c:pt idx="0">
                  <c:v>8115000</c:v>
                </c:pt>
                <c:pt idx="1">
                  <c:v>28350000</c:v>
                </c:pt>
                <c:pt idx="2">
                  <c:v>16704000</c:v>
                </c:pt>
                <c:pt idx="3">
                  <c:v>3840000</c:v>
                </c:pt>
                <c:pt idx="4">
                  <c:v>92600000</c:v>
                </c:pt>
                <c:pt idx="5">
                  <c:v>6320000</c:v>
                </c:pt>
                <c:pt idx="6">
                  <c:v>4844000</c:v>
                </c:pt>
                <c:pt idx="7">
                  <c:v>4264000</c:v>
                </c:pt>
                <c:pt idx="8">
                  <c:v>35100000</c:v>
                </c:pt>
                <c:pt idx="9">
                  <c:v>13299000</c:v>
                </c:pt>
                <c:pt idx="10">
                  <c:v>576000000</c:v>
                </c:pt>
                <c:pt idx="11">
                  <c:v>600100000</c:v>
                </c:pt>
                <c:pt idx="12">
                  <c:v>7875000</c:v>
                </c:pt>
                <c:pt idx="13">
                  <c:v>14880000</c:v>
                </c:pt>
              </c:numCache>
            </c:numRef>
          </c:xVal>
          <c:yVal>
            <c:numRef>
              <c:f>Sheet2!$D$2:$D$15</c:f>
              <c:numCache>
                <c:formatCode>General</c:formatCode>
                <c:ptCount val="14"/>
                <c:pt idx="0">
                  <c:v>0.17</c:v>
                </c:pt>
                <c:pt idx="1">
                  <c:v>0.13</c:v>
                </c:pt>
                <c:pt idx="2">
                  <c:v>0.1</c:v>
                </c:pt>
                <c:pt idx="3">
                  <c:v>0.17000000000000004</c:v>
                </c:pt>
                <c:pt idx="4">
                  <c:v>0.25</c:v>
                </c:pt>
                <c:pt idx="5">
                  <c:v>0.12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0.18</c:v>
                </c:pt>
                <c:pt idx="10">
                  <c:v>0.28999999999999998</c:v>
                </c:pt>
                <c:pt idx="11">
                  <c:v>0.2</c:v>
                </c:pt>
                <c:pt idx="12">
                  <c:v>0.16</c:v>
                </c:pt>
                <c:pt idx="13">
                  <c:v>0.11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216352"/>
        <c:axId val="416210528"/>
      </c:scatterChart>
      <c:valAx>
        <c:axId val="316216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6210528"/>
        <c:crosses val="autoZero"/>
        <c:crossBetween val="midCat"/>
      </c:valAx>
      <c:valAx>
        <c:axId val="41621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216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0.21154</cdr:x>
      <cdr:y>0.14583</cdr:y>
    </cdr:from>
    <cdr:to>
      <cdr:x>0.21154</cdr:x>
      <cdr:y>0.91667</cdr:y>
    </cdr:to>
    <cdr:cxnSp macro="">
      <cdr:nvCxnSpPr>
        <cdr:cNvPr id="3" name="직선 연결선 2"/>
        <cdr:cNvCxnSpPr/>
      </cdr:nvCxnSpPr>
      <cdr:spPr>
        <a:xfrm xmlns:a="http://schemas.openxmlformats.org/drawingml/2006/main" flipV="1">
          <a:off x="792088" y="504056"/>
          <a:ext cx="0" cy="2664296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0.09615</cdr:x>
      <cdr:y>0.54167</cdr:y>
    </cdr:from>
    <cdr:to>
      <cdr:x>0.90385</cdr:x>
      <cdr:y>0.54167</cdr:y>
    </cdr:to>
    <cdr:cxnSp macro="">
      <cdr:nvCxnSpPr>
        <cdr:cNvPr id="10" name="직선 연결선 9"/>
        <cdr:cNvCxnSpPr/>
      </cdr:nvCxnSpPr>
      <cdr:spPr>
        <a:xfrm xmlns:a="http://schemas.openxmlformats.org/drawingml/2006/main">
          <a:off x="360040" y="1872208"/>
          <a:ext cx="3024336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95000"/>
              </a:schemeClr>
            </a:gs>
            <a:gs pos="50000">
              <a:schemeClr val="tx2">
                <a:lumMod val="75000"/>
                <a:alpha val="98000"/>
              </a:schemeClr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7164-C277-4FF6-815A-F9198DD2F85C}" type="datetimeFigureOut">
              <a:rPr lang="ko-KR" altLang="en-US" smtClean="0"/>
              <a:pPr/>
              <a:t>2015-10-20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____2.xlsx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1125408&amp;cid=40942&amp;categoryId=3160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755576" y="764704"/>
            <a:ext cx="7992888" cy="3416320"/>
            <a:chOff x="1763688" y="980728"/>
            <a:chExt cx="6048672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1763688" y="980728"/>
              <a:ext cx="590465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Excel</a:t>
              </a:r>
            </a:p>
            <a:p>
              <a:r>
                <a:rPr lang="ko-KR" altLang="en-US" sz="7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데이터분석 </a:t>
              </a:r>
              <a:endParaRPr lang="en-US" altLang="ko-KR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r>
                <a:rPr lang="ko-KR" altLang="en-US" sz="7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바이블</a:t>
              </a:r>
              <a:endParaRPr lang="ko-KR" alt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4088" y="2406372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lang="ko-KR" altLang="en-US" sz="1600" b="1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캐글뽀개기</a:t>
              </a:r>
              <a:r>
                <a:rPr lang="ko-KR" altLang="en-US" sz="16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</a:t>
              </a:r>
              <a:r>
                <a:rPr lang="ko-KR" altLang="en-US" sz="1600" b="1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분석툴</a:t>
              </a:r>
              <a:r>
                <a:rPr lang="ko-KR" altLang="en-US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파트</a:t>
              </a:r>
              <a:r>
                <a: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1)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66481" y="2717590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Chapter1(</a:t>
            </a:r>
            <a:r>
              <a:rPr lang="ko-KR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비즈니스 데이터 분석</a:t>
            </a:r>
            <a:r>
              <a:rPr lang="en-US" altLang="ko-KR" sz="2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) </a:t>
            </a: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Chapter2(</a:t>
            </a:r>
            <a:r>
              <a:rPr lang="ko-KR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기본 통계량</a:t>
            </a: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  <a:endParaRPr lang="ko-KR" altLang="en-US" sz="2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868144" y="4365104"/>
            <a:ext cx="2664296" cy="1656184"/>
          </a:xfrm>
          <a:prstGeom prst="wedgeRoundRectCallout">
            <a:avLst>
              <a:gd name="adj1" fmla="val 33285"/>
              <a:gd name="adj2" fmla="val 6457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B05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PT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이상열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endParaRPr lang="en-US" altLang="ko-KR" sz="2800" b="1" dirty="0" smtClean="0">
              <a:solidFill>
                <a:schemeClr val="bg1">
                  <a:lumMod val="50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2015. 10. 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24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기본 통계량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361942"/>
            <a:ext cx="790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Step 06. </a:t>
            </a:r>
            <a:r>
              <a:rPr lang="ko-KR" altLang="en-US" sz="1000" b="1" dirty="0" err="1" smtClean="0"/>
              <a:t>분산형</a:t>
            </a:r>
            <a:r>
              <a:rPr lang="ko-KR" altLang="en-US" sz="1000" b="1" dirty="0" smtClean="0"/>
              <a:t> 차트 작성하여 데이터의 불균형 확인하기</a:t>
            </a:r>
            <a:endParaRPr lang="en-US" altLang="ko-KR" sz="1000" b="1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27882"/>
              </p:ext>
            </p:extLst>
          </p:nvPr>
        </p:nvGraphicFramePr>
        <p:xfrm>
          <a:off x="971601" y="2060848"/>
          <a:ext cx="3600401" cy="3352800"/>
        </p:xfrm>
        <a:graphic>
          <a:graphicData uri="http://schemas.openxmlformats.org/drawingml/2006/table">
            <a:tbl>
              <a:tblPr/>
              <a:tblGrid>
                <a:gridCol w="1206838"/>
                <a:gridCol w="804559"/>
                <a:gridCol w="794502"/>
                <a:gridCol w="7945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레이블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F3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과테말라안티구아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8115000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1379550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드립세트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28350000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3685500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드립퍼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16704000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1670400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디지털온도계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652800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루왁티백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92600000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23150000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모래시계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6320000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758400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브라질 이파네마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4844000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726600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에디오피아내추럴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4264000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639600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에스프레소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35100000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5265000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인도네시아만데린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13299000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2393820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커피그라인더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576000000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167040000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콤팩트 커피그라인더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600100000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120020000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14880000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1636800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1412291000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330278470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B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차트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016635"/>
              </p:ext>
            </p:extLst>
          </p:nvPr>
        </p:nvGraphicFramePr>
        <p:xfrm>
          <a:off x="4788024" y="1988840"/>
          <a:ext cx="374441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2338" y="2898712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기업 간판 상품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매출금액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이익률 다 높음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29697" y="4221088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매출은 높지만 이익률 낮음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64278" y="293593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매출 적음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이익률 높음</a:t>
            </a:r>
            <a:endParaRPr lang="en-US" altLang="ko-KR" sz="14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719647" y="4189261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매출 적음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이익률 적음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2590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기술통계법 도구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361942"/>
            <a:ext cx="790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Step 07. </a:t>
            </a:r>
            <a:r>
              <a:rPr lang="ko-KR" altLang="en-US" sz="1000" b="1" dirty="0" smtClean="0"/>
              <a:t>기술 통계법 도구로 여러 가지 통계 한번에 구하기</a:t>
            </a:r>
            <a:endParaRPr lang="en-US" altLang="ko-KR" sz="1000" b="1" dirty="0" smtClean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93682"/>
              </p:ext>
            </p:extLst>
          </p:nvPr>
        </p:nvGraphicFramePr>
        <p:xfrm>
          <a:off x="4981695" y="2312000"/>
          <a:ext cx="2752725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워크시트" r:id="rId3" imgW="2752655" imgH="3162240" progId="Excel.Sheet.12">
                  <p:embed/>
                </p:oleObj>
              </mc:Choice>
              <mc:Fallback>
                <p:oleObj name="워크시트" r:id="rId3" imgW="2752655" imgH="3162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1695" y="2312000"/>
                        <a:ext cx="2752725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53949"/>
              </p:ext>
            </p:extLst>
          </p:nvPr>
        </p:nvGraphicFramePr>
        <p:xfrm>
          <a:off x="947797" y="1679768"/>
          <a:ext cx="32099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워크시트" r:id="rId5" imgW="3209990" imgH="4619700" progId="Excel.Sheet.12">
                  <p:embed/>
                </p:oleObj>
              </mc:Choice>
              <mc:Fallback>
                <p:oleObj name="워크시트" r:id="rId5" imgW="3209990" imgH="4619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7797" y="1679768"/>
                        <a:ext cx="3209925" cy="461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8985" y="156624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옵션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추가기능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분석도구 추가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85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사각형 설명선 7"/>
          <p:cNvSpPr/>
          <p:nvPr/>
        </p:nvSpPr>
        <p:spPr>
          <a:xfrm>
            <a:off x="4788024" y="2852936"/>
            <a:ext cx="2145080" cy="1164472"/>
          </a:xfrm>
          <a:prstGeom prst="wedgeRoundRectCallout">
            <a:avLst>
              <a:gd name="adj1" fmla="val 33285"/>
              <a:gd name="adj2" fmla="val 6457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question?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256490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327576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들어주셔서 감사합니다</a:t>
            </a: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31840" y="119675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C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ontents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19872" y="3294276"/>
            <a:ext cx="2448272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기본</a:t>
            </a:r>
            <a:endParaRPr lang="en-US" altLang="ko-KR" sz="4000" b="1" dirty="0" smtClean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통계량</a:t>
            </a:r>
            <a:endParaRPr lang="ko-KR" altLang="en-US" sz="4000" b="1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668" y="20981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비즈니스 데이터 분석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27584" y="3294276"/>
            <a:ext cx="2448272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엑셀</a:t>
            </a:r>
            <a:endParaRPr lang="en-US" altLang="ko-KR" sz="3200" b="1" dirty="0" smtClean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분석</a:t>
            </a:r>
            <a:endParaRPr lang="ko-KR" altLang="en-US" sz="3200" b="1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12160" y="3294276"/>
            <a:ext cx="2448272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기술통계법 </a:t>
            </a:r>
            <a:r>
              <a:rPr lang="ko-KR" altLang="en-US" sz="40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도구</a:t>
            </a:r>
            <a:endParaRPr lang="ko-KR" altLang="en-US" sz="4000" b="1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576" y="292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Part</a:t>
            </a:r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7864" y="29342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Part</a:t>
            </a:r>
            <a:r>
              <a:rPr lang="en-US" altLang="ko-K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2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0152" y="2924944"/>
            <a:ext cx="8640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Part</a:t>
            </a:r>
            <a:r>
              <a:rPr lang="en-US" altLang="ko-K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3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24744"/>
            <a:ext cx="1889275" cy="1543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엑셀 데이터 분석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767" y="1356352"/>
            <a:ext cx="776847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/>
              <a:t>데이터 분석 시작하기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비율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평균값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최대값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최소값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최빈도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중앙값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분산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표준편차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b="1" dirty="0" smtClean="0"/>
              <a:t>매출을 올리고 싶다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무엇을 어떻게 구하고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무엇을 배워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그것을 어떻게 개선할 것인가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매출 데이터를 분석하여 매출을 올리기 위해서 평균값과 표준편차를 사용하나</a:t>
            </a:r>
            <a:r>
              <a:rPr lang="en-US" altLang="ko-KR" sz="1600" dirty="0" smtClean="0"/>
              <a:t>?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현상 파악하기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배경이해하기</a:t>
            </a:r>
            <a:endParaRPr lang="en-US" altLang="ko-KR" sz="1600" dirty="0" smtClean="0"/>
          </a:p>
          <a:p>
            <a:r>
              <a:rPr lang="ko-KR" altLang="en-US" sz="1600" dirty="0" smtClean="0"/>
              <a:t>목적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목표 설정하기</a:t>
            </a:r>
            <a:endParaRPr lang="en-US" altLang="ko-KR" sz="1600" dirty="0" smtClean="0"/>
          </a:p>
          <a:p>
            <a:r>
              <a:rPr lang="en-US" altLang="ko-KR" sz="1600" dirty="0" smtClean="0"/>
              <a:t>(1. </a:t>
            </a:r>
            <a:r>
              <a:rPr lang="ko-KR" altLang="en-US" sz="1600" dirty="0" smtClean="0"/>
              <a:t>데이터 수집</a:t>
            </a:r>
            <a:r>
              <a:rPr lang="en-US" altLang="ko-KR" sz="1600" dirty="0" smtClean="0"/>
              <a:t>, 2. </a:t>
            </a:r>
            <a:r>
              <a:rPr lang="ko-KR" altLang="en-US" sz="1600" dirty="0" smtClean="0"/>
              <a:t>데이터 정리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400" dirty="0" smtClean="0"/>
              <a:t>분석 방법을 설정하고 분석하기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데이터 분석 기능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피벗테이블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차트 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시뮬레이션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최적화 기능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결과 이해하기</a:t>
            </a:r>
            <a:endParaRPr lang="en-US" altLang="ko-KR" sz="1400" dirty="0" smtClean="0"/>
          </a:p>
          <a:p>
            <a:r>
              <a:rPr lang="ko-KR" altLang="en-US" sz="1400" dirty="0" smtClean="0"/>
              <a:t>결과 반영하기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 결과 축적하기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데이터 정리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표기능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차트기능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데이터베이스 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피벗테이블 기능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80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엑셀 데이터 분석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370" y="1496203"/>
            <a:ext cx="768261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1) </a:t>
            </a:r>
            <a:r>
              <a:rPr lang="ko-KR" altLang="en-US" sz="1400" b="1" dirty="0" smtClean="0"/>
              <a:t>데이터 분석에 접근하기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상품력을</a:t>
            </a:r>
            <a:r>
              <a:rPr lang="ko-KR" altLang="en-US" sz="1400" dirty="0" smtClean="0"/>
              <a:t> 분석하여 판매 강화를 그리는 접근법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상품을 선별하여 최적화를 그리는 방법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매출 변동이 큰 상품은 경향을 유출하는 접근 방법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err="1" smtClean="0"/>
              <a:t>상품력을</a:t>
            </a:r>
            <a:r>
              <a:rPr lang="ko-KR" altLang="en-US" sz="1400" b="1" dirty="0" smtClean="0"/>
              <a:t> 분석하여 판매 강화를 그리는 접근법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조화평균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이동평균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팬 차트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성장도 분석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표준편차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안정성 분석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smtClean="0"/>
              <a:t>상품을 선별하여 최적화를 그리는 방법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(ABC </a:t>
            </a:r>
            <a:r>
              <a:rPr lang="ko-KR" altLang="en-US" sz="1400" b="1" dirty="0" smtClean="0"/>
              <a:t>분석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차트 분석 등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판매되는 상품의 매출 올리기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판매되지 않은 상품은 판매되는 상품으로 바꾸어 넣기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판매되지 않은 상품을 판매되는 상품으로 바꾸기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조화평균</a:t>
            </a:r>
            <a:r>
              <a:rPr lang="en-US" altLang="ko-KR" sz="1400" dirty="0"/>
              <a:t>(http://</a:t>
            </a:r>
            <a:r>
              <a:rPr lang="en-US" altLang="ko-KR" sz="1400" dirty="0" smtClean="0"/>
              <a:t>terms.naver.com/entry.nhn?docId=1924448&amp;cid=42125&amp;categoryId=42125)</a:t>
            </a:r>
          </a:p>
          <a:p>
            <a:r>
              <a:rPr lang="en-US" altLang="ko-KR" sz="1400" dirty="0" smtClean="0"/>
              <a:t>ABC</a:t>
            </a:r>
            <a:r>
              <a:rPr lang="ko-KR" altLang="en-US" sz="1400" dirty="0" smtClean="0"/>
              <a:t>분석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smtClean="0">
                <a:hlinkClick r:id="rId2"/>
              </a:rPr>
              <a:t>terms.naver.com/entry.nhn?docId=1125408&amp;cid=40942&amp;categoryId=31608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4) </a:t>
            </a:r>
            <a:r>
              <a:rPr lang="ko-KR" altLang="en-US" sz="1400" b="1" dirty="0" smtClean="0"/>
              <a:t>매출 변동이 큰 상품은 경향을 유출하는 접근 방법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시계열</a:t>
            </a:r>
            <a:r>
              <a:rPr lang="ko-KR" altLang="en-US" sz="1400" b="1" dirty="0" smtClean="0"/>
              <a:t> 분석 등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계절변동 분리하기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계절변동을 제거한 후에 매출 예측하기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예측된 데이터에 계절 </a:t>
            </a:r>
            <a:r>
              <a:rPr lang="ko-KR" altLang="en-US" sz="1400" dirty="0" err="1" smtClean="0"/>
              <a:t>변동값</a:t>
            </a:r>
            <a:r>
              <a:rPr lang="ko-KR" altLang="en-US" sz="1400" dirty="0" smtClean="0"/>
              <a:t> 다시 되돌리기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153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엑셀 데이터 분석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370" y="1496203"/>
            <a:ext cx="627768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Step 02. </a:t>
            </a:r>
            <a:r>
              <a:rPr lang="ko-KR" altLang="en-US" sz="1400" b="1" dirty="0" smtClean="0"/>
              <a:t>비즈니스 데이터 분석</a:t>
            </a:r>
            <a:endParaRPr lang="en-US" altLang="ko-KR" sz="1400" b="1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과거의 데이터를 수집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정리하여 회사의 현상을 정확하게 확인합니다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 smtClean="0"/>
              <a:t>과제와 문제를 명확히 합니다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적당한 대책을 세웁니다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합리적인 의사결정으로 개선되도록 진행합니다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 smtClean="0"/>
              <a:t>개선된 내용은 다음의 문제 해결의 토대가 되도록 데이터로 저장합니다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b="1" dirty="0" smtClean="0"/>
              <a:t>Step 03. </a:t>
            </a:r>
            <a:r>
              <a:rPr lang="ko-KR" altLang="en-US" sz="1400" b="1" dirty="0" smtClean="0"/>
              <a:t>신뢰할 수 있는 데이터를 준비하고 엑셀로 시작하는 데이터 분석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Step 04. </a:t>
            </a:r>
            <a:r>
              <a:rPr lang="ko-KR" altLang="en-US" sz="1400" b="1" dirty="0" smtClean="0"/>
              <a:t>데이터 분석의 기본 요소</a:t>
            </a:r>
            <a:endParaRPr lang="en-US" altLang="ko-KR" sz="1400" b="1" dirty="0" smtClean="0"/>
          </a:p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알기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지식</a:t>
            </a:r>
            <a:endParaRPr lang="en-US" altLang="ko-KR" sz="1400" dirty="0" smtClean="0"/>
          </a:p>
          <a:p>
            <a:r>
              <a:rPr lang="en-US" altLang="ko-KR" sz="1400" dirty="0" smtClean="0"/>
              <a:t>2) </a:t>
            </a:r>
            <a:r>
              <a:rPr lang="ko-KR" altLang="en-US" sz="1400" dirty="0" smtClean="0"/>
              <a:t>하기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경험</a:t>
            </a:r>
            <a:endParaRPr lang="en-US" altLang="ko-KR" sz="1400" dirty="0" smtClean="0"/>
          </a:p>
          <a:p>
            <a:r>
              <a:rPr lang="en-US" altLang="ko-KR" sz="1400" dirty="0" smtClean="0"/>
              <a:t>3) </a:t>
            </a:r>
            <a:r>
              <a:rPr lang="ko-KR" altLang="en-US" sz="1400" dirty="0" smtClean="0"/>
              <a:t>익히기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창의</a:t>
            </a:r>
            <a:endParaRPr lang="en-US" altLang="ko-KR" sz="1400" dirty="0" smtClean="0"/>
          </a:p>
          <a:p>
            <a:r>
              <a:rPr lang="en-US" altLang="ko-KR" sz="1400" dirty="0" smtClean="0"/>
              <a:t>4) </a:t>
            </a:r>
            <a:r>
              <a:rPr lang="ko-KR" altLang="en-US" sz="1400" dirty="0" smtClean="0"/>
              <a:t>간파하기 </a:t>
            </a:r>
            <a:r>
              <a:rPr lang="en-US" altLang="ko-KR" sz="1400" dirty="0" smtClean="0"/>
              <a:t>= </a:t>
            </a:r>
            <a:r>
              <a:rPr lang="ko-KR" altLang="en-US" sz="1400" dirty="0"/>
              <a:t>판</a:t>
            </a:r>
            <a:r>
              <a:rPr lang="ko-KR" altLang="en-US" sz="1400" dirty="0" smtClean="0"/>
              <a:t>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Step 05. </a:t>
            </a:r>
            <a:r>
              <a:rPr lang="ko-KR" altLang="en-US" sz="1400" b="1" dirty="0" smtClean="0"/>
              <a:t>차트 해석하기</a:t>
            </a:r>
            <a:endParaRPr lang="en-US" altLang="ko-KR" sz="1400" b="1" dirty="0" smtClean="0"/>
          </a:p>
          <a:p>
            <a:r>
              <a:rPr lang="ko-KR" altLang="en-US" sz="1400" dirty="0" smtClean="0"/>
              <a:t>세로 막대형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가로 막대형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꺾은선형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도넛형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영역형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분산형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주식형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표면형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방사형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거품형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콤보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22~29Page </a:t>
            </a:r>
            <a:r>
              <a:rPr lang="ko-KR" altLang="en-US" sz="1400" b="1" dirty="0" smtClean="0"/>
              <a:t>해보기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피벗 테이블 작성하기</a:t>
            </a:r>
            <a:r>
              <a:rPr lang="en-US" altLang="ko-KR" sz="1400" dirty="0" smtClean="0"/>
              <a:t>)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596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기본 통계량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361942"/>
            <a:ext cx="79070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평균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산술평균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조화평균</a:t>
            </a:r>
            <a:r>
              <a:rPr lang="en-US" altLang="ko-KR" sz="1000" dirty="0" smtClean="0"/>
              <a:t>) AVERAGE</a:t>
            </a:r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중앙값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데이터의 개수를 최대치에서 세워서 딱 절반 부분이 중앙값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홀수면 딱 절반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짝수면 </a:t>
            </a:r>
            <a:r>
              <a:rPr lang="ko-KR" altLang="en-US" sz="1000" dirty="0"/>
              <a:t>전</a:t>
            </a:r>
            <a:r>
              <a:rPr lang="ko-KR" altLang="en-US" sz="1000" dirty="0" smtClean="0"/>
              <a:t>후의 수를 더해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로 나눈 값</a:t>
            </a:r>
            <a:r>
              <a:rPr lang="en-US" altLang="ko-KR" sz="1000" dirty="0" smtClean="0"/>
              <a:t>) MEDIAN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분산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각데이터의</a:t>
            </a:r>
            <a:r>
              <a:rPr lang="ko-KR" altLang="en-US" sz="1000" dirty="0" smtClean="0"/>
              <a:t> 값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평균</a:t>
            </a:r>
            <a:r>
              <a:rPr lang="en-US" altLang="ko-KR" sz="1000" dirty="0" smtClean="0"/>
              <a:t>)2</a:t>
            </a:r>
            <a:r>
              <a:rPr lang="ko-KR" altLang="en-US" sz="1000" dirty="0" smtClean="0"/>
              <a:t>의 합계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데이터 개수</a:t>
            </a:r>
            <a:r>
              <a:rPr lang="en-US" altLang="ko-KR" sz="1000" dirty="0" smtClean="0"/>
              <a:t>] 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VAR.P (</a:t>
            </a:r>
            <a:r>
              <a:rPr lang="ko-KR" altLang="en-US" sz="1000" dirty="0" smtClean="0"/>
              <a:t>모집단 전체의 분산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최소값</a:t>
            </a:r>
            <a:r>
              <a:rPr lang="ko-KR" altLang="en-US" sz="1000" dirty="0" smtClean="0"/>
              <a:t> 데이터 중 가장 작은 값 </a:t>
            </a:r>
            <a:r>
              <a:rPr lang="en-US" altLang="ko-KR" sz="1000" dirty="0" smtClean="0"/>
              <a:t>MIN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최대값 </a:t>
            </a:r>
            <a:r>
              <a:rPr lang="ko-KR" altLang="en-US" sz="1000" dirty="0" smtClean="0"/>
              <a:t>데이터 중 가장 큰 값 </a:t>
            </a:r>
            <a:r>
              <a:rPr lang="en-US" altLang="ko-KR" sz="1000" dirty="0" smtClean="0"/>
              <a:t>MAX</a:t>
            </a:r>
          </a:p>
          <a:p>
            <a:endParaRPr lang="en-US" altLang="ko-KR" sz="1000" dirty="0"/>
          </a:p>
          <a:p>
            <a:r>
              <a:rPr lang="ko-KR" altLang="en-US" sz="1000" b="1" dirty="0" err="1" smtClean="0"/>
              <a:t>최빈값</a:t>
            </a:r>
            <a:r>
              <a:rPr lang="ko-KR" altLang="en-US" sz="1000" dirty="0" smtClean="0"/>
              <a:t> 가장 도수가 많은 값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MODE.SNGL, MODE.MULT</a:t>
            </a:r>
            <a:endParaRPr lang="en-US" altLang="ko-KR" sz="1000" dirty="0"/>
          </a:p>
          <a:p>
            <a:r>
              <a:rPr lang="en-US" altLang="ko-KR" sz="1000" dirty="0" smtClean="0"/>
              <a:t>(MODE.SNGL</a:t>
            </a:r>
            <a:r>
              <a:rPr lang="ko-KR" altLang="en-US" sz="1000" dirty="0" smtClean="0"/>
              <a:t>은 배열이나 데이터 범위에서 빈도수가 가장 높은 값을 구하고</a:t>
            </a:r>
            <a:r>
              <a:rPr lang="en-US" altLang="ko-KR" sz="1000" dirty="0" smtClean="0"/>
              <a:t>, MODE.MULT</a:t>
            </a:r>
            <a:r>
              <a:rPr lang="ko-KR" altLang="en-US" sz="1000" dirty="0" smtClean="0"/>
              <a:t>는 배열이나 데이터 범위에서 빈도수가 가장 높은 값의 세로 배열을 구함</a:t>
            </a:r>
            <a:r>
              <a:rPr lang="en-US" altLang="ko-KR" sz="1000" dirty="0" smtClean="0"/>
              <a:t>) #</a:t>
            </a:r>
            <a:r>
              <a:rPr lang="en-US" altLang="ko-KR" sz="1000" dirty="0" err="1" smtClean="0"/>
              <a:t>Mode.mult</a:t>
            </a:r>
            <a:r>
              <a:rPr lang="ko-KR" altLang="en-US" sz="1000" dirty="0" smtClean="0"/>
              <a:t>는 </a:t>
            </a:r>
            <a:r>
              <a:rPr lang="ko-KR" altLang="en-US" sz="1000" dirty="0" err="1" smtClean="0"/>
              <a:t>최빈값이</a:t>
            </a:r>
            <a:r>
              <a:rPr lang="ko-KR" altLang="en-US" sz="1000" dirty="0" smtClean="0"/>
              <a:t> 여러 개인 경우 모두 </a:t>
            </a:r>
            <a:r>
              <a:rPr lang="ko-KR" altLang="en-US" sz="1000" dirty="0" err="1" smtClean="0"/>
              <a:t>구할수</a:t>
            </a:r>
            <a:r>
              <a:rPr lang="ko-KR" altLang="en-US" sz="1000" dirty="0" smtClean="0"/>
              <a:t> 있음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b="1" dirty="0" smtClean="0"/>
              <a:t>표준편차</a:t>
            </a:r>
            <a:r>
              <a:rPr lang="ko-KR" altLang="en-US" sz="1000" dirty="0" smtClean="0"/>
              <a:t> 각 데이터의 중심에서부터 떨어져 있는 거리의 평균이며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평균적 편차치 </a:t>
            </a:r>
            <a:r>
              <a:rPr lang="en-US" altLang="ko-KR" sz="1000" dirty="0" smtClean="0"/>
              <a:t>STDEV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합계 </a:t>
            </a:r>
            <a:r>
              <a:rPr lang="ko-KR" altLang="en-US" sz="1000" dirty="0" smtClean="0"/>
              <a:t>데이터의 값을 더함 </a:t>
            </a:r>
            <a:r>
              <a:rPr lang="en-US" altLang="ko-KR" sz="1000" dirty="0" smtClean="0"/>
              <a:t>SUM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표본 수 </a:t>
            </a:r>
            <a:r>
              <a:rPr lang="ko-KR" altLang="en-US" sz="1000" dirty="0" smtClean="0"/>
              <a:t>데이터의 개수 </a:t>
            </a:r>
            <a:r>
              <a:rPr lang="en-US" altLang="ko-KR" sz="1000" dirty="0" smtClean="0"/>
              <a:t>COUNT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ko-KR" altLang="en-US" sz="1000" b="1" dirty="0" smtClean="0"/>
              <a:t>첨도</a:t>
            </a:r>
            <a:r>
              <a:rPr lang="ko-KR" altLang="en-US" sz="1000" dirty="0" smtClean="0"/>
              <a:t> 분포의 형상이 날카로운지 퍼져있는지를 구합니다</a:t>
            </a:r>
            <a:r>
              <a:rPr lang="en-US" altLang="ko-KR" sz="1000" dirty="0" smtClean="0"/>
              <a:t>. KURT</a:t>
            </a:r>
            <a:br>
              <a:rPr lang="en-US" altLang="ko-KR" sz="1000" dirty="0" smtClean="0"/>
            </a:br>
            <a:r>
              <a:rPr lang="ko-KR" altLang="en-US" sz="1000" dirty="0" smtClean="0"/>
              <a:t>첨도 </a:t>
            </a:r>
            <a:r>
              <a:rPr lang="en-US" altLang="ko-KR" sz="1000" dirty="0" smtClean="0"/>
              <a:t>&gt; 0 : </a:t>
            </a:r>
            <a:r>
              <a:rPr lang="ko-KR" altLang="en-US" sz="1000" dirty="0" err="1" smtClean="0"/>
              <a:t>첨도가</a:t>
            </a:r>
            <a:r>
              <a:rPr lang="ko-KR" altLang="en-US" sz="1000" dirty="0" smtClean="0"/>
              <a:t> 플러스인 경우 정규분포보다 </a:t>
            </a:r>
            <a:r>
              <a:rPr lang="ko-KR" altLang="en-US" sz="1000" dirty="0" err="1" smtClean="0"/>
              <a:t>뽀죡한</a:t>
            </a:r>
            <a:r>
              <a:rPr lang="ko-KR" altLang="en-US" sz="1000" dirty="0" smtClean="0"/>
              <a:t> 모양</a:t>
            </a:r>
            <a:r>
              <a:rPr lang="en-US" altLang="ko-KR" sz="1000" dirty="0" smtClean="0"/>
              <a:t>, 0</a:t>
            </a:r>
            <a:r>
              <a:rPr lang="ko-KR" altLang="en-US" sz="1000" dirty="0" smtClean="0"/>
              <a:t>이면 정규분포 </a:t>
            </a:r>
            <a:r>
              <a:rPr lang="ko-KR" altLang="en-US" sz="1000" dirty="0" err="1" smtClean="0"/>
              <a:t>마이너이스이면</a:t>
            </a:r>
            <a:r>
              <a:rPr lang="ko-KR" altLang="en-US" sz="1000" dirty="0" smtClean="0"/>
              <a:t> 퍼진 모양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b="1" dirty="0" smtClean="0"/>
              <a:t>왜도</a:t>
            </a:r>
            <a:r>
              <a:rPr lang="ko-KR" altLang="en-US" sz="1000" dirty="0" smtClean="0"/>
              <a:t> 오른쪽 또는 왼쪽으로 치우쳐있는지의 </a:t>
            </a:r>
            <a:r>
              <a:rPr lang="ko-KR" altLang="en-US" sz="1000" dirty="0" err="1" smtClean="0"/>
              <a:t>비대칭성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SKEW</a:t>
            </a:r>
          </a:p>
          <a:p>
            <a:r>
              <a:rPr lang="ko-KR" altLang="en-US" sz="1000" dirty="0" smtClean="0"/>
              <a:t>왜도 </a:t>
            </a:r>
            <a:r>
              <a:rPr lang="en-US" altLang="ko-KR" sz="1000" dirty="0" smtClean="0"/>
              <a:t>&gt; 0 : </a:t>
            </a:r>
            <a:r>
              <a:rPr lang="ko-KR" altLang="en-US" sz="1000" dirty="0" smtClean="0"/>
              <a:t>왼쪽으로 치우쳐 있음</a:t>
            </a:r>
            <a:r>
              <a:rPr lang="en-US" altLang="ko-KR" sz="1000" dirty="0" smtClean="0"/>
              <a:t>, 0</a:t>
            </a:r>
            <a:r>
              <a:rPr lang="ko-KR" altLang="en-US" sz="1000" dirty="0" smtClean="0"/>
              <a:t>이면 좌우 대칭 </a:t>
            </a:r>
            <a:r>
              <a:rPr lang="en-US" altLang="ko-KR" sz="1000" dirty="0" smtClean="0"/>
              <a:t>&lt; 0 </a:t>
            </a:r>
            <a:r>
              <a:rPr lang="ko-KR" altLang="en-US" sz="1000" dirty="0" smtClean="0"/>
              <a:t>이면 오른쪽으로 치우쳐 있음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b="1" dirty="0" smtClean="0"/>
              <a:t>표본오차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STDEV(</a:t>
            </a:r>
            <a:r>
              <a:rPr lang="ko-KR" altLang="en-US" sz="1000" dirty="0" smtClean="0"/>
              <a:t>데이터의 범위</a:t>
            </a:r>
            <a:r>
              <a:rPr lang="en-US" altLang="ko-KR" sz="1000" dirty="0" smtClean="0"/>
              <a:t>) / SQRT(COUNT(</a:t>
            </a:r>
            <a:r>
              <a:rPr lang="ko-KR" altLang="en-US" sz="1000" dirty="0" smtClean="0"/>
              <a:t>데이터의 범위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데이터가 표본인 경우 원래의 집단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모집단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평균과 비교하여 생기는 오차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신뢰구간 </a:t>
            </a:r>
            <a:r>
              <a:rPr lang="ko-KR" altLang="en-US" sz="1000" dirty="0" smtClean="0"/>
              <a:t>데이터가 표본인 경우 </a:t>
            </a:r>
            <a:r>
              <a:rPr lang="en-US" altLang="ko-KR" sz="1000" dirty="0" smtClean="0"/>
              <a:t>95%</a:t>
            </a:r>
            <a:r>
              <a:rPr lang="ko-KR" altLang="en-US" sz="1000" dirty="0" smtClean="0"/>
              <a:t>의 확률로 본래의 집단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모집단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평균이 샘플의 평균 </a:t>
            </a:r>
            <a:r>
              <a:rPr lang="en-US" altLang="ko-KR" sz="1000" dirty="0" smtClean="0"/>
              <a:t>+- </a:t>
            </a:r>
            <a:r>
              <a:rPr lang="ko-KR" altLang="en-US" sz="1000" dirty="0" smtClean="0"/>
              <a:t>신뢰구간 폭 사이에 있는 것을 추정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</a:t>
            </a:r>
          </a:p>
          <a:p>
            <a:r>
              <a:rPr lang="ko-KR" altLang="en-US" sz="1000" b="1" dirty="0" smtClean="0"/>
              <a:t>히스토그램</a:t>
            </a:r>
            <a:r>
              <a:rPr lang="ko-KR" altLang="en-US" sz="1000" dirty="0" smtClean="0"/>
              <a:t> 막대 그래프로 설정한 구간에 대한 데이터 집단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38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기본 통계량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361942"/>
            <a:ext cx="790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Step 02. </a:t>
            </a:r>
            <a:r>
              <a:rPr lang="ko-KR" altLang="en-US" sz="1000" b="1" dirty="0" smtClean="0"/>
              <a:t>기초 통계량 구하기</a:t>
            </a:r>
            <a:endParaRPr lang="en-US" altLang="ko-KR" sz="10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09590"/>
              </p:ext>
            </p:extLst>
          </p:nvPr>
        </p:nvGraphicFramePr>
        <p:xfrm>
          <a:off x="2523543" y="1772816"/>
          <a:ext cx="1412357" cy="4525955"/>
        </p:xfrm>
        <a:graphic>
          <a:graphicData uri="http://schemas.openxmlformats.org/drawingml/2006/table">
            <a:tbl>
              <a:tblPr/>
              <a:tblGrid>
                <a:gridCol w="535209"/>
                <a:gridCol w="877148"/>
              </a:tblGrid>
              <a:tr h="2888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D54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 불만 접속 건수</a:t>
                      </a:r>
                    </a:p>
                  </a:txBody>
                  <a:tcPr marL="7407" marR="7407" marT="7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2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영업일수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불만접속건수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0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83369"/>
              </p:ext>
            </p:extLst>
          </p:nvPr>
        </p:nvGraphicFramePr>
        <p:xfrm>
          <a:off x="5345242" y="3212976"/>
          <a:ext cx="1638300" cy="628650"/>
        </p:xfrm>
        <a:graphic>
          <a:graphicData uri="http://schemas.openxmlformats.org/drawingml/2006/table">
            <a:tbl>
              <a:tblPr/>
              <a:tblGrid>
                <a:gridCol w="685800"/>
                <a:gridCol w="952500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통계량 구하기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0A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F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F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9119" y="4293096"/>
            <a:ext cx="314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TRIMMEAN(array, percent)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21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기본 통계량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361942"/>
            <a:ext cx="790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Step 03. </a:t>
            </a:r>
            <a:r>
              <a:rPr lang="ko-KR" altLang="en-US" sz="1000" b="1" dirty="0" smtClean="0"/>
              <a:t>중앙값 구하기 </a:t>
            </a:r>
            <a:r>
              <a:rPr lang="en-US" altLang="ko-KR" sz="1000" b="1" dirty="0" smtClean="0"/>
              <a:t>MEDIAN </a:t>
            </a:r>
            <a:r>
              <a:rPr lang="ko-KR" altLang="en-US" sz="1000" b="1" dirty="0" smtClean="0"/>
              <a:t>함수</a:t>
            </a:r>
            <a:r>
              <a:rPr lang="en-US" altLang="ko-KR" sz="1000" b="1" dirty="0" smtClean="0"/>
              <a:t>, Step 04. </a:t>
            </a:r>
            <a:r>
              <a:rPr lang="ko-KR" altLang="en-US" sz="1000" b="1" dirty="0" err="1" smtClean="0"/>
              <a:t>최빈도</a:t>
            </a:r>
            <a:r>
              <a:rPr lang="ko-KR" altLang="en-US" sz="1000" b="1" dirty="0" smtClean="0"/>
              <a:t> 구하기</a:t>
            </a:r>
            <a:endParaRPr lang="en-US" altLang="ko-KR" sz="10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523543" y="1772816"/>
          <a:ext cx="1412357" cy="4525955"/>
        </p:xfrm>
        <a:graphic>
          <a:graphicData uri="http://schemas.openxmlformats.org/drawingml/2006/table">
            <a:tbl>
              <a:tblPr/>
              <a:tblGrid>
                <a:gridCol w="535209"/>
                <a:gridCol w="877148"/>
              </a:tblGrid>
              <a:tr h="2888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D54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 불만 접속 건수</a:t>
                      </a:r>
                    </a:p>
                  </a:txBody>
                  <a:tcPr marL="7407" marR="7407" marT="7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2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영업일수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불만접속건수</a:t>
                      </a:r>
                    </a:p>
                  </a:txBody>
                  <a:tcPr marL="7407" marR="7407" marT="7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0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99644"/>
              </p:ext>
            </p:extLst>
          </p:nvPr>
        </p:nvGraphicFramePr>
        <p:xfrm>
          <a:off x="5148064" y="2708920"/>
          <a:ext cx="1638300" cy="628650"/>
        </p:xfrm>
        <a:graphic>
          <a:graphicData uri="http://schemas.openxmlformats.org/drawingml/2006/table">
            <a:tbl>
              <a:tblPr/>
              <a:tblGrid>
                <a:gridCol w="685800"/>
                <a:gridCol w="952500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통계량 구하기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0A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F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30382"/>
              </p:ext>
            </p:extLst>
          </p:nvPr>
        </p:nvGraphicFramePr>
        <p:xfrm>
          <a:off x="4716016" y="3789040"/>
          <a:ext cx="2552700" cy="838200"/>
        </p:xfrm>
        <a:graphic>
          <a:graphicData uri="http://schemas.openxmlformats.org/drawingml/2006/table">
            <a:tbl>
              <a:tblPr/>
              <a:tblGrid>
                <a:gridCol w="1600200"/>
                <a:gridCol w="952500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최빈도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A0A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F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MODE.SNGL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F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MODE.MULT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기본 통계량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361942"/>
            <a:ext cx="790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Step 05. </a:t>
            </a:r>
            <a:r>
              <a:rPr lang="ko-KR" altLang="en-US" sz="1000" b="1" dirty="0" smtClean="0"/>
              <a:t>데이터에서 규칙성을 찾기 위해 분산과 표준편차 구하기</a:t>
            </a:r>
            <a:endParaRPr lang="en-US" altLang="ko-KR" sz="10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50657"/>
              </p:ext>
            </p:extLst>
          </p:nvPr>
        </p:nvGraphicFramePr>
        <p:xfrm>
          <a:off x="775502" y="1772816"/>
          <a:ext cx="942909" cy="4525952"/>
        </p:xfrm>
        <a:graphic>
          <a:graphicData uri="http://schemas.openxmlformats.org/drawingml/2006/table">
            <a:tbl>
              <a:tblPr/>
              <a:tblGrid>
                <a:gridCol w="464997"/>
                <a:gridCol w="477912"/>
              </a:tblGrid>
              <a:tr h="14143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날짜별 매출액</a:t>
                      </a:r>
                    </a:p>
                  </a:txBody>
                  <a:tcPr marL="6429" marR="6429" marT="6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B5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0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0D1"/>
                    </a:solidFill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608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610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517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675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533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518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506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575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568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60032" y="2060848"/>
          <a:ext cx="1866900" cy="1047750"/>
        </p:xfrm>
        <a:graphic>
          <a:graphicData uri="http://schemas.openxmlformats.org/drawingml/2006/table">
            <a:tbl>
              <a:tblPr/>
              <a:tblGrid>
                <a:gridCol w="925526"/>
                <a:gridCol w="941374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표준편차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8,454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597995"/>
              </p:ext>
            </p:extLst>
          </p:nvPr>
        </p:nvGraphicFramePr>
        <p:xfrm>
          <a:off x="3798168" y="3284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4121"/>
              </p:ext>
            </p:extLst>
          </p:nvPr>
        </p:nvGraphicFramePr>
        <p:xfrm>
          <a:off x="2051720" y="1772816"/>
          <a:ext cx="1551514" cy="4525952"/>
        </p:xfrm>
        <a:graphic>
          <a:graphicData uri="http://schemas.openxmlformats.org/drawingml/2006/table">
            <a:tbl>
              <a:tblPr/>
              <a:tblGrid>
                <a:gridCol w="609065"/>
                <a:gridCol w="942449"/>
              </a:tblGrid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평균과의 차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0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평균과의 차의 제곱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D3DA"/>
                    </a:solidFill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3,051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14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3,162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143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20,382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151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22,731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3,276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36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1,279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14,941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20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43,779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26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797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2,625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19,108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22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9,650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35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1,209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99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9,755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47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2,187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16,444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  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  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2,138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164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26,820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99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9,755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194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37,546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          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 </a:t>
                      </a:r>
                    </a:p>
                  </a:txBody>
                  <a:tcPr marL="6429" marR="6429" marT="6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6429" marR="6429" marT="64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253,623 </a:t>
                      </a:r>
                    </a:p>
                  </a:txBody>
                  <a:tcPr marL="6429" marR="6429" marT="64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1067</Words>
  <Application>Microsoft Office PowerPoint</Application>
  <PresentationFormat>화면 슬라이드 쇼(4:3)</PresentationFormat>
  <Paragraphs>480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Rix모던고딕 B</vt:lpstr>
      <vt:lpstr>맑은 고딕</vt:lpstr>
      <vt:lpstr>Arial</vt:lpstr>
      <vt:lpstr>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마이다스아이티_임원면접PT</dc:title>
  <dc:creator>이상열</dc:creator>
  <cp:lastModifiedBy>이상열</cp:lastModifiedBy>
  <cp:revision>66</cp:revision>
  <dcterms:created xsi:type="dcterms:W3CDTF">2013-02-12T04:47:30Z</dcterms:created>
  <dcterms:modified xsi:type="dcterms:W3CDTF">2015-10-20T12:46:46Z</dcterms:modified>
</cp:coreProperties>
</file>