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69" r:id="rId4"/>
    <p:sldId id="272" r:id="rId5"/>
    <p:sldId id="273" r:id="rId6"/>
    <p:sldId id="274" r:id="rId7"/>
    <p:sldId id="275" r:id="rId8"/>
    <p:sldId id="276" r:id="rId9"/>
    <p:sldId id="270" r:id="rId10"/>
    <p:sldId id="277" r:id="rId11"/>
    <p:sldId id="278" r:id="rId12"/>
    <p:sldId id="279" r:id="rId13"/>
    <p:sldId id="280" r:id="rId14"/>
    <p:sldId id="281" r:id="rId15"/>
    <p:sldId id="271" r:id="rId16"/>
    <p:sldId id="282" r:id="rId17"/>
    <p:sldId id="283" r:id="rId18"/>
    <p:sldId id="284" r:id="rId19"/>
    <p:sldId id="285" r:id="rId20"/>
    <p:sldId id="287" r:id="rId21"/>
    <p:sldId id="258" r:id="rId22"/>
    <p:sldId id="259" r:id="rId23"/>
    <p:sldId id="260" r:id="rId24"/>
    <p:sldId id="261" r:id="rId25"/>
    <p:sldId id="288" r:id="rId26"/>
    <p:sldId id="262" r:id="rId27"/>
    <p:sldId id="263" r:id="rId28"/>
    <p:sldId id="264" r:id="rId29"/>
    <p:sldId id="265" r:id="rId30"/>
    <p:sldId id="266" r:id="rId31"/>
    <p:sldId id="267" r:id="rId32"/>
    <p:sldId id="26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13C2-8134-4292-8567-C1BCC8E5666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5A87-6D7E-456A-95AB-0249382F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4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13C2-8134-4292-8567-C1BCC8E5666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5A87-6D7E-456A-95AB-0249382F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0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13C2-8134-4292-8567-C1BCC8E5666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5A87-6D7E-456A-95AB-0249382F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8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13C2-8134-4292-8567-C1BCC8E5666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5A87-6D7E-456A-95AB-0249382F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29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13C2-8134-4292-8567-C1BCC8E5666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5A87-6D7E-456A-95AB-0249382F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52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13C2-8134-4292-8567-C1BCC8E5666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5A87-6D7E-456A-95AB-0249382F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13C2-8134-4292-8567-C1BCC8E5666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5A87-6D7E-456A-95AB-0249382F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13C2-8134-4292-8567-C1BCC8E5666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5A87-6D7E-456A-95AB-0249382F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82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13C2-8134-4292-8567-C1BCC8E5666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5A87-6D7E-456A-95AB-0249382F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0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13C2-8134-4292-8567-C1BCC8E5666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5A87-6D7E-456A-95AB-0249382F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5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13C2-8134-4292-8567-C1BCC8E5666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5A87-6D7E-456A-95AB-0249382F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2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A13C2-8134-4292-8567-C1BCC8E5666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55A87-6D7E-456A-95AB-0249382F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19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en-US" altLang="ko-KR" dirty="0" smtClean="0"/>
              <a:t>for </a:t>
            </a:r>
            <a:r>
              <a:rPr lang="en-US" altLang="ko-KR" dirty="0" smtClean="0"/>
              <a:t>PostgreSQL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969522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황종필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5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PG Admin Setup - 2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5" y="1446684"/>
            <a:ext cx="6329684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15" y="2256395"/>
            <a:ext cx="6329685" cy="43513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86447" y="3303406"/>
            <a:ext cx="836623" cy="1811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7" name="직선 화살표 연결선 6"/>
          <p:cNvCxnSpPr>
            <a:stCxn id="6" idx="3"/>
            <a:endCxn id="5" idx="1"/>
          </p:cNvCxnSpPr>
          <p:nvPr/>
        </p:nvCxnSpPr>
        <p:spPr>
          <a:xfrm>
            <a:off x="2323070" y="3394006"/>
            <a:ext cx="2701045" cy="10380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031444" y="4259103"/>
            <a:ext cx="2870437" cy="1647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623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PG Admin Setup - 3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3" y="2995505"/>
            <a:ext cx="4207518" cy="328996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84" y="1612107"/>
            <a:ext cx="4217339" cy="32976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83" y="3260929"/>
            <a:ext cx="4219962" cy="32996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62167" y="5914801"/>
            <a:ext cx="614202" cy="1729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3169268" y="3361039"/>
            <a:ext cx="609616" cy="2553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44506" y="4543201"/>
            <a:ext cx="614202" cy="1729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01987" y="4160142"/>
            <a:ext cx="2036348" cy="1729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295695" y="6198989"/>
            <a:ext cx="614202" cy="1729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6" name="직선 화살표 연결선 15"/>
          <p:cNvCxnSpPr>
            <a:stCxn id="13" idx="2"/>
          </p:cNvCxnSpPr>
          <p:nvPr/>
        </p:nvCxnSpPr>
        <p:spPr>
          <a:xfrm>
            <a:off x="6751607" y="4716163"/>
            <a:ext cx="750876" cy="1935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PG Admin Setup - 4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7" y="2790148"/>
            <a:ext cx="4232061" cy="3309156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224" y="1390939"/>
            <a:ext cx="4219962" cy="32996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95118" y="5732924"/>
            <a:ext cx="861336" cy="1571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9" name="직선 화살표 연결선 8"/>
          <p:cNvCxnSpPr>
            <a:stCxn id="8" idx="0"/>
            <a:endCxn id="7" idx="2"/>
          </p:cNvCxnSpPr>
          <p:nvPr/>
        </p:nvCxnSpPr>
        <p:spPr>
          <a:xfrm flipV="1">
            <a:off x="3325786" y="4690634"/>
            <a:ext cx="2398419" cy="10422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284989" y="4349685"/>
            <a:ext cx="618320" cy="156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68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PG Admin Setup - 5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9" y="3662663"/>
            <a:ext cx="2641635" cy="305941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56" y="1441405"/>
            <a:ext cx="6921421" cy="48358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7821" y="5057421"/>
            <a:ext cx="1479174" cy="1488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7" name="직선 화살표 연결선 6"/>
          <p:cNvCxnSpPr>
            <a:stCxn id="6" idx="0"/>
            <a:endCxn id="5" idx="1"/>
          </p:cNvCxnSpPr>
          <p:nvPr/>
        </p:nvCxnSpPr>
        <p:spPr>
          <a:xfrm flipV="1">
            <a:off x="957408" y="3859319"/>
            <a:ext cx="2560148" cy="11981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49" y="3022139"/>
            <a:ext cx="2638588" cy="155809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788924" y="2222394"/>
            <a:ext cx="1252633" cy="1501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6" name="직선 화살표 연결선 15"/>
          <p:cNvCxnSpPr>
            <a:stCxn id="15" idx="2"/>
            <a:endCxn id="14" idx="1"/>
          </p:cNvCxnSpPr>
          <p:nvPr/>
        </p:nvCxnSpPr>
        <p:spPr>
          <a:xfrm>
            <a:off x="4415241" y="2372497"/>
            <a:ext cx="1558808" cy="142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128952" y="3709215"/>
            <a:ext cx="2301590" cy="2119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5979" y="4218868"/>
            <a:ext cx="577015" cy="180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23220" y="2473663"/>
            <a:ext cx="1531407" cy="334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Double Click</a:t>
            </a:r>
            <a:endParaRPr lang="ko-KR" altLang="en-US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PG Admin Setup - 6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7" y="1389019"/>
            <a:ext cx="7326538" cy="5118873"/>
          </a:xfrm>
        </p:spPr>
      </p:pic>
      <p:sp>
        <p:nvSpPr>
          <p:cNvPr id="5" name="직사각형 4"/>
          <p:cNvSpPr/>
          <p:nvPr/>
        </p:nvSpPr>
        <p:spPr>
          <a:xfrm>
            <a:off x="609120" y="2428342"/>
            <a:ext cx="733648" cy="1336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6" name="직선 화살표 연결선 5"/>
          <p:cNvCxnSpPr>
            <a:stCxn id="5" idx="0"/>
          </p:cNvCxnSpPr>
          <p:nvPr/>
        </p:nvCxnSpPr>
        <p:spPr>
          <a:xfrm flipV="1">
            <a:off x="975944" y="1952367"/>
            <a:ext cx="728897" cy="4759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593541" y="1717224"/>
            <a:ext cx="301161" cy="235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0688"/>
            <a:ext cx="7372953" cy="5109059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8" idx="3"/>
            <a:endCxn id="11" idx="1"/>
          </p:cNvCxnSpPr>
          <p:nvPr/>
        </p:nvCxnSpPr>
        <p:spPr>
          <a:xfrm>
            <a:off x="1894702" y="1834796"/>
            <a:ext cx="2677298" cy="24104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PostgreSQL ODBC Driver Setup - 1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1" y="1616547"/>
            <a:ext cx="7423807" cy="5103492"/>
          </a:xfrm>
        </p:spPr>
      </p:pic>
      <p:sp>
        <p:nvSpPr>
          <p:cNvPr id="5" name="직사각형 4"/>
          <p:cNvSpPr/>
          <p:nvPr/>
        </p:nvSpPr>
        <p:spPr>
          <a:xfrm>
            <a:off x="503339" y="1355733"/>
            <a:ext cx="5823320" cy="334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http://www.postgresql.org/ftp/odbc/versions/msi/</a:t>
            </a:r>
            <a:endParaRPr lang="ko-KR" altLang="en-US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82761" y="6036514"/>
            <a:ext cx="3287380" cy="1830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616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PostgreSQL ODBC Driver Setup - 2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0" y="3308544"/>
            <a:ext cx="4154058" cy="324816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44" y="1455028"/>
            <a:ext cx="4154058" cy="32481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602" y="3308545"/>
            <a:ext cx="4154057" cy="32481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91001" y="6193033"/>
            <a:ext cx="593604" cy="1665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8" name="직선 화살표 연결선 7"/>
          <p:cNvCxnSpPr>
            <a:stCxn id="7" idx="0"/>
            <a:endCxn id="5" idx="2"/>
          </p:cNvCxnSpPr>
          <p:nvPr/>
        </p:nvCxnSpPr>
        <p:spPr>
          <a:xfrm flipV="1">
            <a:off x="3187803" y="4703191"/>
            <a:ext cx="3079370" cy="14898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832806" y="4360114"/>
            <a:ext cx="593604" cy="1665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94525" y="6193033"/>
            <a:ext cx="593604" cy="1665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23717" y="3946678"/>
            <a:ext cx="1927655" cy="2051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6" name="직선 화살표 연결선 15"/>
          <p:cNvCxnSpPr>
            <a:stCxn id="10" idx="2"/>
            <a:endCxn id="6" idx="1"/>
          </p:cNvCxnSpPr>
          <p:nvPr/>
        </p:nvCxnSpPr>
        <p:spPr>
          <a:xfrm>
            <a:off x="7129608" y="4526691"/>
            <a:ext cx="604994" cy="4059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3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PostgreSQL ODBC Driver Setup - 3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0" y="3308545"/>
            <a:ext cx="4154057" cy="3248162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83" y="1810966"/>
            <a:ext cx="4151872" cy="3246454"/>
          </a:xfrm>
        </p:spPr>
      </p:pic>
      <p:sp>
        <p:nvSpPr>
          <p:cNvPr id="9" name="직사각형 8"/>
          <p:cNvSpPr/>
          <p:nvPr/>
        </p:nvSpPr>
        <p:spPr>
          <a:xfrm>
            <a:off x="2644346" y="6201272"/>
            <a:ext cx="840259" cy="1501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0" name="직선 화살표 연결선 9"/>
          <p:cNvCxnSpPr>
            <a:stCxn id="9" idx="0"/>
            <a:endCxn id="7" idx="2"/>
          </p:cNvCxnSpPr>
          <p:nvPr/>
        </p:nvCxnSpPr>
        <p:spPr>
          <a:xfrm flipV="1">
            <a:off x="3064476" y="5057420"/>
            <a:ext cx="2883243" cy="11438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95535" y="4706105"/>
            <a:ext cx="605481" cy="1459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338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PostgreSQL ODBC Driver Setup - 4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88" y="1690688"/>
            <a:ext cx="5786283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56" y="1543050"/>
            <a:ext cx="5276850" cy="3771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71135" y="3219379"/>
            <a:ext cx="1631092" cy="1663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7" name="직선 화살표 연결선 6"/>
          <p:cNvCxnSpPr>
            <a:stCxn id="6" idx="3"/>
            <a:endCxn id="5" idx="1"/>
          </p:cNvCxnSpPr>
          <p:nvPr/>
        </p:nvCxnSpPr>
        <p:spPr>
          <a:xfrm>
            <a:off x="3402227" y="3302565"/>
            <a:ext cx="1727629" cy="1264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148119" y="2200106"/>
            <a:ext cx="844378" cy="2300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059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PostgreSQL ODBC Driver Setup - 5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5" y="3593264"/>
            <a:ext cx="5057775" cy="299085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1497098"/>
            <a:ext cx="4514850" cy="2562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150" y="4059323"/>
            <a:ext cx="2266950" cy="16287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47568" y="4570384"/>
            <a:ext cx="3229232" cy="182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8" name="직선 화살표 연결선 7"/>
          <p:cNvCxnSpPr>
            <a:stCxn id="7" idx="3"/>
            <a:endCxn id="5" idx="2"/>
          </p:cNvCxnSpPr>
          <p:nvPr/>
        </p:nvCxnSpPr>
        <p:spPr>
          <a:xfrm flipV="1">
            <a:off x="4876800" y="4059323"/>
            <a:ext cx="1524000" cy="6024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337222" y="2065323"/>
            <a:ext cx="4180702" cy="10168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30065" y="3387914"/>
            <a:ext cx="656580" cy="2053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2" name="직선 화살표 연결선 11"/>
          <p:cNvCxnSpPr>
            <a:stCxn id="11" idx="2"/>
            <a:endCxn id="6" idx="1"/>
          </p:cNvCxnSpPr>
          <p:nvPr/>
        </p:nvCxnSpPr>
        <p:spPr>
          <a:xfrm>
            <a:off x="8158355" y="3593263"/>
            <a:ext cx="1042795" cy="12804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3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PostgreSQL Setup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6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인가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차원의 정형데이터를 다루는 가장 효율적인 언어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b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사용하는 거의 모든 프로그램에서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 하지 않고 효율적인 개발 불가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)[DBMS, Hive, Spark, R(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sqldf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…]</a:t>
            </a: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처리 과정을 기술하는 방법이 아닌 원하는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요건을 기술하는 방식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.[SQL = Data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요건정의서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b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단순성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생산성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요건이 기술된 요건 정의서 형태이므로 요건의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변경시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적은 수정으로 요건을 반영할 수 있음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b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유지보수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9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구문의 분류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169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DDL(Data Definition Language :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정의 언어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1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</a:t>
            </a:r>
          </a:p>
          <a:p>
            <a:pPr lvl="1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</a:t>
            </a:r>
          </a:p>
          <a:p>
            <a:pPr lvl="1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ALTER</a:t>
            </a:r>
          </a:p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DML(Data Manipulation Language :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조작 언어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1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</a:t>
            </a:r>
          </a:p>
          <a:p>
            <a:pPr lvl="1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</a:t>
            </a:r>
          </a:p>
          <a:p>
            <a:pPr lvl="1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DELETE</a:t>
            </a:r>
          </a:p>
          <a:p>
            <a:pPr lvl="1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DCL(Data Control Language :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제어 언어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1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GRANT</a:t>
            </a:r>
          </a:p>
          <a:p>
            <a:pPr lvl="1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REVOKE</a:t>
            </a: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8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문법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(SELECT)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    …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선택하고자 하는 속성목록을 기술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      … Source Data Set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기술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dirty="0" smtClean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[WHERE]   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선택하고자 하는 행의 조건의 목록을 기술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dirty="0" smtClean="0">
              <a:solidFill>
                <a:srgbClr val="0070C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[GROUP BY 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집계하고자 하는 기준속성목록을 기술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dirty="0" smtClean="0">
                <a:solidFill>
                  <a:srgbClr val="92D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[HAVING]</a:t>
            </a:r>
            <a:r>
              <a:rPr lang="en-US" altLang="ko-KR" dirty="0" smtClean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r>
              <a:rPr lang="en-US" altLang="ko-KR" dirty="0" smtClean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…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집계된 행을 기준으로 선택하고자 하는 행의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조건목록을 기술함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.(GROUP BY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선행조건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dirty="0" smtClean="0">
              <a:solidFill>
                <a:srgbClr val="0070C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[ORDER BY]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정렬의 기준이 되는 속성목록과 각 속성 목록의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정렬방식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올림차순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내림차순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기술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dirty="0" smtClean="0">
              <a:solidFill>
                <a:srgbClr val="0070C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[LIMIT]   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순서대로 반환되는 전체의 행 중 선택할 행의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수를 기술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>
              <a:solidFill>
                <a:srgbClr val="0070C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3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048708"/>
              </p:ext>
            </p:extLst>
          </p:nvPr>
        </p:nvGraphicFramePr>
        <p:xfrm>
          <a:off x="9134475" y="57737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워드패드 문서" showAsIcon="1" r:id="rId3" imgW="914400" imgH="771480" progId="WordPad.Document.1">
                  <p:embed/>
                </p:oleObj>
              </mc:Choice>
              <mc:Fallback>
                <p:oleObj name="워드패드 문서" showAsIcon="1" r:id="rId3" imgW="914400" imgH="77148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34475" y="57737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5542" t="33512" r="48173" b="10402"/>
          <a:stretch/>
        </p:blipFill>
        <p:spPr>
          <a:xfrm>
            <a:off x="3444816" y="1466850"/>
            <a:ext cx="5302368" cy="507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113" y="1598140"/>
            <a:ext cx="38903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table "order" (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integer     not null,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varchar(10) not null,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method     varchar(10) not null,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amount     integer     not null,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discount   numeric         null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7903" y="1598140"/>
            <a:ext cx="71174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values(1, '2015-08-01', 'CALL' , 10000, -998.7);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values(1, '2015-08-03', 'TOUCH', 10000, null);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values(1, '2015-08-10', 'TOUCH', 10000, -950.4);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values(1, '2015-08-14', 'CALL' , 10000, -1000);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values(1, '2015-08-25', 'TOUCH', 10000, null);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values(2, '2015-08-03', 'TOUCH',  5000, -500 );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values(2, '2015-08-11', 'TOUCH',  5000, -300 );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values(2, '2015-08-12', 'TOUCH',  5000, -700 );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values(2, '2015-08-22', 'TOUCH',  5000, -1000);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values(2, '2015-08-28', 'TOUCH',  5000, -600 );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values(3, '2015-08-07', 'CALL' , 10000, -1000);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values(3, '2015-08-19', 'TOUCH', 10000, -1000);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values(3, '2015-08-30', 'CALL' , 10000, -1000);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values(4, '2015-08-05', 'CALL' , 20000, -3000);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values(4, '2015-08-18', 'TOUCH', 30000, -5000);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values(5, '2015-08-15', 'CALL' , 10000, -1000);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values(5, '2015-08-17', 'CALL' , 10000, null);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values(5, '2015-08-21', 'CALL' , 10000, -1000);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values(5, '2015-08-23', 'CALL' , 10000, -1000);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"order" values(5, '2015-08-29', 'CALL' , 10000, -1000);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3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8" y="1690688"/>
            <a:ext cx="5917648" cy="43291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FROM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출처는 어디야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864346" y="5638801"/>
            <a:ext cx="436138" cy="2127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14" idx="3"/>
            <a:endCxn id="8" idx="0"/>
          </p:cNvCxnSpPr>
          <p:nvPr/>
        </p:nvCxnSpPr>
        <p:spPr>
          <a:xfrm>
            <a:off x="1586273" y="3641401"/>
            <a:ext cx="1496142" cy="199740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59204" y="3559387"/>
            <a:ext cx="727069" cy="1640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4826" y="4250660"/>
            <a:ext cx="351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Excel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Sheet </a:t>
            </a:r>
            <a:r>
              <a:rPr lang="ko-KR" altLang="en-US" b="1" dirty="0" smtClean="0"/>
              <a:t>지정과 비슷함</a:t>
            </a:r>
            <a:r>
              <a:rPr lang="en-US" altLang="ko-KR" b="1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82415" y="4666416"/>
            <a:ext cx="2320276" cy="646331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elect *</a:t>
            </a:r>
          </a:p>
          <a:p>
            <a:r>
              <a:rPr lang="en-US" altLang="ko-KR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from “order”</a:t>
            </a:r>
            <a:endParaRPr lang="ko-KR" altLang="en-US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484" y="2270769"/>
            <a:ext cx="5887019" cy="432911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rcRect l="5542" t="33512" r="48173" b="10402"/>
          <a:stretch/>
        </p:blipFill>
        <p:spPr>
          <a:xfrm>
            <a:off x="8600349" y="1518301"/>
            <a:ext cx="3516070" cy="3368023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>
            <a:off x="5402691" y="4675941"/>
            <a:ext cx="627138" cy="578822"/>
          </a:xfrm>
          <a:prstGeom prst="rightArrow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어떤열을</a:t>
            </a:r>
            <a:r>
              <a:rPr lang="ko-KR" altLang="en-US" dirty="0" smtClean="0"/>
              <a:t> 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32" y="1845547"/>
            <a:ext cx="5889313" cy="4330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31418" y="3523416"/>
            <a:ext cx="2320276" cy="1200329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elect </a:t>
            </a:r>
            <a:r>
              <a:rPr lang="en-US" altLang="ko-KR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endParaRPr lang="en-US" altLang="ko-KR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endParaRPr lang="en-US" altLang="ko-KR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amount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from “order”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751694" y="3834169"/>
            <a:ext cx="627138" cy="578822"/>
          </a:xfrm>
          <a:prstGeom prst="rightArrow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18176" y="4878604"/>
            <a:ext cx="351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Excel</a:t>
            </a:r>
            <a:r>
              <a:rPr lang="ko-KR" altLang="en-US" b="1" dirty="0" smtClean="0"/>
              <a:t>의 숨기기 기능과 비슷함</a:t>
            </a:r>
            <a:r>
              <a:rPr lang="en-US" altLang="ko-KR" b="1" dirty="0" smtClean="0"/>
              <a:t>.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5542" t="33512" r="48173" b="10402"/>
          <a:stretch/>
        </p:blipFill>
        <p:spPr>
          <a:xfrm>
            <a:off x="8600349" y="1518301"/>
            <a:ext cx="3516070" cy="33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WHERE </a:t>
            </a:r>
            <a:r>
              <a:rPr lang="ko-KR" altLang="en-US" dirty="0" err="1" smtClean="0"/>
              <a:t>조건절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어떤 행을 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31418" y="3523416"/>
            <a:ext cx="2320276" cy="923330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elect *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from “order”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en-US" altLang="ko-KR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2</a:t>
            </a:r>
            <a:endParaRPr lang="ko-KR" altLang="en-US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751694" y="3681769"/>
            <a:ext cx="627138" cy="578822"/>
          </a:xfrm>
          <a:prstGeom prst="rightArrow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8176" y="4878604"/>
            <a:ext cx="351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Excel</a:t>
            </a:r>
            <a:r>
              <a:rPr lang="ko-KR" altLang="en-US" b="1" dirty="0" smtClean="0"/>
              <a:t>의 필터 기능과 비슷함</a:t>
            </a:r>
            <a:r>
              <a:rPr lang="en-US" altLang="ko-KR" b="1" dirty="0" smtClean="0"/>
              <a:t>.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33" y="1900237"/>
            <a:ext cx="5889313" cy="4330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5542" t="33512" r="48173" b="10402"/>
          <a:stretch/>
        </p:blipFill>
        <p:spPr>
          <a:xfrm>
            <a:off x="8600349" y="1518301"/>
            <a:ext cx="3516070" cy="33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GROUP BY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어떤 기준으로 집계할까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271" y="1835147"/>
            <a:ext cx="5889313" cy="433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006" y="3063785"/>
            <a:ext cx="5017007" cy="1754326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elect </a:t>
            </a:r>
            <a:r>
              <a:rPr lang="en-US" altLang="ko-KR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endParaRPr lang="en-US" altLang="ko-KR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min(</a:t>
            </a:r>
            <a:r>
              <a:rPr lang="en-US" altLang="ko-KR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first_order_date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, </a:t>
            </a:r>
            <a:r>
              <a:rPr lang="en-US" altLang="ko-KR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</a:t>
            </a:r>
            <a:r>
              <a:rPr lang="en-US" altLang="ko-KR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as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last_order_date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, </a:t>
            </a:r>
            <a:r>
              <a:rPr lang="en-US" altLang="ko-KR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sum(amount)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as amount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from “order”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group by </a:t>
            </a:r>
            <a:r>
              <a:rPr lang="en-US" altLang="ko-KR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endParaRPr lang="ko-KR" altLang="en-US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113013" y="3651537"/>
            <a:ext cx="627138" cy="578822"/>
          </a:xfrm>
          <a:prstGeom prst="rightArrow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8470" y="5013487"/>
            <a:ext cx="402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Excel</a:t>
            </a:r>
            <a:r>
              <a:rPr lang="ko-KR" altLang="en-US" b="1" dirty="0" smtClean="0"/>
              <a:t>의 피벗 테이블 기능과 비슷함</a:t>
            </a:r>
            <a:r>
              <a:rPr lang="en-US" altLang="ko-KR" b="1" dirty="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5542" t="33512" r="48173" b="10402"/>
          <a:stretch/>
        </p:blipFill>
        <p:spPr>
          <a:xfrm>
            <a:off x="8600349" y="1518301"/>
            <a:ext cx="3516070" cy="33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PostgreSQL Setup - 1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3" y="1623458"/>
            <a:ext cx="7506096" cy="516006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56" y="1229067"/>
            <a:ext cx="7506098" cy="51600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3339" y="1355733"/>
            <a:ext cx="4613945" cy="334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http://www.postgresql.org/download/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09644" y="4867632"/>
            <a:ext cx="536064" cy="986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0" name="직선 화살표 연결선 9"/>
          <p:cNvCxnSpPr>
            <a:stCxn id="8" idx="0"/>
            <a:endCxn id="5" idx="1"/>
          </p:cNvCxnSpPr>
          <p:nvPr/>
        </p:nvCxnSpPr>
        <p:spPr>
          <a:xfrm flipV="1">
            <a:off x="2977676" y="3809098"/>
            <a:ext cx="2806580" cy="10585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119749" y="3434512"/>
            <a:ext cx="536064" cy="986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590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HAVING – </a:t>
            </a:r>
            <a:r>
              <a:rPr lang="ko-KR" altLang="en-US" dirty="0" smtClean="0"/>
              <a:t>집계 후 어떤 행을 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571" y="1775548"/>
            <a:ext cx="5889313" cy="433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31" y="2930435"/>
            <a:ext cx="5017007" cy="2031325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elect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min(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first_order_date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, max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last_order_date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, sum(amount)     as amount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from “order”</a:t>
            </a: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group by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having sum(amount) &gt;= 30000</a:t>
            </a:r>
            <a:endParaRPr lang="ko-KR" altLang="en-US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084438" y="3651537"/>
            <a:ext cx="627138" cy="578822"/>
          </a:xfrm>
          <a:prstGeom prst="rightArrow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1975" y="5013487"/>
            <a:ext cx="472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Excel</a:t>
            </a:r>
            <a:r>
              <a:rPr lang="ko-KR" altLang="en-US" b="1" dirty="0" smtClean="0"/>
              <a:t>의 피벗 테이블</a:t>
            </a:r>
            <a:r>
              <a:rPr lang="en-US" altLang="ko-KR" b="1" dirty="0"/>
              <a:t>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필터 기능과 비슷함</a:t>
            </a:r>
            <a:r>
              <a:rPr lang="en-US" altLang="ko-KR" b="1" dirty="0" smtClean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5542" t="33512" r="48173" b="10402"/>
          <a:stretch/>
        </p:blipFill>
        <p:spPr>
          <a:xfrm>
            <a:off x="8600349" y="1518301"/>
            <a:ext cx="3516070" cy="33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 BY – </a:t>
            </a:r>
            <a:r>
              <a:rPr lang="ko-KR" altLang="en-US" dirty="0" smtClean="0"/>
              <a:t>순서대로 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71" y="1775548"/>
            <a:ext cx="5889313" cy="433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531" y="2778035"/>
            <a:ext cx="5017007" cy="2308324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elect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min(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first_order_date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, max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last_order_date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, sum(amount)     as amount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from “order”</a:t>
            </a: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group by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aving sum(amount) &gt;= 30000</a:t>
            </a:r>
          </a:p>
          <a:p>
            <a:r>
              <a:rPr lang="en-US" altLang="ko-KR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 by amount </a:t>
            </a:r>
            <a:r>
              <a:rPr lang="en-US" altLang="ko-KR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</a:t>
            </a:r>
            <a:endParaRPr lang="ko-KR" altLang="en-US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122538" y="3651537"/>
            <a:ext cx="627138" cy="578822"/>
          </a:xfrm>
          <a:prstGeom prst="rightArrow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0075" y="5232562"/>
            <a:ext cx="472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Excel</a:t>
            </a:r>
            <a:r>
              <a:rPr lang="ko-KR" altLang="en-US" b="1" dirty="0" smtClean="0"/>
              <a:t>의 피벗 테이블</a:t>
            </a:r>
            <a:r>
              <a:rPr lang="en-US" altLang="ko-KR" b="1" dirty="0"/>
              <a:t>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정렬 기능과 비슷함</a:t>
            </a:r>
            <a:r>
              <a:rPr lang="en-US" altLang="ko-KR" b="1" dirty="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5542" t="33512" r="48173" b="10402"/>
          <a:stretch/>
        </p:blipFill>
        <p:spPr>
          <a:xfrm>
            <a:off x="8600349" y="1518301"/>
            <a:ext cx="3516070" cy="33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 – </a:t>
            </a:r>
            <a:r>
              <a:rPr lang="ko-KR" altLang="en-US" dirty="0" smtClean="0"/>
              <a:t>몇 개 데이터만 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267" y="1771946"/>
            <a:ext cx="5889313" cy="433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006" y="2644685"/>
            <a:ext cx="5017007" cy="2585323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elect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min(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first_order_date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, max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last_order_date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, sum(amount)     as amount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from “order”</a:t>
            </a: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group by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Having sum(amount) &gt;= 30000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 by amount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limit 2</a:t>
            </a:r>
            <a:endParaRPr lang="ko-KR" altLang="en-US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113013" y="3651537"/>
            <a:ext cx="627138" cy="578822"/>
          </a:xfrm>
          <a:prstGeom prst="rightArrow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006" y="5270662"/>
            <a:ext cx="540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Excel</a:t>
            </a:r>
            <a:r>
              <a:rPr lang="ko-KR" altLang="en-US" b="1" dirty="0" smtClean="0"/>
              <a:t>의 피벗 테이블</a:t>
            </a:r>
            <a:r>
              <a:rPr lang="en-US" altLang="ko-KR" b="1" dirty="0"/>
              <a:t>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정렬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필터 기능과 비슷함</a:t>
            </a:r>
            <a:r>
              <a:rPr lang="en-US" altLang="ko-KR" b="1" dirty="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5542" t="33512" r="48173" b="10402"/>
          <a:stretch/>
        </p:blipFill>
        <p:spPr>
          <a:xfrm>
            <a:off x="8600349" y="1518301"/>
            <a:ext cx="3516070" cy="33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PostgreSQL Setup - 2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3" y="1581405"/>
            <a:ext cx="7506098" cy="5160062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stCxn id="6" idx="3"/>
            <a:endCxn id="7" idx="1"/>
          </p:cNvCxnSpPr>
          <p:nvPr/>
        </p:nvCxnSpPr>
        <p:spPr>
          <a:xfrm flipV="1">
            <a:off x="3035189" y="3702542"/>
            <a:ext cx="2671884" cy="1336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499125" y="3786850"/>
            <a:ext cx="536064" cy="986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73" y="1357419"/>
            <a:ext cx="6822678" cy="4690246"/>
          </a:xfrm>
        </p:spPr>
      </p:pic>
      <p:sp>
        <p:nvSpPr>
          <p:cNvPr id="13" name="직사각형 12"/>
          <p:cNvSpPr/>
          <p:nvPr/>
        </p:nvSpPr>
        <p:spPr>
          <a:xfrm>
            <a:off x="6465643" y="5710385"/>
            <a:ext cx="5281513" cy="3372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814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PostgreSQL Setup - 3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9" y="3109806"/>
            <a:ext cx="4401779" cy="340632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56" y="1406644"/>
            <a:ext cx="4401779" cy="34063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028" y="3109806"/>
            <a:ext cx="4401779" cy="3406324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8" idx="3"/>
            <a:endCxn id="5" idx="2"/>
          </p:cNvCxnSpPr>
          <p:nvPr/>
        </p:nvCxnSpPr>
        <p:spPr>
          <a:xfrm flipV="1">
            <a:off x="3814119" y="4812968"/>
            <a:ext cx="1954727" cy="14664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224055" y="6182760"/>
            <a:ext cx="590064" cy="1933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7450" y="4489884"/>
            <a:ext cx="590064" cy="1933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892482" y="4683210"/>
            <a:ext cx="726546" cy="1297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654585" y="6182760"/>
            <a:ext cx="590064" cy="1933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455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PostgreSQL Setup - 4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5" y="3305303"/>
            <a:ext cx="4394973" cy="340105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73" y="1690688"/>
            <a:ext cx="4394973" cy="34010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009" y="3305302"/>
            <a:ext cx="4394973" cy="3401057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9" idx="3"/>
            <a:endCxn id="5" idx="2"/>
          </p:cNvCxnSpPr>
          <p:nvPr/>
        </p:nvCxnSpPr>
        <p:spPr>
          <a:xfrm flipV="1">
            <a:off x="3764692" y="5091745"/>
            <a:ext cx="1800268" cy="13810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174628" y="6376118"/>
            <a:ext cx="590064" cy="1933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1" name="직선 화살표 연결선 10"/>
          <p:cNvCxnSpPr>
            <a:stCxn id="12" idx="3"/>
            <a:endCxn id="7" idx="1"/>
          </p:cNvCxnSpPr>
          <p:nvPr/>
        </p:nvCxnSpPr>
        <p:spPr>
          <a:xfrm>
            <a:off x="6984853" y="4859739"/>
            <a:ext cx="592156" cy="1460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394789" y="4763076"/>
            <a:ext cx="590064" cy="1933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08443" y="6379391"/>
            <a:ext cx="590064" cy="1933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67672" y="4296064"/>
            <a:ext cx="1083549" cy="3995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14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PostgreSQL Setup - 5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71" y="3115831"/>
            <a:ext cx="4394973" cy="3401057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075" y="1410788"/>
            <a:ext cx="4400807" cy="3405571"/>
          </a:xfrm>
        </p:spPr>
      </p:pic>
      <p:cxnSp>
        <p:nvCxnSpPr>
          <p:cNvPr id="7" name="직선 화살표 연결선 6"/>
          <p:cNvCxnSpPr>
            <a:stCxn id="8" idx="3"/>
            <a:endCxn id="5" idx="2"/>
          </p:cNvCxnSpPr>
          <p:nvPr/>
        </p:nvCxnSpPr>
        <p:spPr>
          <a:xfrm flipV="1">
            <a:off x="3871784" y="4816359"/>
            <a:ext cx="2305695" cy="14677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281720" y="6187433"/>
            <a:ext cx="590064" cy="1933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07" y="3113573"/>
            <a:ext cx="4400806" cy="340557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69234" y="6187433"/>
            <a:ext cx="590064" cy="1933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202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PostgreSQL Setup - 6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5" y="1380780"/>
            <a:ext cx="6847849" cy="5149645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96" y="1627913"/>
            <a:ext cx="7688505" cy="5149645"/>
          </a:xfrm>
        </p:spPr>
      </p:pic>
      <p:sp>
        <p:nvSpPr>
          <p:cNvPr id="8" name="직사각형 7"/>
          <p:cNvSpPr/>
          <p:nvPr/>
        </p:nvSpPr>
        <p:spPr>
          <a:xfrm>
            <a:off x="1837038" y="3542303"/>
            <a:ext cx="1153297" cy="148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9" name="직선 화살표 연결선 8"/>
          <p:cNvCxnSpPr>
            <a:stCxn id="8" idx="3"/>
            <a:endCxn id="4" idx="1"/>
          </p:cNvCxnSpPr>
          <p:nvPr/>
        </p:nvCxnSpPr>
        <p:spPr>
          <a:xfrm>
            <a:off x="2990335" y="3616428"/>
            <a:ext cx="851461" cy="5863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37871" y="3241621"/>
            <a:ext cx="4806778" cy="1853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5293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PG Admin Setup - 1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8" y="1591127"/>
            <a:ext cx="6349313" cy="4364831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74" y="2308526"/>
            <a:ext cx="6329684" cy="4351338"/>
          </a:xfrm>
        </p:spPr>
      </p:pic>
      <p:sp>
        <p:nvSpPr>
          <p:cNvPr id="7" name="직사각형 6"/>
          <p:cNvSpPr/>
          <p:nvPr/>
        </p:nvSpPr>
        <p:spPr>
          <a:xfrm>
            <a:off x="4217773" y="2973892"/>
            <a:ext cx="560173" cy="1070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8" name="직선 화살표 연결선 7"/>
          <p:cNvCxnSpPr>
            <a:stCxn id="7" idx="3"/>
            <a:endCxn id="4" idx="1"/>
          </p:cNvCxnSpPr>
          <p:nvPr/>
        </p:nvCxnSpPr>
        <p:spPr>
          <a:xfrm>
            <a:off x="4777946" y="3027422"/>
            <a:ext cx="682228" cy="14567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03339" y="1355733"/>
            <a:ext cx="5642088" cy="334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http://www.postgresql.org/download/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windows</a:t>
            </a:r>
            <a:endParaRPr lang="ko-KR" altLang="en-US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11113" y="3740977"/>
            <a:ext cx="873211" cy="147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795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856</Words>
  <Application>Microsoft Office PowerPoint</Application>
  <PresentationFormat>와이드스크린</PresentationFormat>
  <Paragraphs>133</Paragraphs>
  <Slides>32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나눔고딕</vt:lpstr>
      <vt:lpstr>나눔고딕코딩</vt:lpstr>
      <vt:lpstr>맑은 고딕</vt:lpstr>
      <vt:lpstr>Arial</vt:lpstr>
      <vt:lpstr>Office 테마</vt:lpstr>
      <vt:lpstr>워드패드 문서</vt:lpstr>
      <vt:lpstr>SQL for PostgreSQL</vt:lpstr>
      <vt:lpstr>PostgreSQL Setup</vt:lpstr>
      <vt:lpstr>PostgreSQL Setup - 1</vt:lpstr>
      <vt:lpstr>PostgreSQL Setup - 2</vt:lpstr>
      <vt:lpstr>PostgreSQL Setup - 3</vt:lpstr>
      <vt:lpstr>PostgreSQL Setup - 4</vt:lpstr>
      <vt:lpstr>PostgreSQL Setup - 5</vt:lpstr>
      <vt:lpstr>PostgreSQL Setup - 6</vt:lpstr>
      <vt:lpstr>PG Admin Setup - 1</vt:lpstr>
      <vt:lpstr>PG Admin Setup - 2</vt:lpstr>
      <vt:lpstr>PG Admin Setup - 3</vt:lpstr>
      <vt:lpstr>PG Admin Setup - 4</vt:lpstr>
      <vt:lpstr>PG Admin Setup - 5</vt:lpstr>
      <vt:lpstr>PG Admin Setup - 6</vt:lpstr>
      <vt:lpstr>PostgreSQL ODBC Driver Setup - 1</vt:lpstr>
      <vt:lpstr>PostgreSQL ODBC Driver Setup - 2</vt:lpstr>
      <vt:lpstr>PostgreSQL ODBC Driver Setup - 3</vt:lpstr>
      <vt:lpstr>PostgreSQL ODBC Driver Setup - 4</vt:lpstr>
      <vt:lpstr>PostgreSQL ODBC Driver Setup - 5</vt:lpstr>
      <vt:lpstr>SQL</vt:lpstr>
      <vt:lpstr>왜 SQL인가?</vt:lpstr>
      <vt:lpstr>SQL 구문의 분류</vt:lpstr>
      <vt:lpstr>기본 문법(SELECT)</vt:lpstr>
      <vt:lpstr>예시 데이터(테이블)</vt:lpstr>
      <vt:lpstr>예시 데이터(테이블)</vt:lpstr>
      <vt:lpstr>FROM 절 – 출처는 어디야?</vt:lpstr>
      <vt:lpstr>SELECT 절 – 어떤열을 볼까?</vt:lpstr>
      <vt:lpstr>WHERE 조건절 – 어떤 행을 볼까?</vt:lpstr>
      <vt:lpstr>GROUP BY 절 – 어떤 기준으로 집계할까?</vt:lpstr>
      <vt:lpstr>HAVING – 집계 후 어떤 행을 볼까?</vt:lpstr>
      <vt:lpstr>ORDER BY – 순서대로 볼까?</vt:lpstr>
      <vt:lpstr>LIMIT – 몇 개 데이터만 볼까?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 PostgreSQL</dc:title>
  <dc:creator>yogiyo</dc:creator>
  <cp:lastModifiedBy>yogiyo</cp:lastModifiedBy>
  <cp:revision>15</cp:revision>
  <dcterms:created xsi:type="dcterms:W3CDTF">2015-10-26T10:32:19Z</dcterms:created>
  <dcterms:modified xsi:type="dcterms:W3CDTF">2015-10-26T12:56:58Z</dcterms:modified>
</cp:coreProperties>
</file>