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None/>
              <a:defRPr sz="24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None/>
              <a:defRPr sz="20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None/>
              <a:defRPr sz="18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 b="1" sz="2400"/>
            </a:lvl1pPr>
            <a:lvl2pPr indent="0" marL="457200" rtl="0">
              <a:spcBef>
                <a:spcPts val="0"/>
              </a:spcBef>
              <a:buNone/>
              <a:defRPr b="1" sz="2000"/>
            </a:lvl2pPr>
            <a:lvl3pPr indent="0" marL="914400" rtl="0">
              <a:spcBef>
                <a:spcPts val="0"/>
              </a:spcBef>
              <a:buNone/>
              <a:defRPr b="1" sz="1800"/>
            </a:lvl3pPr>
            <a:lvl4pPr indent="0" marL="1371600" rtl="0">
              <a:spcBef>
                <a:spcPts val="0"/>
              </a:spcBef>
              <a:buNone/>
              <a:defRPr b="1" sz="1600"/>
            </a:lvl4pPr>
            <a:lvl5pPr indent="0" marL="1828800" rtl="0">
              <a:spcBef>
                <a:spcPts val="0"/>
              </a:spcBef>
              <a:buNone/>
              <a:defRPr b="1" sz="1600"/>
            </a:lvl5pPr>
            <a:lvl6pPr indent="0" marL="2286000" rtl="0">
              <a:spcBef>
                <a:spcPts val="0"/>
              </a:spcBef>
              <a:buNone/>
              <a:defRPr b="1" sz="1600"/>
            </a:lvl6pPr>
            <a:lvl7pPr indent="0" marL="2743200" rtl="0">
              <a:spcBef>
                <a:spcPts val="0"/>
              </a:spcBef>
              <a:buNone/>
              <a:defRPr b="1" sz="1600"/>
            </a:lvl7pPr>
            <a:lvl8pPr indent="0" marL="3200400" rtl="0">
              <a:spcBef>
                <a:spcPts val="0"/>
              </a:spcBef>
              <a:buNone/>
              <a:defRPr b="1" sz="1600"/>
            </a:lvl8pPr>
            <a:lvl9pPr indent="0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 b="1" sz="2400"/>
            </a:lvl1pPr>
            <a:lvl2pPr indent="0" marL="457200" rtl="0">
              <a:spcBef>
                <a:spcPts val="0"/>
              </a:spcBef>
              <a:buNone/>
              <a:defRPr b="1" sz="2000"/>
            </a:lvl2pPr>
            <a:lvl3pPr indent="0" marL="914400" rtl="0">
              <a:spcBef>
                <a:spcPts val="0"/>
              </a:spcBef>
              <a:buNone/>
              <a:defRPr b="1" sz="1800"/>
            </a:lvl3pPr>
            <a:lvl4pPr indent="0" marL="1371600" rtl="0">
              <a:spcBef>
                <a:spcPts val="0"/>
              </a:spcBef>
              <a:buNone/>
              <a:defRPr b="1" sz="1600"/>
            </a:lvl4pPr>
            <a:lvl5pPr indent="0" marL="1828800" rtl="0">
              <a:spcBef>
                <a:spcPts val="0"/>
              </a:spcBef>
              <a:buNone/>
              <a:defRPr b="1" sz="1600"/>
            </a:lvl5pPr>
            <a:lvl6pPr indent="0" marL="2286000" rtl="0">
              <a:spcBef>
                <a:spcPts val="0"/>
              </a:spcBef>
              <a:buNone/>
              <a:defRPr b="1" sz="1600"/>
            </a:lvl6pPr>
            <a:lvl7pPr indent="0" marL="2743200" rtl="0">
              <a:spcBef>
                <a:spcPts val="0"/>
              </a:spcBef>
              <a:buNone/>
              <a:defRPr b="1" sz="1600"/>
            </a:lvl7pPr>
            <a:lvl8pPr indent="0" marL="3200400" rtl="0">
              <a:spcBef>
                <a:spcPts val="0"/>
              </a:spcBef>
              <a:buNone/>
              <a:defRPr b="1" sz="1600"/>
            </a:lvl8pPr>
            <a:lvl9pPr indent="0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 sz="1600"/>
            </a:lvl1pPr>
            <a:lvl2pPr indent="0" marL="457200" rtl="0">
              <a:spcBef>
                <a:spcPts val="0"/>
              </a:spcBef>
              <a:buNone/>
              <a:defRPr sz="1400"/>
            </a:lvl2pPr>
            <a:lvl3pPr indent="0" marL="914400" rtl="0">
              <a:spcBef>
                <a:spcPts val="0"/>
              </a:spcBef>
              <a:buNone/>
              <a:defRPr sz="1200"/>
            </a:lvl3pPr>
            <a:lvl4pPr indent="0" marL="1371600" rtl="0">
              <a:spcBef>
                <a:spcPts val="0"/>
              </a:spcBef>
              <a:buNone/>
              <a:defRPr sz="1000"/>
            </a:lvl4pPr>
            <a:lvl5pPr indent="0" marL="1828800" rtl="0">
              <a:spcBef>
                <a:spcPts val="0"/>
              </a:spcBef>
              <a:buNone/>
              <a:defRPr sz="1000"/>
            </a:lvl5pPr>
            <a:lvl6pPr indent="0" marL="2286000" rtl="0">
              <a:spcBef>
                <a:spcPts val="0"/>
              </a:spcBef>
              <a:buNone/>
              <a:defRPr sz="1000"/>
            </a:lvl6pPr>
            <a:lvl7pPr indent="0" marL="2743200" rtl="0">
              <a:spcBef>
                <a:spcPts val="0"/>
              </a:spcBef>
              <a:buNone/>
              <a:defRPr sz="1000"/>
            </a:lvl7pPr>
            <a:lvl8pPr indent="0" marL="3200400" rtl="0">
              <a:spcBef>
                <a:spcPts val="0"/>
              </a:spcBef>
              <a:buNone/>
              <a:defRPr sz="1000"/>
            </a:lvl8pPr>
            <a:lvl9pPr indent="0" marL="3657600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Font typeface="Arial"/>
              <a:buNone/>
              <a:defRPr b="0" baseline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 sz="1600"/>
            </a:lvl1pPr>
            <a:lvl2pPr indent="0" marL="457200" rtl="0">
              <a:spcBef>
                <a:spcPts val="0"/>
              </a:spcBef>
              <a:buNone/>
              <a:defRPr sz="1400"/>
            </a:lvl2pPr>
            <a:lvl3pPr indent="0" marL="914400" rtl="0">
              <a:spcBef>
                <a:spcPts val="0"/>
              </a:spcBef>
              <a:buNone/>
              <a:defRPr sz="1200"/>
            </a:lvl3pPr>
            <a:lvl4pPr indent="0" marL="1371600" rtl="0">
              <a:spcBef>
                <a:spcPts val="0"/>
              </a:spcBef>
              <a:buNone/>
              <a:defRPr sz="1000"/>
            </a:lvl4pPr>
            <a:lvl5pPr indent="0" marL="1828800" rtl="0">
              <a:spcBef>
                <a:spcPts val="0"/>
              </a:spcBef>
              <a:buNone/>
              <a:defRPr sz="1000"/>
            </a:lvl5pPr>
            <a:lvl6pPr indent="0" marL="2286000" rtl="0">
              <a:spcBef>
                <a:spcPts val="0"/>
              </a:spcBef>
              <a:buNone/>
              <a:defRPr sz="1000"/>
            </a:lvl6pPr>
            <a:lvl7pPr indent="0" marL="2743200" rtl="0">
              <a:spcBef>
                <a:spcPts val="0"/>
              </a:spcBef>
              <a:buNone/>
              <a:defRPr sz="1000"/>
            </a:lvl7pPr>
            <a:lvl8pPr indent="0" marL="3200400" rtl="0">
              <a:spcBef>
                <a:spcPts val="0"/>
              </a:spcBef>
              <a:buNone/>
              <a:defRPr sz="1000"/>
            </a:lvl8pPr>
            <a:lvl9pPr indent="0" marL="3657600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4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4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5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for PostgreSQL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524000" y="4969521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황종필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PG Admin Setup - 2</a:t>
            </a:r>
          </a:p>
        </p:txBody>
      </p:sp>
      <p:pic>
        <p:nvPicPr>
          <p:cNvPr id="172" name="Shape 1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525" y="1446683"/>
            <a:ext cx="632968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4114" y="2256394"/>
            <a:ext cx="632968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1486446" y="3303405"/>
            <a:ext cx="836623" cy="18119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Shape 175"/>
          <p:cNvCxnSpPr>
            <a:stCxn id="174" idx="3"/>
            <a:endCxn id="173" idx="1"/>
          </p:cNvCxnSpPr>
          <p:nvPr/>
        </p:nvCxnSpPr>
        <p:spPr>
          <a:xfrm>
            <a:off x="2323069" y="3394005"/>
            <a:ext cx="2700900" cy="1038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6" name="Shape 176"/>
          <p:cNvSpPr/>
          <p:nvPr/>
        </p:nvSpPr>
        <p:spPr>
          <a:xfrm>
            <a:off x="7031443" y="4259103"/>
            <a:ext cx="2870436" cy="16472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PG Admin Setup - 3</a:t>
            </a:r>
          </a:p>
        </p:txBody>
      </p:sp>
      <p:pic>
        <p:nvPicPr>
          <p:cNvPr id="182" name="Shape 1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2" y="2995505"/>
            <a:ext cx="4207517" cy="328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8883" y="1612107"/>
            <a:ext cx="4217339" cy="329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2482" y="3260928"/>
            <a:ext cx="4219962" cy="329969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2862166" y="5914801"/>
            <a:ext cx="614201" cy="1729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Shape 186"/>
          <p:cNvCxnSpPr>
            <a:stCxn id="185" idx="0"/>
          </p:cNvCxnSpPr>
          <p:nvPr/>
        </p:nvCxnSpPr>
        <p:spPr>
          <a:xfrm flipH="1" rot="10800000">
            <a:off x="3169267" y="3360901"/>
            <a:ext cx="609600" cy="25539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7" name="Shape 187"/>
          <p:cNvSpPr/>
          <p:nvPr/>
        </p:nvSpPr>
        <p:spPr>
          <a:xfrm>
            <a:off x="6444505" y="4543201"/>
            <a:ext cx="614201" cy="1729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001987" y="4160142"/>
            <a:ext cx="2036347" cy="17296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0295695" y="6198989"/>
            <a:ext cx="614201" cy="1729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Shape 190"/>
          <p:cNvCxnSpPr>
            <a:stCxn id="187" idx="2"/>
          </p:cNvCxnSpPr>
          <p:nvPr/>
        </p:nvCxnSpPr>
        <p:spPr>
          <a:xfrm>
            <a:off x="6751606" y="4716163"/>
            <a:ext cx="750900" cy="193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PG Admin Setup - 4</a:t>
            </a:r>
          </a:p>
        </p:txBody>
      </p:sp>
      <p:pic>
        <p:nvPicPr>
          <p:cNvPr id="196" name="Shape 1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556" y="2790148"/>
            <a:ext cx="4232060" cy="330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4223" y="1390938"/>
            <a:ext cx="4219962" cy="329969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2895117" y="5732923"/>
            <a:ext cx="861335" cy="15712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Shape 199"/>
          <p:cNvCxnSpPr>
            <a:stCxn id="198" idx="0"/>
            <a:endCxn id="197" idx="2"/>
          </p:cNvCxnSpPr>
          <p:nvPr/>
        </p:nvCxnSpPr>
        <p:spPr>
          <a:xfrm flipH="1" rot="10800000">
            <a:off x="3325785" y="4690723"/>
            <a:ext cx="2398500" cy="1042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0" name="Shape 200"/>
          <p:cNvSpPr/>
          <p:nvPr/>
        </p:nvSpPr>
        <p:spPr>
          <a:xfrm>
            <a:off x="6284989" y="4349685"/>
            <a:ext cx="618319" cy="15641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PG Admin Setup - 5</a:t>
            </a:r>
          </a:p>
        </p:txBody>
      </p:sp>
      <p:pic>
        <p:nvPicPr>
          <p:cNvPr id="206" name="Shape 20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18" y="3662662"/>
            <a:ext cx="2641635" cy="305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7555" y="1441404"/>
            <a:ext cx="6921421" cy="4835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217820" y="5057421"/>
            <a:ext cx="1479173" cy="14889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Shape 209"/>
          <p:cNvCxnSpPr>
            <a:stCxn id="208" idx="0"/>
            <a:endCxn id="207" idx="1"/>
          </p:cNvCxnSpPr>
          <p:nvPr/>
        </p:nvCxnSpPr>
        <p:spPr>
          <a:xfrm flipH="1" rot="10800000">
            <a:off x="957407" y="3859221"/>
            <a:ext cx="2560199" cy="1198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10" name="Shape 2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4048" y="3022139"/>
            <a:ext cx="2638588" cy="155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3788923" y="2222393"/>
            <a:ext cx="1252633" cy="15010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Shape 212"/>
          <p:cNvCxnSpPr>
            <a:stCxn id="211" idx="2"/>
            <a:endCxn id="210" idx="1"/>
          </p:cNvCxnSpPr>
          <p:nvPr/>
        </p:nvCxnSpPr>
        <p:spPr>
          <a:xfrm>
            <a:off x="4415240" y="2372496"/>
            <a:ext cx="1558800" cy="1428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3" name="Shape 213"/>
          <p:cNvSpPr/>
          <p:nvPr/>
        </p:nvSpPr>
        <p:spPr>
          <a:xfrm>
            <a:off x="6128951" y="3709214"/>
            <a:ext cx="2301589" cy="21199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215978" y="4218867"/>
            <a:ext cx="577014" cy="18013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3023219" y="2473663"/>
            <a:ext cx="1531407" cy="3349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 Click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PG Admin Setup - 6</a:t>
            </a:r>
          </a:p>
        </p:txBody>
      </p:sp>
      <p:pic>
        <p:nvPicPr>
          <p:cNvPr id="221" name="Shape 2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46" y="1389019"/>
            <a:ext cx="7326538" cy="5118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609120" y="2428341"/>
            <a:ext cx="733648" cy="13362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Shape 223"/>
          <p:cNvCxnSpPr>
            <a:stCxn id="222" idx="0"/>
          </p:cNvCxnSpPr>
          <p:nvPr/>
        </p:nvCxnSpPr>
        <p:spPr>
          <a:xfrm flipH="1" rot="10800000">
            <a:off x="975944" y="1952241"/>
            <a:ext cx="728999" cy="476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4" name="Shape 224"/>
          <p:cNvSpPr/>
          <p:nvPr/>
        </p:nvSpPr>
        <p:spPr>
          <a:xfrm>
            <a:off x="1593541" y="1717224"/>
            <a:ext cx="301160" cy="23514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690688"/>
            <a:ext cx="7372952" cy="51090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Shape 226"/>
          <p:cNvCxnSpPr>
            <a:stCxn id="224" idx="3"/>
            <a:endCxn id="225" idx="1"/>
          </p:cNvCxnSpPr>
          <p:nvPr/>
        </p:nvCxnSpPr>
        <p:spPr>
          <a:xfrm>
            <a:off x="1894702" y="1834795"/>
            <a:ext cx="2677199" cy="2410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 ODBC Driver Setup - 1</a:t>
            </a:r>
          </a:p>
        </p:txBody>
      </p:sp>
      <p:pic>
        <p:nvPicPr>
          <p:cNvPr id="232" name="Shape 2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560" y="1616546"/>
            <a:ext cx="7423806" cy="51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503339" y="1355733"/>
            <a:ext cx="5823320" cy="3349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http://www.postgresql.org/ftp/odbc/versions/msi/</a:t>
            </a:r>
          </a:p>
        </p:txBody>
      </p:sp>
      <p:sp>
        <p:nvSpPr>
          <p:cNvPr id="234" name="Shape 234"/>
          <p:cNvSpPr/>
          <p:nvPr/>
        </p:nvSpPr>
        <p:spPr>
          <a:xfrm>
            <a:off x="2882760" y="6036514"/>
            <a:ext cx="3287380" cy="18305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 ODBC Driver Setup - 2</a:t>
            </a:r>
          </a:p>
        </p:txBody>
      </p:sp>
      <p:pic>
        <p:nvPicPr>
          <p:cNvPr id="240" name="Shape 2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660" y="3308544"/>
            <a:ext cx="4154057" cy="324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0144" y="1455028"/>
            <a:ext cx="4154057" cy="324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4602" y="3308544"/>
            <a:ext cx="4154056" cy="324816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2891000" y="6193032"/>
            <a:ext cx="593604" cy="16657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Shape 244"/>
          <p:cNvCxnSpPr>
            <a:stCxn id="243" idx="0"/>
            <a:endCxn id="241" idx="2"/>
          </p:cNvCxnSpPr>
          <p:nvPr/>
        </p:nvCxnSpPr>
        <p:spPr>
          <a:xfrm flipH="1" rot="10800000">
            <a:off x="3187802" y="4703232"/>
            <a:ext cx="3079500" cy="1489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5" name="Shape 245"/>
          <p:cNvSpPr/>
          <p:nvPr/>
        </p:nvSpPr>
        <p:spPr>
          <a:xfrm>
            <a:off x="6832806" y="4360114"/>
            <a:ext cx="593604" cy="16657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10494525" y="6193032"/>
            <a:ext cx="593604" cy="16657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4423717" y="3946678"/>
            <a:ext cx="1927654" cy="20519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Shape 248"/>
          <p:cNvCxnSpPr>
            <a:stCxn id="245" idx="2"/>
            <a:endCxn id="242" idx="1"/>
          </p:cNvCxnSpPr>
          <p:nvPr/>
        </p:nvCxnSpPr>
        <p:spPr>
          <a:xfrm>
            <a:off x="7129608" y="4526691"/>
            <a:ext cx="605100" cy="4059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 ODBC Driver Setup - 3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660" y="3308544"/>
            <a:ext cx="4154056" cy="324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1782" y="1810966"/>
            <a:ext cx="4151872" cy="324645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2644346" y="6201271"/>
            <a:ext cx="840259" cy="15010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Shape 257"/>
          <p:cNvCxnSpPr>
            <a:stCxn id="256" idx="0"/>
            <a:endCxn id="255" idx="2"/>
          </p:cNvCxnSpPr>
          <p:nvPr/>
        </p:nvCxnSpPr>
        <p:spPr>
          <a:xfrm flipH="1" rot="10800000">
            <a:off x="3064475" y="5057371"/>
            <a:ext cx="2883299" cy="11439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8" name="Shape 258"/>
          <p:cNvSpPr/>
          <p:nvPr/>
        </p:nvSpPr>
        <p:spPr>
          <a:xfrm>
            <a:off x="6495535" y="4706105"/>
            <a:ext cx="605481" cy="14598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 ODBC Driver Setup - 4</a:t>
            </a:r>
          </a:p>
        </p:txBody>
      </p:sp>
      <p:pic>
        <p:nvPicPr>
          <p:cNvPr id="264" name="Shape 2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987" y="1690688"/>
            <a:ext cx="578628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9855" y="1543050"/>
            <a:ext cx="5276849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1771134" y="3219378"/>
            <a:ext cx="1631092" cy="16637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Shape 267"/>
          <p:cNvCxnSpPr>
            <a:stCxn id="266" idx="3"/>
            <a:endCxn id="265" idx="1"/>
          </p:cNvCxnSpPr>
          <p:nvPr/>
        </p:nvCxnSpPr>
        <p:spPr>
          <a:xfrm>
            <a:off x="3402227" y="3302564"/>
            <a:ext cx="1727700" cy="126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8" name="Shape 268"/>
          <p:cNvSpPr/>
          <p:nvPr/>
        </p:nvSpPr>
        <p:spPr>
          <a:xfrm>
            <a:off x="9148118" y="2200106"/>
            <a:ext cx="844377" cy="23005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 ODBC Driver Setup - 5</a:t>
            </a:r>
          </a:p>
        </p:txBody>
      </p:sp>
      <p:pic>
        <p:nvPicPr>
          <p:cNvPr id="274" name="Shape 2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694" y="3593264"/>
            <a:ext cx="5057775" cy="29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3375" y="1497098"/>
            <a:ext cx="45148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01150" y="4059323"/>
            <a:ext cx="2266949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1647567" y="4570383"/>
            <a:ext cx="3229231" cy="18284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Shape 278"/>
          <p:cNvCxnSpPr>
            <a:stCxn id="277" idx="3"/>
            <a:endCxn id="275" idx="2"/>
          </p:cNvCxnSpPr>
          <p:nvPr/>
        </p:nvCxnSpPr>
        <p:spPr>
          <a:xfrm flipH="1" rot="10800000">
            <a:off x="4876799" y="4059407"/>
            <a:ext cx="1524000" cy="602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9" name="Shape 279"/>
          <p:cNvSpPr/>
          <p:nvPr/>
        </p:nvSpPr>
        <p:spPr>
          <a:xfrm>
            <a:off x="4337221" y="2065323"/>
            <a:ext cx="4180701" cy="101687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7830064" y="3387914"/>
            <a:ext cx="656580" cy="20534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Shape 281"/>
          <p:cNvCxnSpPr>
            <a:stCxn id="280" idx="2"/>
            <a:endCxn id="276" idx="1"/>
          </p:cNvCxnSpPr>
          <p:nvPr/>
        </p:nvCxnSpPr>
        <p:spPr>
          <a:xfrm>
            <a:off x="8158354" y="3593263"/>
            <a:ext cx="1042800" cy="1280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 Setup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왜 SQL인가?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2차원의 정형데이터를 다루는 가장 효율적인 언어.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(Data를 사용하는 거의 모든 프로그램에서 SQL을 사용 하지 않고 효율적인 개발 불가)[DBMS, Hive, Spark, R(sqldf), …]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Data의 처리 과정을 기술하는 방법이 아닌 원하는 Data 의 요건을 기술하는 방식.[SQL = Data 요건정의서]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(단순성, 높은 생산성)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Data의 요건이 기술된 요건 정의서 형태이므로 요건의 변경시 적은 수정으로 요건을 반영할 수 있음.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(효율적인 유지보수)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구문의 분류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838200" y="1825625"/>
            <a:ext cx="10515599" cy="4731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DDL(Data Definition Language : 데이터 정의 언어)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buClr>
                <a:srgbClr val="2E75B5"/>
              </a:buClr>
              <a:buSzPct val="100909"/>
              <a:buFont typeface="Arial"/>
              <a:buChar char="•"/>
            </a:pPr>
            <a:r>
              <a:rPr b="0" baseline="0" i="0" lang="en-US" sz="222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b="0" baseline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b="0" baseline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rgbClr val="2E75B5"/>
              </a:buClr>
              <a:buSzPct val="99615"/>
              <a:buFont typeface="Arial"/>
              <a:buChar char="•"/>
            </a:pPr>
            <a:r>
              <a:rPr b="0" baseline="0" i="0" lang="en-US" sz="259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DML(Data Manipulation Language : 데이터 조작 언어)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buClr>
                <a:srgbClr val="2E75B5"/>
              </a:buClr>
              <a:buSzPct val="100909"/>
              <a:buFont typeface="Arial"/>
              <a:buChar char="•"/>
            </a:pPr>
            <a:r>
              <a:rPr b="0" baseline="0" i="0" lang="en-US" sz="222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buClr>
                <a:srgbClr val="2E75B5"/>
              </a:buClr>
              <a:buSzPct val="100909"/>
              <a:buFont typeface="Arial"/>
              <a:buChar char="•"/>
            </a:pPr>
            <a:r>
              <a:rPr b="0" baseline="0" i="0" lang="en-US" sz="222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buClr>
                <a:srgbClr val="2E75B5"/>
              </a:buClr>
              <a:buSzPct val="100909"/>
              <a:buFont typeface="Arial"/>
              <a:buChar char="•"/>
            </a:pPr>
            <a:r>
              <a:rPr b="0" baseline="0" i="0" lang="en-US" sz="222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buClr>
                <a:srgbClr val="2E75B5"/>
              </a:buClr>
              <a:buSzPct val="100909"/>
              <a:buFont typeface="Arial"/>
              <a:buChar char="•"/>
            </a:pPr>
            <a:r>
              <a:rPr b="0" baseline="0" i="0" lang="en-US" sz="222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DCL(Data Control Language : 데이터 제어 언어)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b="0" baseline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b="0" baseline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REVOKE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문법(SELECT)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    … 선택하고자 하는 속성목록을 기술.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      … Source Data Set을 기술.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rgbClr val="00B0F0"/>
              </a:buClr>
              <a:buSzPct val="99615"/>
              <a:buFont typeface="Arial"/>
              <a:buChar char="•"/>
            </a:pPr>
            <a:r>
              <a:rPr b="0" baseline="0" i="0" lang="en-US" sz="259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[WHERE]    </a:t>
            </a:r>
            <a: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선택하고자 하는 행의 조건의 목록을 기술.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rgbClr val="00B0F0"/>
              </a:buClr>
              <a:buSzPct val="99615"/>
              <a:buFont typeface="Arial"/>
              <a:buChar char="•"/>
            </a:pPr>
            <a:r>
              <a:rPr b="0" baseline="0" i="0" lang="en-US" sz="259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[GROUP BY  </a:t>
            </a:r>
            <a: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집계하고자 하는 기준속성목록을 기술.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rgbClr val="92D050"/>
              </a:buClr>
              <a:buSzPct val="99615"/>
              <a:buFont typeface="Arial"/>
              <a:buChar char="•"/>
            </a:pPr>
            <a:r>
              <a:rPr b="0" baseline="0" i="0" lang="en-US" sz="259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[HAVING]</a:t>
            </a:r>
            <a:r>
              <a:rPr b="0" baseline="0" i="0" lang="en-US" sz="259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baseline="0" i="0" lang="en-US" sz="259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… 집계된 행을 기준으로 선택하고자 하는 행의 </a:t>
            </a:r>
            <a:b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조건목록을 기술함.(GROUP BY가 선행조건)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rgbClr val="00B0F0"/>
              </a:buClr>
              <a:buSzPct val="99615"/>
              <a:buFont typeface="Arial"/>
              <a:buChar char="•"/>
            </a:pPr>
            <a:r>
              <a:rPr b="0" baseline="0" i="0" lang="en-US" sz="259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[ORDER BY] </a:t>
            </a:r>
            <a: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정렬의 기준이 되는 속성목록과 각 속성 목록의</a:t>
            </a:r>
            <a:b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정렬방식(올림차순, 내림차순)를 기술.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rgbClr val="00B0F0"/>
              </a:buClr>
              <a:buSzPct val="99615"/>
              <a:buFont typeface="Arial"/>
              <a:buChar char="•"/>
            </a:pPr>
            <a:r>
              <a:rPr b="0" baseline="0" i="0" lang="en-US" sz="259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[LIMIT]    </a:t>
            </a:r>
            <a: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순서대로 반환되는 전체의 행 중 선택할 행의</a:t>
            </a:r>
            <a:b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수를 기술.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 데이터(테이블)</a:t>
            </a: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4475" y="5773737"/>
            <a:ext cx="914400" cy="77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 rotWithShape="1">
          <a:blip r:embed="rId4">
            <a:alphaModFix/>
          </a:blip>
          <a:srcRect b="10402" l="5542" r="48172" t="33512"/>
          <a:stretch/>
        </p:blipFill>
        <p:spPr>
          <a:xfrm>
            <a:off x="3444816" y="1466850"/>
            <a:ext cx="5302368" cy="507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 데이터(테이블)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58112" y="1598140"/>
            <a:ext cx="389031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"order" 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userid     integer    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order_date varchar(10)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method     varchar(10)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amount     integer    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discount   numeric         null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4637903" y="1598140"/>
            <a:ext cx="7117491" cy="5016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values(1, '2015-08-01', 'CALL' , 10000, -998.7);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values(1, '2015-08-03', 'TOUCH', 10000, null);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values(1, '2015-08-10', 'TOUCH', 10000, -950.4);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values(1, '2015-08-14', 'CALL' , 10000, -1000);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values(1, '2015-08-25', 'TOUCH', 10000, null);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values(2, '2015-08-03', 'TOUCH',  5000, -500 );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values(2, '2015-08-11', 'TOUCH',  5000, -300 );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values(2, '2015-08-12', 'TOUCH',  5000, -700 );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values(2, '2015-08-22', 'TOUCH',  5000, -1000);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values(2, '2015-08-28', 'TOUCH',  5000, -600 );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values(3, '2015-08-07', 'CALL' , 10000, -1000);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values(3, '2015-08-19', 'TOUCH', 10000, -1000);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values(3, '2015-08-30', 'CALL' , 10000, -1000);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values(4, '2015-08-05', 'CALL' , 20000, -3000);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values(4, '2015-08-18', 'TOUCH', 30000, -5000);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values(5, '2015-08-15', 'CALL' , 10000, -1000);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values(5, '2015-08-17', 'CALL' , 10000, null);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values(5, '2015-08-21', 'CALL' , 10000, -1000);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values(5, '2015-08-23', 'CALL' , 10000, -1000);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"order" values(5, '2015-08-29', 'CALL' , 10000, -1000);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718" y="1690688"/>
            <a:ext cx="5917647" cy="432911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절 – 출처는 어디야?</a:t>
            </a:r>
          </a:p>
        </p:txBody>
      </p:sp>
      <p:sp>
        <p:nvSpPr>
          <p:cNvPr id="331" name="Shape 331"/>
          <p:cNvSpPr/>
          <p:nvPr/>
        </p:nvSpPr>
        <p:spPr>
          <a:xfrm>
            <a:off x="2864346" y="5638801"/>
            <a:ext cx="436138" cy="21272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Shape 332"/>
          <p:cNvCxnSpPr>
            <a:endCxn id="331" idx="0"/>
          </p:cNvCxnSpPr>
          <p:nvPr/>
        </p:nvCxnSpPr>
        <p:spPr>
          <a:xfrm>
            <a:off x="1586315" y="3641401"/>
            <a:ext cx="1496099" cy="1997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miter/>
            <a:headEnd len="med" w="med" type="none"/>
            <a:tailEnd len="lg" w="lg" type="triangle"/>
          </a:ln>
        </p:spPr>
      </p:cxnSp>
      <p:sp>
        <p:nvSpPr>
          <p:cNvPr id="333" name="Shape 333"/>
          <p:cNvSpPr/>
          <p:nvPr/>
        </p:nvSpPr>
        <p:spPr>
          <a:xfrm>
            <a:off x="859204" y="3559387"/>
            <a:ext cx="727068" cy="16402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984825" y="4250660"/>
            <a:ext cx="351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Excel의 Sheet 지정과 비슷함.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082415" y="4666416"/>
            <a:ext cx="2320276" cy="646331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from “order”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8483" y="2270768"/>
            <a:ext cx="5887018" cy="432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5">
            <a:alphaModFix/>
          </a:blip>
          <a:srcRect b="10402" l="5542" r="48172" t="33512"/>
          <a:stretch/>
        </p:blipFill>
        <p:spPr>
          <a:xfrm>
            <a:off x="8600349" y="1518300"/>
            <a:ext cx="3516069" cy="3368023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/>
          <p:nvPr/>
        </p:nvSpPr>
        <p:spPr>
          <a:xfrm>
            <a:off x="5402691" y="4675941"/>
            <a:ext cx="627138" cy="5788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절 – 어떤열을 볼까?</a:t>
            </a: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8832" y="1845547"/>
            <a:ext cx="5889313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1431417" y="3523416"/>
            <a:ext cx="2320276" cy="1200329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userid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, order_date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, amount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from “order”</a:t>
            </a:r>
          </a:p>
        </p:txBody>
      </p:sp>
      <p:sp>
        <p:nvSpPr>
          <p:cNvPr id="346" name="Shape 346"/>
          <p:cNvSpPr/>
          <p:nvPr/>
        </p:nvSpPr>
        <p:spPr>
          <a:xfrm>
            <a:off x="3751694" y="3834169"/>
            <a:ext cx="627138" cy="5788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118175" y="4878603"/>
            <a:ext cx="351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Excel의 숨기기 기능과 비슷함.</a:t>
            </a: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4">
            <a:alphaModFix/>
          </a:blip>
          <a:srcRect b="10402" l="5542" r="48172" t="33512"/>
          <a:stretch/>
        </p:blipFill>
        <p:spPr>
          <a:xfrm>
            <a:off x="8600349" y="1518300"/>
            <a:ext cx="3516069" cy="336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조건절 – 어떤 행을 볼까?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431417" y="3523416"/>
            <a:ext cx="2320276" cy="923329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from “order”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userid = 2</a:t>
            </a:r>
          </a:p>
        </p:txBody>
      </p:sp>
      <p:sp>
        <p:nvSpPr>
          <p:cNvPr id="355" name="Shape 355"/>
          <p:cNvSpPr/>
          <p:nvPr/>
        </p:nvSpPr>
        <p:spPr>
          <a:xfrm>
            <a:off x="3751694" y="3681769"/>
            <a:ext cx="627138" cy="5788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1118175" y="4878603"/>
            <a:ext cx="351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Excel의 필터 기능과 비슷함.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232" y="1900236"/>
            <a:ext cx="5889313" cy="43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4">
            <a:alphaModFix/>
          </a:blip>
          <a:srcRect b="10402" l="5542" r="48172" t="33512"/>
          <a:stretch/>
        </p:blipFill>
        <p:spPr>
          <a:xfrm>
            <a:off x="8600349" y="1518300"/>
            <a:ext cx="3516069" cy="336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 Setup - 1</a:t>
            </a:r>
          </a:p>
        </p:txBody>
      </p:sp>
      <p:pic>
        <p:nvPicPr>
          <p:cNvPr id="92" name="Shape 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12" y="1623458"/>
            <a:ext cx="7506096" cy="5160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4255" y="1229066"/>
            <a:ext cx="7506098" cy="516006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503339" y="1355733"/>
            <a:ext cx="4613944" cy="3349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http://www.postgresql.org/download/</a:t>
            </a:r>
          </a:p>
        </p:txBody>
      </p:sp>
      <p:sp>
        <p:nvSpPr>
          <p:cNvPr id="95" name="Shape 95"/>
          <p:cNvSpPr/>
          <p:nvPr/>
        </p:nvSpPr>
        <p:spPr>
          <a:xfrm>
            <a:off x="2709643" y="4867632"/>
            <a:ext cx="536064" cy="9865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Shape 96"/>
          <p:cNvCxnSpPr>
            <a:stCxn id="95" idx="0"/>
            <a:endCxn id="93" idx="1"/>
          </p:cNvCxnSpPr>
          <p:nvPr/>
        </p:nvCxnSpPr>
        <p:spPr>
          <a:xfrm flipH="1" rot="10800000">
            <a:off x="2977675" y="3809232"/>
            <a:ext cx="2806500" cy="1058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7" name="Shape 97"/>
          <p:cNvSpPr/>
          <p:nvPr/>
        </p:nvSpPr>
        <p:spPr>
          <a:xfrm>
            <a:off x="8119749" y="3434512"/>
            <a:ext cx="536064" cy="9865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절 – 어떤 기준으로 집계할까?</a:t>
            </a:r>
          </a:p>
        </p:txBody>
      </p:sp>
      <p:pic>
        <p:nvPicPr>
          <p:cNvPr id="364" name="Shape 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8271" y="1835147"/>
            <a:ext cx="5889313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96005" y="3063784"/>
            <a:ext cx="5017006" cy="1754325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, </a:t>
            </a:r>
            <a:r>
              <a:rPr b="0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min(order_date) 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first_order_date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, </a:t>
            </a:r>
            <a:r>
              <a:rPr b="0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max(order_date)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last_order_date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, </a:t>
            </a:r>
            <a:r>
              <a:rPr b="0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sum(amount)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as amount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from “order”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group by userid</a:t>
            </a:r>
          </a:p>
        </p:txBody>
      </p:sp>
      <p:sp>
        <p:nvSpPr>
          <p:cNvPr id="366" name="Shape 366"/>
          <p:cNvSpPr/>
          <p:nvPr/>
        </p:nvSpPr>
        <p:spPr>
          <a:xfrm>
            <a:off x="5113012" y="3651537"/>
            <a:ext cx="627138" cy="5788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1288470" y="5013487"/>
            <a:ext cx="4024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Excel의 피벗 테이블 기능과 비슷함.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 b="10402" l="5542" r="48172" t="33512"/>
          <a:stretch/>
        </p:blipFill>
        <p:spPr>
          <a:xfrm>
            <a:off x="8600349" y="1518300"/>
            <a:ext cx="3516069" cy="336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– 집계 후 어떤 행을 볼까?</a:t>
            </a: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1571" y="1775548"/>
            <a:ext cx="5889313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67430" y="2930434"/>
            <a:ext cx="5017006" cy="2031325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userid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, min(order_date) as first_order_date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, max(order_date) as last_order_date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, sum(amount)     as amount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from “order”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 by userid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having sum(amount) &gt;= 30000</a:t>
            </a:r>
          </a:p>
        </p:txBody>
      </p:sp>
      <p:sp>
        <p:nvSpPr>
          <p:cNvPr id="376" name="Shape 376"/>
          <p:cNvSpPr/>
          <p:nvPr/>
        </p:nvSpPr>
        <p:spPr>
          <a:xfrm>
            <a:off x="5084437" y="3651537"/>
            <a:ext cx="627138" cy="5788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561975" y="5013487"/>
            <a:ext cx="4722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Excel의 피벗 테이블 + 필터 기능과 비슷함.</a:t>
            </a: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4">
            <a:alphaModFix/>
          </a:blip>
          <a:srcRect b="10402" l="5542" r="48172" t="33512"/>
          <a:stretch/>
        </p:blipFill>
        <p:spPr>
          <a:xfrm>
            <a:off x="8600349" y="1518300"/>
            <a:ext cx="3516069" cy="336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– 순서대로 볼까?</a:t>
            </a:r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9671" y="1775548"/>
            <a:ext cx="5889313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105531" y="2778034"/>
            <a:ext cx="5017006" cy="2308323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userid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, min(order_date) as first_order_date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, max(order_date) as last_order_date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, sum(amount)     as amount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from “order”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 by userid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sum(amount) &gt;= 30000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order by amount desc</a:t>
            </a:r>
          </a:p>
        </p:txBody>
      </p:sp>
      <p:sp>
        <p:nvSpPr>
          <p:cNvPr id="386" name="Shape 386"/>
          <p:cNvSpPr/>
          <p:nvPr/>
        </p:nvSpPr>
        <p:spPr>
          <a:xfrm>
            <a:off x="5122537" y="3651537"/>
            <a:ext cx="627138" cy="5788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600075" y="5232562"/>
            <a:ext cx="4722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Excel의 피벗 테이블 + 정렬 기능과 비슷함.</a:t>
            </a: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4">
            <a:alphaModFix/>
          </a:blip>
          <a:srcRect b="10402" l="5542" r="48172" t="33512"/>
          <a:stretch/>
        </p:blipFill>
        <p:spPr>
          <a:xfrm>
            <a:off x="8600349" y="1518300"/>
            <a:ext cx="3516069" cy="336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– 몇 개 데이터만 볼까?</a:t>
            </a:r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8267" y="1771946"/>
            <a:ext cx="5889313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96005" y="2644684"/>
            <a:ext cx="5017006" cy="2585322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userid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, min(order_date) as first_order_date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, max(order_date) as last_order_date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, sum(amount)     as amount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from “order”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 by userid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sum(amount) &gt;= 30000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 by amount desc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limit 2</a:t>
            </a:r>
          </a:p>
        </p:txBody>
      </p:sp>
      <p:sp>
        <p:nvSpPr>
          <p:cNvPr id="396" name="Shape 396"/>
          <p:cNvSpPr/>
          <p:nvPr/>
        </p:nvSpPr>
        <p:spPr>
          <a:xfrm>
            <a:off x="5113012" y="3651537"/>
            <a:ext cx="627138" cy="5788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96005" y="5270662"/>
            <a:ext cx="5409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Excel의 피벗 테이블 + 정렬 + 필터 기능과 비슷함.</a:t>
            </a: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4">
            <a:alphaModFix/>
          </a:blip>
          <a:srcRect b="10402" l="5542" r="48172" t="33512"/>
          <a:stretch/>
        </p:blipFill>
        <p:spPr>
          <a:xfrm>
            <a:off x="8600349" y="1518300"/>
            <a:ext cx="3516069" cy="336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 Setup - 2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43" y="1581404"/>
            <a:ext cx="7506098" cy="51600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/>
          <p:nvPr/>
        </p:nvCxnSpPr>
        <p:spPr>
          <a:xfrm flipH="1" rot="10800000">
            <a:off x="3035189" y="3702542"/>
            <a:ext cx="2671883" cy="13363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" name="Shape 105"/>
          <p:cNvSpPr/>
          <p:nvPr/>
        </p:nvSpPr>
        <p:spPr>
          <a:xfrm>
            <a:off x="2499125" y="3786850"/>
            <a:ext cx="536064" cy="9865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7073" y="1357419"/>
            <a:ext cx="6822677" cy="469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6465642" y="5710385"/>
            <a:ext cx="5281513" cy="337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 Setup - 3</a:t>
            </a:r>
          </a:p>
        </p:txBody>
      </p:sp>
      <p:pic>
        <p:nvPicPr>
          <p:cNvPr id="113" name="Shape 1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68" y="3109806"/>
            <a:ext cx="4401778" cy="340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7955" y="1406644"/>
            <a:ext cx="4401778" cy="340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9028" y="3109806"/>
            <a:ext cx="4401778" cy="34063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>
            <a:endCxn id="114" idx="2"/>
          </p:cNvCxnSpPr>
          <p:nvPr/>
        </p:nvCxnSpPr>
        <p:spPr>
          <a:xfrm flipH="1" rot="10800000">
            <a:off x="3814045" y="4812967"/>
            <a:ext cx="1954800" cy="1466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7" name="Shape 117"/>
          <p:cNvSpPr/>
          <p:nvPr/>
        </p:nvSpPr>
        <p:spPr>
          <a:xfrm>
            <a:off x="3224055" y="6182760"/>
            <a:ext cx="590063" cy="19332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597450" y="4489883"/>
            <a:ext cx="590063" cy="19332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Shape 119"/>
          <p:cNvCxnSpPr/>
          <p:nvPr/>
        </p:nvCxnSpPr>
        <p:spPr>
          <a:xfrm>
            <a:off x="6892482" y="4683210"/>
            <a:ext cx="726546" cy="12975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" name="Shape 120"/>
          <p:cNvSpPr/>
          <p:nvPr/>
        </p:nvSpPr>
        <p:spPr>
          <a:xfrm>
            <a:off x="10654585" y="6182760"/>
            <a:ext cx="590063" cy="19332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 Setup - 4</a:t>
            </a:r>
          </a:p>
        </p:txBody>
      </p:sp>
      <p:pic>
        <p:nvPicPr>
          <p:cNvPr id="126" name="Shape 1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65" y="3305303"/>
            <a:ext cx="4394972" cy="340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7473" y="1690688"/>
            <a:ext cx="4394972" cy="340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7009" y="3305301"/>
            <a:ext cx="4394972" cy="3401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>
            <a:endCxn id="127" idx="2"/>
          </p:cNvCxnSpPr>
          <p:nvPr/>
        </p:nvCxnSpPr>
        <p:spPr>
          <a:xfrm flipH="1" rot="10800000">
            <a:off x="3764659" y="5091745"/>
            <a:ext cx="1800300" cy="13809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0" name="Shape 130"/>
          <p:cNvSpPr/>
          <p:nvPr/>
        </p:nvSpPr>
        <p:spPr>
          <a:xfrm>
            <a:off x="3174627" y="6376117"/>
            <a:ext cx="590063" cy="19332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Shape 131"/>
          <p:cNvCxnSpPr>
            <a:endCxn id="128" idx="1"/>
          </p:cNvCxnSpPr>
          <p:nvPr/>
        </p:nvCxnSpPr>
        <p:spPr>
          <a:xfrm>
            <a:off x="6984809" y="4859730"/>
            <a:ext cx="592200" cy="146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2" name="Shape 132"/>
          <p:cNvSpPr/>
          <p:nvPr/>
        </p:nvSpPr>
        <p:spPr>
          <a:xfrm>
            <a:off x="6394789" y="4763076"/>
            <a:ext cx="590063" cy="19332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0608442" y="6379391"/>
            <a:ext cx="590063" cy="19332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967671" y="4296064"/>
            <a:ext cx="1083548" cy="39950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 Setup - 5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70" y="3115831"/>
            <a:ext cx="4394972" cy="340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7075" y="1410787"/>
            <a:ext cx="4400806" cy="34055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>
            <a:endCxn id="141" idx="2"/>
          </p:cNvCxnSpPr>
          <p:nvPr/>
        </p:nvCxnSpPr>
        <p:spPr>
          <a:xfrm flipH="1" rot="10800000">
            <a:off x="3871678" y="4816359"/>
            <a:ext cx="2305800" cy="1467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3" name="Shape 143"/>
          <p:cNvSpPr/>
          <p:nvPr/>
        </p:nvSpPr>
        <p:spPr>
          <a:xfrm>
            <a:off x="3281719" y="6187432"/>
            <a:ext cx="590063" cy="19332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4307" y="3113573"/>
            <a:ext cx="4400805" cy="34055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10469234" y="6187432"/>
            <a:ext cx="590063" cy="19332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 Setup - 6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95" y="1380779"/>
            <a:ext cx="6847849" cy="5149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1796" y="1627912"/>
            <a:ext cx="7688504" cy="514964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1837038" y="3542303"/>
            <a:ext cx="1153297" cy="14824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Shape 154"/>
          <p:cNvCxnSpPr>
            <a:stCxn id="153" idx="3"/>
            <a:endCxn id="152" idx="1"/>
          </p:cNvCxnSpPr>
          <p:nvPr/>
        </p:nvCxnSpPr>
        <p:spPr>
          <a:xfrm>
            <a:off x="2990335" y="3616428"/>
            <a:ext cx="851400" cy="586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5" name="Shape 155"/>
          <p:cNvSpPr/>
          <p:nvPr/>
        </p:nvSpPr>
        <p:spPr>
          <a:xfrm>
            <a:off x="6437871" y="3241621"/>
            <a:ext cx="4806777" cy="18531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PG Admin Setup - 1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08" y="1591126"/>
            <a:ext cx="6349313" cy="436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0173" y="2308525"/>
            <a:ext cx="632968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4217773" y="2973891"/>
            <a:ext cx="560173" cy="10705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Shape 164"/>
          <p:cNvCxnSpPr>
            <a:stCxn id="163" idx="3"/>
            <a:endCxn id="162" idx="1"/>
          </p:cNvCxnSpPr>
          <p:nvPr/>
        </p:nvCxnSpPr>
        <p:spPr>
          <a:xfrm>
            <a:off x="4777946" y="3027421"/>
            <a:ext cx="682200" cy="1456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5" name="Shape 165"/>
          <p:cNvSpPr/>
          <p:nvPr/>
        </p:nvSpPr>
        <p:spPr>
          <a:xfrm>
            <a:off x="503339" y="1355733"/>
            <a:ext cx="5642088" cy="3349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http://www.postgresql.org/download/windows</a:t>
            </a:r>
          </a:p>
        </p:txBody>
      </p:sp>
      <p:sp>
        <p:nvSpPr>
          <p:cNvPr id="166" name="Shape 166"/>
          <p:cNvSpPr/>
          <p:nvPr/>
        </p:nvSpPr>
        <p:spPr>
          <a:xfrm>
            <a:off x="5511112" y="3740976"/>
            <a:ext cx="873211" cy="14728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