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코딩" pitchFamily="49" charset="-127"/>
                <a:ea typeface="나눔고딕코딩" pitchFamily="49" charset="-127"/>
              </a:defRPr>
            </a:lvl1pPr>
          </a:lstStyle>
          <a:p>
            <a:fld id="{07591A80-1BE9-40F1-9AFB-4CDBCB51F490}" type="datetimeFigureOut">
              <a:rPr lang="ko-KR" altLang="en-US" smtClean="0"/>
              <a:pPr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코딩" pitchFamily="49" charset="-127"/>
                <a:ea typeface="나눔고딕코딩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코딩" pitchFamily="49" charset="-127"/>
                <a:ea typeface="나눔고딕코딩" pitchFamily="49" charset="-127"/>
              </a:defRPr>
            </a:lvl1pPr>
          </a:lstStyle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6000" b="1" dirty="0" smtClean="0"/>
              <a:t>SQL for PostgreSQL</a:t>
            </a:r>
            <a:endParaRPr lang="ko-KR" altLang="en-US" sz="6000" b="1" dirty="0"/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1524000" y="4969522"/>
            <a:ext cx="9144000" cy="1655762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황종필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OPERATOR(WHERE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조건절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- 5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부정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09622203"/>
              </p:ext>
            </p:extLst>
          </p:nvPr>
        </p:nvGraphicFramePr>
        <p:xfrm>
          <a:off x="1136501" y="2352675"/>
          <a:ext cx="10739629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145"/>
                <a:gridCol w="3219032"/>
                <a:gridCol w="479045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BETWEEN a AND b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의 값 사이에 있지 않다</a:t>
                      </a:r>
                      <a:r>
                        <a:rPr lang="en-US" altLang="ko-KR" dirty="0" smtClean="0"/>
                        <a:t>.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(a,</a:t>
                      </a:r>
                      <a:r>
                        <a:rPr lang="en-US" altLang="ko-KR" baseline="0" dirty="0" smtClean="0"/>
                        <a:t> b </a:t>
                      </a:r>
                      <a:r>
                        <a:rPr lang="ko-KR" altLang="en-US" baseline="0" dirty="0" smtClean="0"/>
                        <a:t>값을 포함하지 않는다</a:t>
                      </a:r>
                      <a:r>
                        <a:rPr lang="en-US" altLang="ko-KR" baseline="0" dirty="0" smtClean="0"/>
                        <a:t>.)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where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order_date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not between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‘2015-08-05’</a:t>
                      </a:r>
                      <a:b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and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‘2015-08-20’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91428" marR="91428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IN (list)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list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값과 일치하지 않는다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where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order_date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not in (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‘2015-08-15’, ‘2015-08-23’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and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userid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= 5</a:t>
                      </a:r>
                      <a:endParaRPr lang="ko-KR" altLang="en-US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91428" marR="91428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IS</a:t>
                      </a:r>
                      <a:r>
                        <a:rPr lang="en-US" altLang="ko-KR" baseline="0" dirty="0" smtClean="0"/>
                        <a:t> NOT NULL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NULL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값을 갖지 않는다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where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order_date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is not null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91428" marR="91428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979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OPERATOR(WHERE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조건절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- 6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연산자의 우선순위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98598534"/>
              </p:ext>
            </p:extLst>
          </p:nvPr>
        </p:nvGraphicFramePr>
        <p:xfrm>
          <a:off x="1184121" y="2305052"/>
          <a:ext cx="9511062" cy="22328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4396"/>
                <a:gridCol w="6906666"/>
              </a:tblGrid>
              <a:tr h="378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 우선순위</a:t>
                      </a:r>
                      <a:endParaRPr lang="ko-KR" altLang="en-US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괄호 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</a:t>
                      </a:r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비교 연산자</a:t>
                      </a:r>
                      <a:r>
                        <a:rPr lang="en-US" altLang="ko-KR" dirty="0" smtClean="0"/>
                        <a:t>, SQL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비교 연산자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AND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716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Build-In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Function(WHERE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조건절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- 1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문자형 함수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086758"/>
              </p:ext>
            </p:extLst>
          </p:nvPr>
        </p:nvGraphicFramePr>
        <p:xfrm>
          <a:off x="1188696" y="2344389"/>
          <a:ext cx="10518850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5690"/>
                <a:gridCol w="572316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concat</a:t>
                      </a:r>
                      <a:r>
                        <a:rPr lang="en-US" altLang="ko-KR" dirty="0" smtClean="0"/>
                        <a:t>(substring, substring) [or ||]</a:t>
                      </a:r>
                      <a:endParaRPr lang="en-US" altLang="ko-KR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개의 문자열을 병합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concat_ws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sep</a:t>
                      </a:r>
                      <a:r>
                        <a:rPr lang="en-US" altLang="ko-KR" dirty="0" smtClean="0"/>
                        <a:t> text, substing1, substing2, …)</a:t>
                      </a:r>
                      <a:endParaRPr lang="en-US" altLang="ko-KR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여러 개의 문자열</a:t>
                      </a:r>
                      <a:r>
                        <a:rPr lang="ko-KR" altLang="en-US" baseline="0" dirty="0" smtClean="0"/>
                        <a:t> 사이에 </a:t>
                      </a:r>
                      <a:r>
                        <a:rPr lang="ko-KR" altLang="en-US" dirty="0" err="1" smtClean="0"/>
                        <a:t>구분자를</a:t>
                      </a:r>
                      <a:r>
                        <a:rPr lang="ko-KR" altLang="en-US" dirty="0" smtClean="0"/>
                        <a:t> 추가하여 병합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substring(string [from 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] [for 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])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문자열의 </a:t>
                      </a:r>
                      <a:r>
                        <a:rPr lang="en-US" altLang="ko-KR" dirty="0" smtClean="0"/>
                        <a:t>n</a:t>
                      </a:r>
                      <a:r>
                        <a:rPr lang="ko-KR" altLang="en-US" baseline="0" dirty="0" smtClean="0"/>
                        <a:t>번째</a:t>
                      </a:r>
                      <a:r>
                        <a:rPr lang="en-US" altLang="ko-KR" baseline="0" dirty="0" smtClean="0"/>
                        <a:t>(from)</a:t>
                      </a:r>
                      <a:r>
                        <a:rPr lang="ko-KR" altLang="en-US" baseline="0" dirty="0" smtClean="0"/>
                        <a:t>자리부터 </a:t>
                      </a:r>
                      <a:r>
                        <a:rPr lang="en-US" altLang="ko-KR" baseline="0" dirty="0" smtClean="0"/>
                        <a:t>m</a:t>
                      </a:r>
                      <a:r>
                        <a:rPr lang="ko-KR" altLang="en-US" baseline="0" dirty="0" smtClean="0"/>
                        <a:t>개</a:t>
                      </a:r>
                      <a:r>
                        <a:rPr lang="en-US" altLang="ko-KR" baseline="0" dirty="0" smtClean="0"/>
                        <a:t>(for)</a:t>
                      </a:r>
                      <a:r>
                        <a:rPr lang="ko-KR" altLang="en-US" baseline="0" dirty="0" smtClean="0"/>
                        <a:t>의 부분문자열을 반환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position(substring in string)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문자열에 특정부분문자열의 위치를 반환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replace(string, from text, to text)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부분문자열</a:t>
                      </a:r>
                      <a:r>
                        <a:rPr lang="en-US" altLang="ko-KR" dirty="0" smtClean="0"/>
                        <a:t>(from)</a:t>
                      </a:r>
                      <a:r>
                        <a:rPr lang="ko-KR" altLang="en-US" dirty="0" smtClean="0"/>
                        <a:t>을 다른 부분문자열</a:t>
                      </a:r>
                      <a:r>
                        <a:rPr lang="en-US" altLang="ko-KR" dirty="0" smtClean="0"/>
                        <a:t>(to)</a:t>
                      </a:r>
                      <a:r>
                        <a:rPr lang="ko-KR" altLang="en-US" dirty="0" smtClean="0"/>
                        <a:t>로 치환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legnth</a:t>
                      </a:r>
                      <a:r>
                        <a:rPr lang="en-US" altLang="ko-KR" dirty="0" smtClean="0"/>
                        <a:t>(string)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문자열의 길이 반환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trim(string)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문자열의 앞뒤 공백을 제거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upper(string)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문자열을 대문자로 치환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lower(string)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문자열을 소문자로 치환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867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Build-In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Function(WHERE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조건절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- 2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문자형 함수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48193112"/>
              </p:ext>
            </p:extLst>
          </p:nvPr>
        </p:nvGraphicFramePr>
        <p:xfrm>
          <a:off x="1164948" y="2339439"/>
          <a:ext cx="10518849" cy="2050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5650"/>
                <a:gridCol w="5343199"/>
              </a:tblGrid>
              <a:tr h="3995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left(</a:t>
                      </a:r>
                      <a:r>
                        <a:rPr lang="en-US" altLang="ko-KR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str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text, n </a:t>
                      </a:r>
                      <a:r>
                        <a:rPr lang="en-US" altLang="ko-KR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int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좌측에서 </a:t>
                      </a:r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번째까지의 문자열 반환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right (</a:t>
                      </a:r>
                      <a:r>
                        <a:rPr lang="en-US" altLang="ko-KR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str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text, n </a:t>
                      </a:r>
                      <a:r>
                        <a:rPr lang="en-US" altLang="ko-KR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int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우측에서 </a:t>
                      </a:r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번째까지의 문자열 반환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lpad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(string text, length </a:t>
                      </a:r>
                      <a:r>
                        <a:rPr lang="en-US" altLang="ko-KR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int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[, fill text])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기존문자열에 특정문자열</a:t>
                      </a:r>
                      <a:r>
                        <a:rPr lang="en-US" altLang="ko-KR" dirty="0" smtClean="0"/>
                        <a:t>(fill)</a:t>
                      </a:r>
                      <a:r>
                        <a:rPr lang="ko-KR" altLang="en-US" dirty="0" smtClean="0"/>
                        <a:t>을 좌측에 추가하여 특정</a:t>
                      </a:r>
                      <a:r>
                        <a:rPr lang="ko-KR" altLang="en-US" baseline="0" dirty="0" smtClean="0"/>
                        <a:t> 길이</a:t>
                      </a:r>
                      <a:r>
                        <a:rPr lang="en-US" altLang="ko-KR" baseline="0" dirty="0" smtClean="0"/>
                        <a:t>(length)</a:t>
                      </a:r>
                      <a:r>
                        <a:rPr lang="ko-KR" altLang="en-US" baseline="0" dirty="0" smtClean="0"/>
                        <a:t>의 문자열 반환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rpad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(string text, length </a:t>
                      </a:r>
                      <a:r>
                        <a:rPr lang="en-US" altLang="ko-KR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int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[, fill text])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기존문자열에 특정문자열</a:t>
                      </a:r>
                      <a:r>
                        <a:rPr lang="en-US" altLang="ko-KR" dirty="0" smtClean="0"/>
                        <a:t>(fill)</a:t>
                      </a:r>
                      <a:r>
                        <a:rPr lang="ko-KR" altLang="en-US" dirty="0" smtClean="0"/>
                        <a:t>을 우측에 추가하여 특정</a:t>
                      </a:r>
                      <a:r>
                        <a:rPr lang="ko-KR" altLang="en-US" baseline="0" dirty="0" smtClean="0"/>
                        <a:t> 길이</a:t>
                      </a:r>
                      <a:r>
                        <a:rPr lang="en-US" altLang="ko-KR" baseline="0" dirty="0" smtClean="0"/>
                        <a:t>(length)</a:t>
                      </a:r>
                      <a:r>
                        <a:rPr lang="ko-KR" altLang="en-US" baseline="0" dirty="0" smtClean="0"/>
                        <a:t>의 문자열 반환</a:t>
                      </a:r>
                      <a:endParaRPr lang="ko-KR" altLang="en-US" dirty="0" smtClean="0"/>
                    </a:p>
                  </a:txBody>
                  <a:tcPr marL="91428" marR="91428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725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Build-In Function(WHERE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조건절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091" y="1577886"/>
            <a:ext cx="6261496" cy="3893374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concat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('date : ',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               as concat1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'date : ' ||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as concat2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concat_ws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 / ', 'start',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'end') as concat2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substring(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from 1 for 4)           as substring1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substring(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from 6 for 2)           as substring2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position('-' in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                 as position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replace(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'-', '/')                as replace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length(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                          as length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trim('  date   ')                            as trim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upper('date')                                as upper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lower('DATE')                                as lower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left(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4)                          as left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right(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2)                         as right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lpad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(cast(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as varchar), 10, '0')      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lapd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rpad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(cast(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as varchar), 10, '0')      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rpad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"order"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limit 5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523" y="5510213"/>
            <a:ext cx="11995177" cy="120999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0807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Build-In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Function(WHERE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조건절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- 4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숫자형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함수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58792146"/>
              </p:ext>
            </p:extLst>
          </p:nvPr>
        </p:nvGraphicFramePr>
        <p:xfrm>
          <a:off x="1188696" y="2344389"/>
          <a:ext cx="10518849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2785"/>
                <a:gridCol w="671606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abs(x)</a:t>
                      </a: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절대값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ceil(numeric), ceiling(numeric)</a:t>
                      </a: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소수점 올림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floor(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numeric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소수점 내림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round(v numeric, s 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</a:t>
                      </a:r>
                      <a:r>
                        <a:rPr lang="ko-KR" altLang="en-US" dirty="0" smtClean="0"/>
                        <a:t>를 소수점 </a:t>
                      </a:r>
                      <a:r>
                        <a:rPr lang="en-US" altLang="ko-KR" dirty="0" smtClean="0"/>
                        <a:t>s</a:t>
                      </a:r>
                      <a:r>
                        <a:rPr lang="ko-KR" altLang="en-US" dirty="0" smtClean="0"/>
                        <a:t>번째에서 반올림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trunc</a:t>
                      </a:r>
                      <a:r>
                        <a:rPr lang="en-US" altLang="ko-KR" dirty="0" smtClean="0"/>
                        <a:t>(v numeric,</a:t>
                      </a:r>
                      <a:r>
                        <a:rPr lang="en-US" altLang="ko-KR" baseline="0" dirty="0" smtClean="0"/>
                        <a:t> s </a:t>
                      </a:r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</a:t>
                      </a:r>
                      <a:r>
                        <a:rPr lang="ko-KR" altLang="en-US" dirty="0" smtClean="0"/>
                        <a:t>를 소수점 </a:t>
                      </a:r>
                      <a:r>
                        <a:rPr lang="en-US" altLang="ko-KR" dirty="0" smtClean="0"/>
                        <a:t>s</a:t>
                      </a:r>
                      <a:r>
                        <a:rPr lang="ko-KR" altLang="en-US" dirty="0" smtClean="0"/>
                        <a:t>번째에서 잘라버림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mod(y, x)</a:t>
                      </a:r>
                      <a:endParaRPr lang="ko-KR" altLang="en-US" dirty="0" smtClean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에서 </a:t>
                      </a:r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를 나눈 나머지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exp</a:t>
                      </a:r>
                      <a:r>
                        <a:rPr lang="en-US" altLang="ko-KR" dirty="0" smtClean="0"/>
                        <a:t>(n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numeric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e(</a:t>
                      </a:r>
                      <a:r>
                        <a:rPr lang="ko-KR" altLang="en-US" dirty="0" smtClean="0"/>
                        <a:t>자연상수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승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power(a 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numeric, b numeric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승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sign(numeric)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양수는 </a:t>
                      </a:r>
                      <a:r>
                        <a:rPr lang="en-US" altLang="ko-KR" dirty="0" smtClean="0"/>
                        <a:t>1, 0</a:t>
                      </a:r>
                      <a:r>
                        <a:rPr lang="ko-KR" altLang="en-US" dirty="0" smtClean="0"/>
                        <a:t>은 </a:t>
                      </a:r>
                      <a:r>
                        <a:rPr lang="en-US" altLang="ko-KR" dirty="0" smtClean="0"/>
                        <a:t>0, </a:t>
                      </a:r>
                      <a:r>
                        <a:rPr lang="ko-KR" altLang="en-US" dirty="0" smtClean="0"/>
                        <a:t>음수는 </a:t>
                      </a:r>
                      <a:r>
                        <a:rPr lang="en-US" altLang="ko-KR" dirty="0" smtClean="0"/>
                        <a:t>-1</a:t>
                      </a:r>
                      <a:r>
                        <a:rPr lang="ko-KR" altLang="en-US" dirty="0" smtClean="0"/>
                        <a:t>로 치환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sqrt</a:t>
                      </a:r>
                      <a:r>
                        <a:rPr lang="en-US" altLang="ko-KR" dirty="0" smtClean="0"/>
                        <a:t>(numeric)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제곱근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8340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Build-In Function(WHERE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조건절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091" y="1577886"/>
            <a:ext cx="6261496" cy="3693319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amount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discount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abs(discount)      as abs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ceil(discount)     as ceil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ceiling(discount)  as ceiling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floor(discount)    as floor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round(discount, 0) as round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trunc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(discount, 0) as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trunc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mod(9, 4)          as mod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(1)             as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power(3, 2)        as power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rk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sign(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rk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          as sign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sqrt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(amount)       as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sqrt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(select ord.*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row_number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over (order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- 3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rk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from "order"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limit 5)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/>
          <a:srcRect l="5390" t="69987" r="7185" b="14928"/>
          <a:stretch/>
        </p:blipFill>
        <p:spPr>
          <a:xfrm>
            <a:off x="955467" y="5387548"/>
            <a:ext cx="9216940" cy="1235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05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Build-In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Function(WHERE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조건절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- 6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날짜형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함수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45195975"/>
              </p:ext>
            </p:extLst>
          </p:nvPr>
        </p:nvGraphicFramePr>
        <p:xfrm>
          <a:off x="1188696" y="2344389"/>
          <a:ext cx="1051885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2860"/>
                <a:gridCol w="6295991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current_date</a:t>
                      </a:r>
                      <a:endParaRPr lang="en-US" altLang="ko-KR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일자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current_time</a:t>
                      </a:r>
                      <a:endParaRPr lang="en-US" altLang="ko-KR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</a:t>
                      </a:r>
                      <a:r>
                        <a:rPr lang="ko-KR" altLang="en-US" dirty="0" err="1" smtClean="0"/>
                        <a:t>시분초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current_timestamp</a:t>
                      </a:r>
                      <a:endParaRPr lang="ko-KR" altLang="en-US" dirty="0" smtClean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일시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date_part</a:t>
                      </a:r>
                      <a:r>
                        <a:rPr lang="en-US" altLang="ko-KR" dirty="0" smtClean="0"/>
                        <a:t>(text, timestamp[o</a:t>
                      </a:r>
                      <a:r>
                        <a:rPr lang="en-US" altLang="ko-KR" baseline="0" dirty="0" smtClean="0"/>
                        <a:t>r interval</a:t>
                      </a:r>
                      <a:r>
                        <a:rPr lang="en-US" altLang="ko-KR" dirty="0" smtClean="0"/>
                        <a:t>])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일시에서 원하는 부분 추출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시</a:t>
                      </a:r>
                      <a:r>
                        <a:rPr lang="en-US" altLang="ko-KR" baseline="0" dirty="0" smtClean="0"/>
                        <a:t>, …)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date_trunc</a:t>
                      </a:r>
                      <a:r>
                        <a:rPr lang="en-US" altLang="ko-KR" dirty="0" smtClean="0"/>
                        <a:t>(text, timestamp[o</a:t>
                      </a:r>
                      <a:r>
                        <a:rPr lang="en-US" altLang="ko-KR" baseline="0" dirty="0" smtClean="0"/>
                        <a:t>r interval</a:t>
                      </a:r>
                      <a:r>
                        <a:rPr lang="en-US" altLang="ko-KR" dirty="0" smtClean="0"/>
                        <a:t>])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일시에서 지정한 부분 이하 </a:t>
                      </a:r>
                      <a:r>
                        <a:rPr lang="ko-KR" altLang="en-US" dirty="0" err="1" smtClean="0"/>
                        <a:t>절사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extract(field from timestamp)</a:t>
                      </a:r>
                      <a:endParaRPr lang="ko-KR" altLang="en-US" dirty="0" smtClean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일시에서 원하는 부분 추출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시</a:t>
                      </a:r>
                      <a:r>
                        <a:rPr lang="en-US" altLang="ko-KR" baseline="0" dirty="0" smtClean="0"/>
                        <a:t>, …)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now()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일시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5821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Build-In Function(WHERE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조건절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091" y="1577885"/>
            <a:ext cx="6261496" cy="2492990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order_dttm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current_date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as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current_date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current_time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as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current_time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current_timestamp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as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current_timestamp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date_part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('month',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order_dttm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 as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date_part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date_trunc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('month',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order_dttm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date_trunc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extract(month from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order_dttm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 as extract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now()                           as now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(select ord.*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'YYYY-MM-DD')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order_dttm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from "order"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limit 5)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/>
          <a:srcRect l="5136" t="70189" r="5210" b="15028"/>
          <a:stretch/>
        </p:blipFill>
        <p:spPr>
          <a:xfrm>
            <a:off x="838091" y="4580240"/>
            <a:ext cx="10024143" cy="12109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4868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Build-In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Function(WHERE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조건절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- 8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함수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 함수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3483405"/>
              </p:ext>
            </p:extLst>
          </p:nvPr>
        </p:nvGraphicFramePr>
        <p:xfrm>
          <a:off x="1185595" y="2336151"/>
          <a:ext cx="105188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2860"/>
                <a:gridCol w="6295991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coalesce(x,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y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null</a:t>
                      </a:r>
                      <a:r>
                        <a:rPr lang="ko-KR" altLang="en-US" dirty="0" smtClean="0"/>
                        <a:t>이면 </a:t>
                      </a:r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로 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nullif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(x, y)</a:t>
                      </a: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가 같으면 </a:t>
                      </a:r>
                      <a:r>
                        <a:rPr lang="en-US" altLang="ko-KR" dirty="0" smtClean="0"/>
                        <a:t>null</a:t>
                      </a:r>
                      <a:r>
                        <a:rPr lang="ko-KR" altLang="en-US" baseline="0" dirty="0" smtClean="0"/>
                        <a:t>을 같지 않다면 </a:t>
                      </a:r>
                      <a:r>
                        <a:rPr lang="en-US" altLang="ko-KR" baseline="0" dirty="0" smtClean="0"/>
                        <a:t>x</a:t>
                      </a:r>
                      <a:r>
                        <a:rPr lang="ko-KR" altLang="en-US" baseline="0" dirty="0" smtClean="0"/>
                        <a:t>를 반환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7409560"/>
              </p:ext>
            </p:extLst>
          </p:nvPr>
        </p:nvGraphicFramePr>
        <p:xfrm>
          <a:off x="1185595" y="3885717"/>
          <a:ext cx="105188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2860"/>
                <a:gridCol w="6295991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greatest(x, y, z, …)</a:t>
                      </a: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나열된 항목</a:t>
                      </a:r>
                      <a:r>
                        <a:rPr lang="ko-KR" altLang="en-US" baseline="0" dirty="0" smtClean="0"/>
                        <a:t> 중 가장 큰 값 반환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least(x, y, z, …)</a:t>
                      </a: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나열된 항목 중 가장 작은 값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549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예시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57636129"/>
              </p:ext>
            </p:extLst>
          </p:nvPr>
        </p:nvGraphicFramePr>
        <p:xfrm>
          <a:off x="9133286" y="5774434"/>
          <a:ext cx="914281" cy="771525"/>
        </p:xfrm>
        <a:graphic>
          <a:graphicData uri="http://schemas.openxmlformats.org/presentationml/2006/ole">
            <p:oleObj spid="_x0000_s1026" name="워드패드 문서" showAsIcon="1" r:id="rId3" imgW="914400" imgH="771480" progId="WordPad.Document.1">
              <p:embed/>
            </p:oleObj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/>
          <a:srcRect l="5542" t="33512" r="48173" b="10402"/>
          <a:stretch/>
        </p:blipFill>
        <p:spPr>
          <a:xfrm>
            <a:off x="3444368" y="1466850"/>
            <a:ext cx="5301678" cy="50791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06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Build-In Function(WHERE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조건절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091" y="1577886"/>
            <a:ext cx="6261496" cy="1892826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amount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discount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amount + discount             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discount_amonut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amount + coalesce(discount, 0) as coalesce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nullif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(discount, discount)     as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nullif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greatest(100, 1, 3, 5, -1)     as greatest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least(100, 1, 3, 5, -1)        as least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"order"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limit 5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/>
          <a:srcRect l="5136" t="70088" r="56630" b="15028"/>
          <a:stretch/>
        </p:blipFill>
        <p:spPr>
          <a:xfrm>
            <a:off x="1079018" y="3970637"/>
            <a:ext cx="4274882" cy="1219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29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Build-In Function(WHERE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조건절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변환형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함수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06292474"/>
              </p:ext>
            </p:extLst>
          </p:nvPr>
        </p:nvGraphicFramePr>
        <p:xfrm>
          <a:off x="1188696" y="2344389"/>
          <a:ext cx="1051885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0771"/>
                <a:gridCol w="8108079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to_char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(x,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text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숫자형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일시형</a:t>
                      </a:r>
                      <a:r>
                        <a:rPr lang="ko-KR" altLang="en-US" dirty="0" smtClean="0"/>
                        <a:t> 데이터를 문자형 데이터로 변환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to_date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(x, text)</a:t>
                      </a: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문자형 데이터를 일자형 데이터로 변환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to_timestamp</a:t>
                      </a:r>
                      <a:r>
                        <a:rPr lang="en-US" altLang="ko-KR" dirty="0" smtClean="0"/>
                        <a:t>(x, text)</a:t>
                      </a:r>
                      <a:endParaRPr lang="ko-KR" altLang="en-US" dirty="0" smtClean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문자형 데이터를 </a:t>
                      </a:r>
                      <a:r>
                        <a:rPr lang="ko-KR" altLang="en-US" dirty="0" err="1" smtClean="0"/>
                        <a:t>일시형</a:t>
                      </a:r>
                      <a:r>
                        <a:rPr lang="ko-KR" altLang="en-US" dirty="0" smtClean="0"/>
                        <a:t> 데이터로 변환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to_number</a:t>
                      </a:r>
                      <a:r>
                        <a:rPr lang="en-US" altLang="ko-KR" dirty="0" smtClean="0"/>
                        <a:t>(x, text)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문자형 데이터를 </a:t>
                      </a:r>
                      <a:r>
                        <a:rPr lang="ko-KR" altLang="en-US" dirty="0" err="1" smtClean="0"/>
                        <a:t>숫자형</a:t>
                      </a:r>
                      <a:r>
                        <a:rPr lang="ko-KR" altLang="en-US" dirty="0" smtClean="0"/>
                        <a:t> 데이터로 변환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cast(x as y)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를 </a:t>
                      </a:r>
                      <a:r>
                        <a:rPr lang="en-US" altLang="ko-KR" dirty="0" smtClean="0"/>
                        <a:t>y[</a:t>
                      </a:r>
                      <a:r>
                        <a:rPr lang="ko-KR" altLang="en-US" dirty="0" smtClean="0"/>
                        <a:t>숫자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문자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일시</a:t>
                      </a:r>
                      <a:r>
                        <a:rPr lang="en-US" altLang="ko-KR" dirty="0" smtClean="0"/>
                        <a:t>]</a:t>
                      </a:r>
                      <a:r>
                        <a:rPr lang="ko-KR" altLang="en-US" dirty="0" smtClean="0"/>
                        <a:t>형 데이터로 변환</a:t>
                      </a:r>
                      <a:endParaRPr lang="ko-KR" altLang="en-US" dirty="0"/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x::y</a:t>
                      </a:r>
                      <a:endParaRPr lang="ko-KR" altLang="en-US" dirty="0" smtClean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를 </a:t>
                      </a:r>
                      <a:r>
                        <a:rPr lang="en-US" altLang="ko-KR" dirty="0" smtClean="0"/>
                        <a:t>y[</a:t>
                      </a:r>
                      <a:r>
                        <a:rPr lang="ko-KR" altLang="en-US" dirty="0" smtClean="0"/>
                        <a:t>숫자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문자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일시</a:t>
                      </a:r>
                      <a:r>
                        <a:rPr lang="en-US" altLang="ko-KR" dirty="0" smtClean="0"/>
                        <a:t>]</a:t>
                      </a:r>
                      <a:r>
                        <a:rPr lang="ko-KR" altLang="en-US" dirty="0" smtClean="0"/>
                        <a:t>형 데이터로 변환</a:t>
                      </a:r>
                    </a:p>
                  </a:txBody>
                  <a:tcPr marL="91428" marR="91428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089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Build-In Function(WHERE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조건절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091" y="1577885"/>
            <a:ext cx="6261496" cy="2492990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::timestamp                       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order_dttm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to_char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::timestamp, 'YYYY-MM-DD') as </a:t>
            </a:r>
            <a:r>
              <a:rPr lang="en-US" altLang="ko-KR" sz="13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to_char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to_date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'YYYY-MM-DD')            as </a:t>
            </a:r>
            <a:r>
              <a:rPr lang="en-US" altLang="ko-KR" sz="13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to_date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to_timestamp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'YYYY-MM-DD')       as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to_timestamp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to_number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('19,999.9', '99G999.9')            as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to_number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cast(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current_date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as varchar)                as cast1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cast(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order_date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as timestamp)                as cast2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cast('1999' as integer)                      as cast3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cast('1999.9' as numeric)                    as cast4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'1999.9'::numeric                            as cast5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"order"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limit 5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/>
          <a:srcRect l="4967" t="70088" r="8476" b="14928"/>
          <a:stretch/>
        </p:blipFill>
        <p:spPr>
          <a:xfrm>
            <a:off x="642467" y="4522574"/>
            <a:ext cx="9958250" cy="12274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490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Expression(WHERE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조건절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- 1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321297"/>
              </p:ext>
            </p:extLst>
          </p:nvPr>
        </p:nvGraphicFramePr>
        <p:xfrm>
          <a:off x="724836" y="1690688"/>
          <a:ext cx="1111139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1472"/>
                <a:gridCol w="71199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case</a:t>
                      </a:r>
                      <a:endParaRPr lang="en-US" altLang="ko-KR" baseline="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simple_case_expression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조건</a:t>
                      </a:r>
                      <a:endParaRPr lang="en-US" altLang="ko-KR" baseline="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else </a:t>
                      </a:r>
                      <a:r>
                        <a:rPr lang="ko-KR" altLang="en-US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표현절</a:t>
                      </a:r>
                      <a:endParaRPr lang="en-US" altLang="ko-KR" baseline="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end</a:t>
                      </a:r>
                      <a:endParaRPr lang="en-US" altLang="ko-KR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Simple_case_expression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조건이 맞으면 </a:t>
                      </a:r>
                      <a:r>
                        <a:rPr lang="en-US" altLang="ko-KR" dirty="0" err="1" smtClean="0"/>
                        <a:t>simple_case_expression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조건 내의 </a:t>
                      </a:r>
                      <a:r>
                        <a:rPr lang="en-US" altLang="ko-KR" baseline="0" dirty="0" smtClean="0"/>
                        <a:t>then </a:t>
                      </a:r>
                      <a:r>
                        <a:rPr lang="ko-KR" altLang="en-US" baseline="0" dirty="0" smtClean="0"/>
                        <a:t>절을 수행하고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조건이 맞지 않으면 </a:t>
                      </a:r>
                      <a:r>
                        <a:rPr lang="en-US" altLang="ko-KR" baseline="0" dirty="0" smtClean="0"/>
                        <a:t>else </a:t>
                      </a:r>
                      <a:r>
                        <a:rPr lang="ko-KR" altLang="en-US" baseline="0" dirty="0" smtClean="0"/>
                        <a:t>절을 수행한다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marL="91428" marR="91428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Case 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searched_case_expression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조건</a:t>
                      </a:r>
                      <a:endParaRPr lang="en-US" altLang="ko-KR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else </a:t>
                      </a:r>
                      <a:r>
                        <a:rPr lang="ko-KR" altLang="en-US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표현절</a:t>
                      </a:r>
                      <a:endParaRPr lang="en-US" altLang="ko-KR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end</a:t>
                      </a: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Searched_case_expression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조건이 맞으면 </a:t>
                      </a:r>
                      <a:r>
                        <a:rPr lang="en-US" altLang="ko-KR" dirty="0" err="1" smtClean="0"/>
                        <a:t>searched_case_expression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조건내의 </a:t>
                      </a:r>
                      <a:r>
                        <a:rPr lang="en-US" altLang="ko-KR" dirty="0" smtClean="0"/>
                        <a:t>then </a:t>
                      </a:r>
                      <a:r>
                        <a:rPr lang="ko-KR" altLang="en-US" dirty="0" smtClean="0"/>
                        <a:t>절을 수행하고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조건이 맞지 않으면 </a:t>
                      </a:r>
                      <a:r>
                        <a:rPr lang="en-US" altLang="ko-KR" dirty="0" smtClean="0"/>
                        <a:t>else </a:t>
                      </a:r>
                      <a:r>
                        <a:rPr lang="ko-KR" altLang="en-US" dirty="0" smtClean="0"/>
                        <a:t>절을 수행한다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1428" marR="91428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454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Expression(WHERE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조건절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091" y="1577885"/>
            <a:ext cx="6261496" cy="3893374"/>
          </a:xfrm>
          <a:prstGeom prst="rec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orders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gmv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orders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when 1 then 'A'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when 2 then 'B'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when 3 then 'C'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else        'D'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end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simple_case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when orders &gt;= 4 and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gmv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&gt;= 40000 then 'A'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when orders &gt;= 3 and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gmv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&gt;= 30000 then 'B'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when orders &gt;= 2 and </a:t>
            </a:r>
            <a:r>
              <a:rPr lang="en-US" altLang="ko-KR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gmv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&gt;= 10000 then 'C'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else                                   'D'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end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searched_case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(select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, count(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as orders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, sum(amount)   as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gmv</a:t>
            </a:r>
            <a:endParaRPr lang="en-US" altLang="ko-KR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from "order"</a:t>
            </a:r>
          </a:p>
          <a:p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group by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userid</a:t>
            </a:r>
            <a:r>
              <a:rPr lang="en-US" altLang="ko-KR" sz="13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3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ord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/>
          <a:srcRect l="4967" t="70088" r="69259" b="14873"/>
          <a:stretch/>
        </p:blipFill>
        <p:spPr>
          <a:xfrm>
            <a:off x="7586062" y="3158823"/>
            <a:ext cx="2965237" cy="12319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837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42393076"/>
              </p:ext>
            </p:extLst>
          </p:nvPr>
        </p:nvGraphicFramePr>
        <p:xfrm>
          <a:off x="880232" y="1571612"/>
          <a:ext cx="10572824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388"/>
                <a:gridCol w="2571768"/>
                <a:gridCol w="6143668"/>
              </a:tblGrid>
              <a:tr h="129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ALL </a:t>
                      </a:r>
                      <a:r>
                        <a:rPr lang="en-US" altLang="ko-KR" b="1" dirty="0" smtClean="0"/>
                        <a:t>/</a:t>
                      </a:r>
                      <a:r>
                        <a:rPr lang="en-US" altLang="ko-KR" dirty="0" smtClean="0"/>
                        <a:t> DISTINCT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중복 표현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중복 제거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select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[all]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order_date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from “order”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select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distinct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order_date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from “order”</a:t>
                      </a:r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 열 선택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select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*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from “order”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ALIAS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컬럼명</a:t>
                      </a:r>
                      <a:r>
                        <a:rPr lang="ko-KR" altLang="en-US" dirty="0" smtClean="0"/>
                        <a:t> 재정의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select distinct </a:t>
                      </a:r>
                      <a:r>
                        <a:rPr lang="en-US" altLang="ko-KR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order_date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[as]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ord_dt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from “order”</a:t>
                      </a:r>
                      <a:endParaRPr lang="en-US" altLang="ko-KR" baseline="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91428" marR="91428"/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594480" y="3286124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Top N Query</a:t>
            </a:r>
            <a:endParaRPr lang="ko-KR" altLang="en-US" sz="4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42393076"/>
              </p:ext>
            </p:extLst>
          </p:nvPr>
        </p:nvGraphicFramePr>
        <p:xfrm>
          <a:off x="880232" y="4572008"/>
          <a:ext cx="1057282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  <a:gridCol w="2071702"/>
                <a:gridCol w="7215238"/>
              </a:tblGrid>
              <a:tr h="129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LIMIT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출력행</a:t>
                      </a:r>
                      <a:r>
                        <a:rPr lang="ko-KR" altLang="en-US" dirty="0" smtClean="0"/>
                        <a:t> 수 제한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select *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from “</a:t>
                      </a:r>
                      <a:r>
                        <a:rPr lang="en-US" altLang="ko-KR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order”order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by amount </a:t>
                      </a:r>
                      <a:r>
                        <a:rPr lang="en-US" altLang="ko-KR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desc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limit</a:t>
                      </a: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5</a:t>
                      </a:r>
                    </a:p>
                  </a:txBody>
                  <a:tcPr marL="91428" marR="91428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조건절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–1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OPERATOR</a:t>
            </a:r>
          </a:p>
          <a:p>
            <a:pPr lvl="1"/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비교연산자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논리연산자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부정비교연산자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부정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BUILT-IN FUNCTION(PostgreSQL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lvl="1"/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문자형 함수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숫자형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함수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날짜형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함수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함수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30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조건절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–2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CAST Expression –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형변환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Type Convert)</a:t>
            </a:r>
          </a:p>
          <a:p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 Expression –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값변환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(Value Change)</a:t>
            </a:r>
          </a:p>
        </p:txBody>
      </p:sp>
    </p:spTree>
    <p:extLst>
      <p:ext uri="{BB962C8B-B14F-4D97-AF65-F5344CB8AC3E}">
        <p14:creationId xmlns="" xmlns:p14="http://schemas.microsoft.com/office/powerpoint/2010/main" val="26019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OPERATOR(WHERE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조건절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- 1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 연산자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457200" lvl="1" indent="0">
              <a:buNone/>
            </a:pP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42393076"/>
              </p:ext>
            </p:extLst>
          </p:nvPr>
        </p:nvGraphicFramePr>
        <p:xfrm>
          <a:off x="1165074" y="2335741"/>
          <a:ext cx="10301536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536"/>
                <a:gridCol w="3666644"/>
                <a:gridCol w="5752356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같다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where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order_date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‘2015-08-05’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보다 크다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where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order_date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‘2015-08-05’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&gt;=</a:t>
                      </a:r>
                      <a:endParaRPr lang="ko-KR" altLang="en-US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보다 크거나 같다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where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order_date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&gt;= 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‘2015-08-05’</a:t>
                      </a:r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보다 작다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where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order_date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 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‘2015-08-05’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91428" marR="91428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&lt;=</a:t>
                      </a:r>
                      <a:endParaRPr lang="ko-KR" altLang="en-US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보다 작거나 같다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where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order_date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&lt;=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‘2015-08-05’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91428" marR="91428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522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OPERATOR(WHERE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조건절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- 2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연산자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53369790"/>
              </p:ext>
            </p:extLst>
          </p:nvPr>
        </p:nvGraphicFramePr>
        <p:xfrm>
          <a:off x="880232" y="2357430"/>
          <a:ext cx="107157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4578"/>
                <a:gridCol w="3973779"/>
                <a:gridCol w="452734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BETWEEN a AND b</a:t>
                      </a:r>
                      <a:endParaRPr lang="ko-KR" altLang="en-US" sz="18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a</a:t>
                      </a:r>
                      <a:r>
                        <a:rPr lang="ko-KR" altLang="en-US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와 </a:t>
                      </a:r>
                      <a:r>
                        <a:rPr lang="en-US" altLang="ko-KR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b</a:t>
                      </a:r>
                      <a:r>
                        <a:rPr lang="ko-KR" altLang="en-US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의 값 사이에 있으면 된다</a:t>
                      </a:r>
                      <a:r>
                        <a:rPr lang="en-US" altLang="ko-KR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.</a:t>
                      </a:r>
                      <a:br>
                        <a:rPr lang="en-US" altLang="ko-KR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</a:br>
                      <a:r>
                        <a:rPr lang="en-US" altLang="ko-KR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(a</a:t>
                      </a:r>
                      <a:r>
                        <a:rPr lang="ko-KR" altLang="en-US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와 </a:t>
                      </a:r>
                      <a:r>
                        <a:rPr lang="en-US" altLang="ko-KR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b </a:t>
                      </a:r>
                      <a:r>
                        <a:rPr lang="ko-KR" altLang="en-US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값이 포함됨</a:t>
                      </a:r>
                      <a:r>
                        <a:rPr lang="en-US" altLang="ko-KR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)</a:t>
                      </a:r>
                      <a:endParaRPr lang="ko-KR" altLang="en-US" sz="18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where</a:t>
                      </a:r>
                      <a: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800" baseline="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order_date</a:t>
                      </a:r>
                      <a: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800" baseline="0" dirty="0" smtClean="0">
                          <a:solidFill>
                            <a:srgbClr val="FF0000"/>
                          </a:solidFill>
                          <a:latin typeface="나눔고딕코딩" pitchFamily="49" charset="-127"/>
                          <a:ea typeface="나눔고딕코딩" pitchFamily="49" charset="-127"/>
                        </a:rPr>
                        <a:t>between</a:t>
                      </a:r>
                      <a: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‘2015-08-05’</a:t>
                      </a:r>
                      <a:b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</a:br>
                      <a: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</a:t>
                      </a:r>
                      <a:r>
                        <a:rPr lang="en-US" altLang="ko-KR" sz="1800" baseline="0" dirty="0" smtClean="0">
                          <a:solidFill>
                            <a:srgbClr val="FF0000"/>
                          </a:solidFill>
                          <a:latin typeface="나눔고딕코딩" pitchFamily="49" charset="-127"/>
                          <a:ea typeface="나눔고딕코딩" pitchFamily="49" charset="-127"/>
                        </a:rPr>
                        <a:t>and</a:t>
                      </a:r>
                      <a: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‘2015-08-20’</a:t>
                      </a:r>
                      <a:endParaRPr lang="ko-KR" altLang="en-US" sz="18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marL="91428" marR="91428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IN</a:t>
                      </a:r>
                      <a: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(list)</a:t>
                      </a:r>
                      <a:endParaRPr lang="ko-KR" altLang="en-US" sz="18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리스트에 있는 값 중에서 어느 하나라도 일치 하면 된다</a:t>
                      </a:r>
                      <a:r>
                        <a:rPr lang="en-US" altLang="ko-KR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.</a:t>
                      </a:r>
                      <a:endParaRPr lang="ko-KR" altLang="en-US" sz="18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where</a:t>
                      </a:r>
                      <a: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800" baseline="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order_date</a:t>
                      </a:r>
                      <a: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800" baseline="0" dirty="0" smtClean="0">
                          <a:solidFill>
                            <a:srgbClr val="FF0000"/>
                          </a:solidFill>
                          <a:latin typeface="나눔고딕코딩" pitchFamily="49" charset="-127"/>
                          <a:ea typeface="나눔고딕코딩" pitchFamily="49" charset="-127"/>
                        </a:rPr>
                        <a:t>in (</a:t>
                      </a:r>
                      <a: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‘2015-08-05’, ‘2015-08-07’</a:t>
                      </a:r>
                      <a:r>
                        <a:rPr lang="en-US" altLang="ko-KR" sz="1800" baseline="0" dirty="0" smtClean="0">
                          <a:solidFill>
                            <a:srgbClr val="FF0000"/>
                          </a:solidFill>
                          <a:latin typeface="나눔고딕코딩" pitchFamily="49" charset="-127"/>
                          <a:ea typeface="나눔고딕코딩" pitchFamily="49" charset="-127"/>
                        </a:rPr>
                        <a:t>)</a:t>
                      </a:r>
                      <a:endParaRPr lang="ko-KR" altLang="en-US" sz="1800" dirty="0" smtClean="0">
                        <a:solidFill>
                          <a:srgbClr val="FF0000"/>
                        </a:solidFill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marL="91428" marR="91428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LIKE</a:t>
                      </a:r>
                      <a: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‘</a:t>
                      </a:r>
                      <a:r>
                        <a:rPr lang="ko-KR" altLang="en-US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비교문자열</a:t>
                      </a:r>
                      <a: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’</a:t>
                      </a:r>
                      <a:endParaRPr lang="ko-KR" altLang="en-US" sz="18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비교문자열과 형태가 일치하면 된다</a:t>
                      </a:r>
                      <a:r>
                        <a:rPr lang="en-US" altLang="ko-KR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.</a:t>
                      </a:r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나눔고딕코딩" pitchFamily="49" charset="-127"/>
                          <a:ea typeface="나눔고딕코딩" pitchFamily="49" charset="-127"/>
                        </a:rPr>
                        <a:t>(%,</a:t>
                      </a:r>
                      <a:r>
                        <a:rPr lang="en-US" altLang="ko-KR" sz="1800" baseline="0" dirty="0" smtClean="0">
                          <a:solidFill>
                            <a:srgbClr val="FF0000"/>
                          </a:solidFill>
                          <a:latin typeface="나눔고딕코딩" pitchFamily="49" charset="-127"/>
                          <a:ea typeface="나눔고딕코딩" pitchFamily="49" charset="-127"/>
                        </a:rPr>
                        <a:t> _ </a:t>
                      </a:r>
                      <a:r>
                        <a:rPr lang="ko-KR" altLang="en-US" sz="1800" baseline="0" dirty="0" smtClean="0">
                          <a:solidFill>
                            <a:srgbClr val="FF0000"/>
                          </a:solidFill>
                          <a:latin typeface="나눔고딕코딩" pitchFamily="49" charset="-127"/>
                          <a:ea typeface="나눔고딕코딩" pitchFamily="49" charset="-127"/>
                        </a:rPr>
                        <a:t>사용</a:t>
                      </a:r>
                      <a:r>
                        <a:rPr lang="en-US" altLang="ko-KR" sz="1800" baseline="0" dirty="0" smtClean="0">
                          <a:solidFill>
                            <a:srgbClr val="FF0000"/>
                          </a:solidFill>
                          <a:latin typeface="나눔고딕코딩" pitchFamily="49" charset="-127"/>
                          <a:ea typeface="나눔고딕코딩" pitchFamily="49" charset="-127"/>
                        </a:rPr>
                        <a:t>)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where</a:t>
                      </a:r>
                      <a: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800" baseline="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order_date</a:t>
                      </a:r>
                      <a: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800" baseline="0" dirty="0" smtClean="0">
                          <a:solidFill>
                            <a:srgbClr val="FF0000"/>
                          </a:solidFill>
                          <a:latin typeface="나눔고딕코딩" pitchFamily="49" charset="-127"/>
                          <a:ea typeface="나눔고딕코딩" pitchFamily="49" charset="-127"/>
                        </a:rPr>
                        <a:t>like</a:t>
                      </a:r>
                      <a: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‘2015</a:t>
                      </a:r>
                      <a:r>
                        <a:rPr lang="en-US" altLang="ko-KR" sz="1800" baseline="0" dirty="0" smtClean="0">
                          <a:solidFill>
                            <a:srgbClr val="FF0000"/>
                          </a:solidFill>
                          <a:latin typeface="나눔고딕코딩" pitchFamily="49" charset="-127"/>
                          <a:ea typeface="나눔고딕코딩" pitchFamily="49" charset="-127"/>
                        </a:rPr>
                        <a:t>%</a:t>
                      </a:r>
                      <a: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2</a:t>
                      </a:r>
                      <a:r>
                        <a:rPr lang="en-US" altLang="ko-KR" sz="1800" baseline="0" dirty="0" smtClean="0">
                          <a:solidFill>
                            <a:srgbClr val="FF0000"/>
                          </a:solidFill>
                          <a:latin typeface="나눔고딕코딩" pitchFamily="49" charset="-127"/>
                          <a:ea typeface="나눔고딕코딩" pitchFamily="49" charset="-127"/>
                        </a:rPr>
                        <a:t>%</a:t>
                      </a:r>
                      <a: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’</a:t>
                      </a:r>
                      <a:b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</a:br>
                      <a:r>
                        <a:rPr lang="en-US" altLang="ko-KR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where</a:t>
                      </a:r>
                      <a: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800" baseline="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order_date</a:t>
                      </a:r>
                      <a: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en-US" altLang="ko-KR" sz="1800" baseline="0" dirty="0" smtClean="0">
                          <a:solidFill>
                            <a:srgbClr val="FF0000"/>
                          </a:solidFill>
                          <a:latin typeface="나눔고딕코딩" pitchFamily="49" charset="-127"/>
                          <a:ea typeface="나눔고딕코딩" pitchFamily="49" charset="-127"/>
                        </a:rPr>
                        <a:t>like</a:t>
                      </a:r>
                      <a: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‘2015-08-1</a:t>
                      </a:r>
                      <a:r>
                        <a:rPr lang="en-US" altLang="ko-KR" sz="1800" baseline="0" dirty="0" smtClean="0">
                          <a:solidFill>
                            <a:srgbClr val="FF0000"/>
                          </a:solidFill>
                          <a:latin typeface="나눔고딕코딩" pitchFamily="49" charset="-127"/>
                          <a:ea typeface="나눔고딕코딩" pitchFamily="49" charset="-127"/>
                        </a:rPr>
                        <a:t>_</a:t>
                      </a:r>
                      <a: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’</a:t>
                      </a:r>
                    </a:p>
                  </a:txBody>
                  <a:tcPr marL="91428" marR="91428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IS NULL</a:t>
                      </a:r>
                      <a:endParaRPr lang="ko-KR" altLang="en-US" sz="18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NULL</a:t>
                      </a:r>
                      <a: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값인 경우</a:t>
                      </a:r>
                      <a: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/>
                      </a:r>
                      <a:b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</a:br>
                      <a:r>
                        <a:rPr lang="en-US" altLang="ko-KR" sz="1800" baseline="0" dirty="0" smtClean="0">
                          <a:solidFill>
                            <a:srgbClr val="FF0000"/>
                          </a:solidFill>
                          <a:latin typeface="나눔고딕코딩" pitchFamily="49" charset="-127"/>
                          <a:ea typeface="나눔고딕코딩" pitchFamily="49" charset="-127"/>
                        </a:rPr>
                        <a:t>(NULL</a:t>
                      </a:r>
                      <a:r>
                        <a:rPr lang="ko-KR" altLang="en-US" sz="1800" baseline="0" dirty="0" smtClean="0">
                          <a:solidFill>
                            <a:srgbClr val="FF0000"/>
                          </a:solidFill>
                          <a:latin typeface="나눔고딕코딩" pitchFamily="49" charset="-127"/>
                          <a:ea typeface="나눔고딕코딩" pitchFamily="49" charset="-127"/>
                        </a:rPr>
                        <a:t>은 특별 취급</a:t>
                      </a:r>
                      <a:r>
                        <a:rPr lang="en-US" altLang="ko-KR" sz="1800" baseline="0" dirty="0" smtClean="0">
                          <a:solidFill>
                            <a:srgbClr val="FF0000"/>
                          </a:solidFill>
                          <a:latin typeface="나눔고딕코딩" pitchFamily="49" charset="-127"/>
                          <a:ea typeface="나눔고딕코딩" pitchFamily="49" charset="-127"/>
                        </a:rPr>
                        <a:t>)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where</a:t>
                      </a:r>
                      <a:r>
                        <a:rPr lang="en-US" altLang="ko-KR" sz="18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discount </a:t>
                      </a:r>
                      <a:r>
                        <a:rPr lang="en-US" altLang="ko-KR" sz="1800" baseline="0" dirty="0" smtClean="0">
                          <a:solidFill>
                            <a:srgbClr val="FF0000"/>
                          </a:solidFill>
                          <a:latin typeface="나눔고딕코딩" pitchFamily="49" charset="-127"/>
                          <a:ea typeface="나눔고딕코딩" pitchFamily="49" charset="-127"/>
                        </a:rPr>
                        <a:t>is null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marL="91428" marR="91428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330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OPERATOR(WHERE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조건절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- 3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연산자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31436502"/>
              </p:ext>
            </p:extLst>
          </p:nvPr>
        </p:nvGraphicFramePr>
        <p:xfrm>
          <a:off x="1212692" y="2370455"/>
          <a:ext cx="10301537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822"/>
                <a:gridCol w="5152355"/>
                <a:gridCol w="435236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AND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앞에 있는 조건과 뒤에 오는 조건이 참</a:t>
                      </a:r>
                      <a:r>
                        <a:rPr lang="en-US" altLang="ko-KR" dirty="0" smtClean="0"/>
                        <a:t>(TRUE)</a:t>
                      </a:r>
                      <a:r>
                        <a:rPr lang="ko-KR" altLang="en-US" dirty="0" smtClean="0"/>
                        <a:t>이 되면 결과도 참</a:t>
                      </a:r>
                      <a:r>
                        <a:rPr lang="en-US" altLang="ko-KR" dirty="0" smtClean="0"/>
                        <a:t>(TRUE)</a:t>
                      </a:r>
                      <a:r>
                        <a:rPr lang="ko-KR" altLang="en-US" dirty="0" smtClean="0"/>
                        <a:t>이 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즉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앞의 조건과 뒤의 조건을 동시에 만족해야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where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order_date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=‘2015-08-12’</a:t>
                      </a:r>
                      <a:b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and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userid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= 2</a:t>
                      </a:r>
                      <a:endParaRPr lang="ko-KR" altLang="en-US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91428" marR="91428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앞의 조건이 참</a:t>
                      </a:r>
                      <a:r>
                        <a:rPr lang="en-US" altLang="ko-KR" dirty="0" smtClean="0"/>
                        <a:t>(TRUE)</a:t>
                      </a:r>
                      <a:r>
                        <a:rPr lang="ko-KR" altLang="en-US" dirty="0" smtClean="0"/>
                        <a:t>이거나 뒤의 조건이 참</a:t>
                      </a:r>
                      <a:r>
                        <a:rPr lang="en-US" altLang="ko-KR" dirty="0" smtClean="0"/>
                        <a:t>(TRUE)</a:t>
                      </a:r>
                      <a:r>
                        <a:rPr lang="ko-KR" altLang="en-US" dirty="0" smtClean="0"/>
                        <a:t>이 되어야 결과도 참</a:t>
                      </a:r>
                      <a:r>
                        <a:rPr lang="en-US" altLang="ko-KR" dirty="0" smtClean="0"/>
                        <a:t>(TRUE)</a:t>
                      </a:r>
                      <a:r>
                        <a:rPr lang="ko-KR" altLang="en-US" dirty="0" smtClean="0"/>
                        <a:t>이 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즉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앞뒤의 조건 중 하나만 참</a:t>
                      </a:r>
                      <a:r>
                        <a:rPr lang="en-US" altLang="ko-KR" dirty="0" smtClean="0"/>
                        <a:t>(TRUE)</a:t>
                      </a:r>
                      <a:r>
                        <a:rPr lang="ko-KR" altLang="en-US" dirty="0" smtClean="0"/>
                        <a:t>이면 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where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order_date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=‘2015-08-12’</a:t>
                      </a:r>
                      <a:b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userid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= 2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91428" marR="91428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뒤에 오는 조건에 반대되는 결과를 되돌려 준다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where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not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order_date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=‘2015-08-12’</a:t>
                      </a:r>
                      <a:b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and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userid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= 2</a:t>
                      </a:r>
                    </a:p>
                  </a:txBody>
                  <a:tcPr marL="91428" marR="91428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319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OPERATOR(WHERE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조건절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- 4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부정 비교 연산자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75319001"/>
              </p:ext>
            </p:extLst>
          </p:nvPr>
        </p:nvGraphicFramePr>
        <p:xfrm>
          <a:off x="1193645" y="2295525"/>
          <a:ext cx="994915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8244"/>
                <a:gridCol w="2333322"/>
                <a:gridCol w="584758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!=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같지 않다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where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order_date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!=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‘2015-08-12’</a:t>
                      </a:r>
                      <a:b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and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userid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= 2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91428" marR="91428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^=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같지 않다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동작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X)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where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order_date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^=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‘2015-08-12’</a:t>
                      </a:r>
                      <a:b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and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userid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= 2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91428" marR="91428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&lt;&gt;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같지 않다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(ISO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rgbClr val="FF0000"/>
                          </a:solidFill>
                        </a:rPr>
                        <a:t>표준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where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order_date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&lt;&gt;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‘2015-08-12’</a:t>
                      </a:r>
                      <a:b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and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userid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= 2</a:t>
                      </a:r>
                      <a:endParaRPr lang="ko-KR" altLang="en-US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91428" marR="91428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</a:t>
                      </a:r>
                      <a:r>
                        <a:rPr lang="ko-KR" altLang="en-US" dirty="0" err="1" smtClean="0"/>
                        <a:t>컬럼명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r>
                        <a:rPr lang="ko-KR" altLang="en-US" dirty="0" smtClean="0"/>
                        <a:t>와 같지 않다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where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not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order_date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=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‘2015-08-12’</a:t>
                      </a:r>
                      <a:b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and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userid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= 2</a:t>
                      </a:r>
                      <a:endParaRPr lang="ko-KR" altLang="en-US" dirty="0"/>
                    </a:p>
                  </a:txBody>
                  <a:tcPr marL="91428" marR="91428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</a:t>
                      </a:r>
                      <a:r>
                        <a:rPr lang="ko-KR" altLang="en-US" dirty="0" err="1" smtClean="0"/>
                        <a:t>컬럼명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</a:t>
                      </a:r>
                      <a:r>
                        <a:rPr lang="ko-KR" altLang="en-US" dirty="0" smtClean="0"/>
                        <a:t>보다 크지 않다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1428" marR="9142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where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not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order_date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‘2015-08-12’</a:t>
                      </a:r>
                      <a:b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and </a:t>
                      </a:r>
                      <a:r>
                        <a:rPr lang="en-US" altLang="ko-KR" baseline="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userid</a:t>
                      </a:r>
                      <a:r>
                        <a:rPr lang="en-US" altLang="ko-KR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= 2</a:t>
                      </a:r>
                      <a:endParaRPr lang="ko-KR" altLang="en-US" dirty="0" smtClean="0"/>
                    </a:p>
                  </a:txBody>
                  <a:tcPr marL="91428" marR="91428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523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1722</Words>
  <Application>Microsoft Office PowerPoint</Application>
  <PresentationFormat>사용자 지정</PresentationFormat>
  <Paragraphs>320</Paragraphs>
  <Slides>24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6" baseType="lpstr">
      <vt:lpstr>Office 테마</vt:lpstr>
      <vt:lpstr>워드패드 문서</vt:lpstr>
      <vt:lpstr>SQL for PostgreSQL</vt:lpstr>
      <vt:lpstr>예시 데이터(테이블)</vt:lpstr>
      <vt:lpstr>SELECT</vt:lpstr>
      <vt:lpstr>WHERE 조건절–1</vt:lpstr>
      <vt:lpstr>WHERE 조건절–2</vt:lpstr>
      <vt:lpstr>OPERATOR(WHERE 조건절) - 1</vt:lpstr>
      <vt:lpstr>OPERATOR(WHERE 조건절) - 2</vt:lpstr>
      <vt:lpstr>OPERATOR(WHERE 조건절) - 3</vt:lpstr>
      <vt:lpstr>OPERATOR(WHERE 조건절) - 4</vt:lpstr>
      <vt:lpstr>OPERATOR(WHERE 조건절) - 5</vt:lpstr>
      <vt:lpstr>OPERATOR(WHERE 조건절) - 6</vt:lpstr>
      <vt:lpstr>Build-In Function(WHERE 조건절) - 1</vt:lpstr>
      <vt:lpstr>Build-In Function(WHERE 조건절) - 2</vt:lpstr>
      <vt:lpstr>Build-In Function(WHERE 조건절) - 3</vt:lpstr>
      <vt:lpstr>Build-In Function(WHERE 조건절) - 4</vt:lpstr>
      <vt:lpstr>Build-In Function(WHERE 조건절) - 5</vt:lpstr>
      <vt:lpstr>Build-In Function(WHERE 조건절) - 6</vt:lpstr>
      <vt:lpstr>Build-In Function(WHERE 조건절) - 7</vt:lpstr>
      <vt:lpstr>Build-In Function(WHERE 조건절) - 8</vt:lpstr>
      <vt:lpstr>Build-In Function(WHERE 조건절) - 9</vt:lpstr>
      <vt:lpstr>Build-In Function(WHERE 조건절) - 10</vt:lpstr>
      <vt:lpstr>Build-In Function(WHERE 조건절) - 11</vt:lpstr>
      <vt:lpstr>CASE Expression(WHERE 조건절) - 1</vt:lpstr>
      <vt:lpstr>CASE Expression(WHERE 조건절)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for PostgreSQL</dc:title>
  <dc:creator>sealooks</dc:creator>
  <cp:lastModifiedBy>sealooks</cp:lastModifiedBy>
  <cp:revision>16</cp:revision>
  <dcterms:created xsi:type="dcterms:W3CDTF">2015-11-09T13:22:36Z</dcterms:created>
  <dcterms:modified xsi:type="dcterms:W3CDTF">2015-11-11T06:58:48Z</dcterms:modified>
</cp:coreProperties>
</file>