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38"/>
  </p:notesMasterIdLst>
  <p:handoutMasterIdLst>
    <p:handoutMasterId r:id="rId39"/>
  </p:handoutMasterIdLst>
  <p:sldIdLst>
    <p:sldId id="382" r:id="rId4"/>
    <p:sldId id="493" r:id="rId5"/>
    <p:sldId id="318" r:id="rId6"/>
    <p:sldId id="365" r:id="rId7"/>
    <p:sldId id="364" r:id="rId8"/>
    <p:sldId id="350" r:id="rId9"/>
    <p:sldId id="356" r:id="rId10"/>
    <p:sldId id="357" r:id="rId11"/>
    <p:sldId id="367" r:id="rId12"/>
    <p:sldId id="359" r:id="rId13"/>
    <p:sldId id="366" r:id="rId14"/>
    <p:sldId id="351" r:id="rId15"/>
    <p:sldId id="369" r:id="rId16"/>
    <p:sldId id="370" r:id="rId17"/>
    <p:sldId id="372" r:id="rId18"/>
    <p:sldId id="371" r:id="rId19"/>
    <p:sldId id="373" r:id="rId20"/>
    <p:sldId id="374" r:id="rId21"/>
    <p:sldId id="379" r:id="rId22"/>
    <p:sldId id="375" r:id="rId23"/>
    <p:sldId id="376" r:id="rId24"/>
    <p:sldId id="378" r:id="rId25"/>
    <p:sldId id="377" r:id="rId26"/>
    <p:sldId id="360" r:id="rId27"/>
    <p:sldId id="394" r:id="rId28"/>
    <p:sldId id="385" r:id="rId29"/>
    <p:sldId id="386" r:id="rId30"/>
    <p:sldId id="388" r:id="rId31"/>
    <p:sldId id="389" r:id="rId32"/>
    <p:sldId id="393" r:id="rId33"/>
    <p:sldId id="390" r:id="rId34"/>
    <p:sldId id="391" r:id="rId35"/>
    <p:sldId id="392" r:id="rId36"/>
    <p:sldId id="38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ヒラギノ明朝 ProN W3" charset="-128"/>
        <a:cs typeface="+mn-cs"/>
        <a:sym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226" autoAdjust="0"/>
  </p:normalViewPr>
  <p:slideViewPr>
    <p:cSldViewPr>
      <p:cViewPr varScale="1">
        <p:scale>
          <a:sx n="108" d="100"/>
          <a:sy n="108" d="100"/>
        </p:scale>
        <p:origin x="7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D2C50A-D217-4E3E-88AB-756AA713D8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142BD-2CA3-4CE8-8A03-D00D49910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fld id="{6FDA1281-A4E9-4CBB-A5FC-3A7A5479A70C}" type="datetimeFigureOut">
              <a:rPr lang="en-US" altLang="en-US"/>
              <a:pPr>
                <a:defRPr/>
              </a:pPr>
              <a:t>1/20/2024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A40C-E1BC-4828-BCEF-D699ABFE80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8E9F1-3D23-49A4-8C07-FB168F6F24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0EC1AC72-E72D-4C8D-BB05-02F77CD06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D0DE3A-BA84-4A08-8F96-06B6D94158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40E2-6480-4A36-BB86-44E1A73C7B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charset="0"/>
                <a:sym typeface="Times New Roman" charset="0"/>
              </a:defRPr>
            </a:lvl1pPr>
          </a:lstStyle>
          <a:p>
            <a:pPr>
              <a:defRPr/>
            </a:pPr>
            <a:fld id="{B5CF441E-F9E2-46BE-AFEF-FB998D416E46}" type="datetimeFigureOut">
              <a:rPr lang="en-US" altLang="en-US"/>
              <a:pPr>
                <a:defRPr/>
              </a:pPr>
              <a:t>1/20/2024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51EF16-EFD0-4700-875B-B07A9F4B60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2D5D02-C63C-4D7C-A26D-26A3990C7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7A00-0398-4CDD-AB82-15E418B3B0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AB3B-C46F-4247-9170-998EECB6A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40B0A50C-34B9-4999-BD0E-21753F7B27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>
            <a:extLst>
              <a:ext uri="{FF2B5EF4-FFF2-40B4-BE49-F238E27FC236}">
                <a16:creationId xmlns:a16="http://schemas.microsoft.com/office/drawing/2014/main" id="{C203FD94-5BAE-438B-9222-00CDED1C1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Notes Placeholder 2">
            <a:extLst>
              <a:ext uri="{FF2B5EF4-FFF2-40B4-BE49-F238E27FC236}">
                <a16:creationId xmlns:a16="http://schemas.microsoft.com/office/drawing/2014/main" id="{35786773-2803-44E5-B5C5-B24C760B9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Different departments – sale / IT</a:t>
            </a:r>
          </a:p>
          <a:p>
            <a:endParaRPr lang="en-US" altLang="en-US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89EA4BD6-7D0F-451E-963F-A753B455D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E3674B-9F5F-48AD-94BD-282AD26A76B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5D7E466D-5C05-420A-BAFB-78FA9FA17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289A79DD-8B9D-4602-9F31-E7D1AA34B6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Spaghetti code – long code, difficult to handle it</a:t>
            </a:r>
          </a:p>
          <a:p>
            <a:r>
              <a:rPr lang="en-US" altLang="en-US"/>
              <a:t>Hard to test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012EC076-86A6-43A9-A6D1-448285D13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6A0AC5-22B6-4799-8377-5B628E113F5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7C0EBE5-D68D-4CDD-9441-D7CD6664A5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0DECB520-7A1E-45AF-A106-F5E15F5A90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Redundant code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C77B2BF8-9506-435D-8865-CB520ECD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8CE713-02F1-4721-BE2E-9588A3FCF57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EC559C9E-FCC2-4F7D-9595-BF99208675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F368C1FB-7356-45A9-9D9F-EBF35E6472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Disorganisation</a:t>
            </a:r>
            <a:r>
              <a:rPr lang="en-US" altLang="en-US" dirty="0"/>
              <a:t> – mixture </a:t>
            </a:r>
            <a:r>
              <a:rPr lang="en-US" altLang="en-US" dirty="0" err="1"/>
              <a:t>Python+HTML</a:t>
            </a:r>
            <a:endParaRPr lang="en-US" altLang="en-US" dirty="0"/>
          </a:p>
          <a:p>
            <a:r>
              <a:rPr lang="en-US" altLang="en-US" dirty="0"/>
              <a:t>Difficult to reuse code</a:t>
            </a:r>
          </a:p>
          <a:p>
            <a:r>
              <a:rPr lang="en-US" altLang="en-US" dirty="0"/>
              <a:t>Change one thing, break another</a:t>
            </a:r>
          </a:p>
          <a:p>
            <a:endParaRPr lang="en-US" altLang="en-US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CF7F83DC-30CD-4181-92D1-3220B5F25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0C45B-7493-4995-9738-AF10D7C8ACC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A02EA787-607E-4711-A724-B0C6A93844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0A1299EC-2922-47C2-87A4-02BDD6A895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Disorganisation</a:t>
            </a:r>
            <a:r>
              <a:rPr lang="en-US" altLang="en-US" dirty="0"/>
              <a:t> – mixture </a:t>
            </a:r>
            <a:r>
              <a:rPr lang="en-US" altLang="en-US" dirty="0" err="1"/>
              <a:t>Python+HTML</a:t>
            </a:r>
            <a:endParaRPr lang="en-US" altLang="en-US" dirty="0"/>
          </a:p>
          <a:p>
            <a:r>
              <a:rPr lang="en-US" altLang="en-US" dirty="0"/>
              <a:t>Difficult to reuse code</a:t>
            </a:r>
          </a:p>
          <a:p>
            <a:r>
              <a:rPr lang="en-US" altLang="en-US" dirty="0"/>
              <a:t>Change one thing, break another</a:t>
            </a:r>
          </a:p>
          <a:p>
            <a:endParaRPr lang="en-US" altLang="en-US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0312966C-005D-45D0-BF3A-FA6098CED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668507-D7FF-451F-9ACE-DCD756BADB3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0A9AD443-1C93-4A73-A0D0-258BBE4449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A3635006-779F-44F4-A2CD-F0C21C3A87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Lack of team work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D47C8C1F-6EED-41BE-85C4-DC7BC4562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4AB550-A329-48FC-A7A9-9F01CF226D3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A96CA006-2EB6-4A1B-A27A-416F7677C5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AE99031F-2622-453B-8A85-5B69EC8F4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Lack of team work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6B0C0813-E483-4AEB-8AA9-8BDBE0D4A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93077A-EAAC-4B34-BD96-25E1DCB0DDD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5ED83476-8E97-4958-AC10-3B2BE6C52B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B784ED9D-652C-4EFF-9D4F-E58D79DBB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090CFED-9B85-4A09-BF00-020D3C65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BA67F-F3AD-4FAE-B777-C9EF41D92A9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cs typeface="ヒラギノ角ゴ ProN W3" charset="-128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cs typeface="ヒラギノ角ゴ ProN W3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809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9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30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00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023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07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11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89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5043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6235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1012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E39AC1B-292B-40A7-9190-59BBD5B1C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D40A416-4DE2-4FB5-BF2C-99D9E528E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Lucida Grande" charset="0"/>
              </a:rPr>
              <a:t>Second level</a:t>
            </a:r>
          </a:p>
          <a:p>
            <a:pPr lvl="2"/>
            <a:r>
              <a:rPr lang="en-US" altLang="en-US">
                <a:sym typeface="Lucida Grande" charset="0"/>
              </a:rPr>
              <a:t>Third level</a:t>
            </a:r>
          </a:p>
          <a:p>
            <a:pPr lvl="3"/>
            <a:r>
              <a:rPr lang="en-US" altLang="en-US">
                <a:sym typeface="Lucida Grande" charset="0"/>
              </a:rPr>
              <a:t>Fourth level</a:t>
            </a:r>
          </a:p>
          <a:p>
            <a:pPr lvl="4"/>
            <a:r>
              <a:rPr lang="en-US" altLang="en-US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  <a:sym typeface="Lucida Grande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Clr>
          <a:srgbClr val="000099"/>
        </a:buClr>
        <a:buSzPct val="100000"/>
        <a:buFont typeface="Thonburi" charset="-52"/>
        <a:buChar char="•"/>
        <a:defRPr sz="32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1pPr>
      <a:lvl2pPr marL="681038" indent="-285750" algn="l" rtl="0" eaLnBrk="0" fontAlgn="base" hangingPunct="0">
        <a:spcBef>
          <a:spcPts val="700"/>
        </a:spcBef>
        <a:spcAft>
          <a:spcPct val="0"/>
        </a:spcAft>
        <a:buClr>
          <a:srgbClr val="000099"/>
        </a:buClr>
        <a:buSzPct val="100000"/>
        <a:buFont typeface="Thonburi" charset="-52"/>
        <a:buChar char="–"/>
        <a:defRPr sz="28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2pPr>
      <a:lvl3pPr marL="1081088" indent="-228600" algn="l" rtl="0" eaLnBrk="0" fontAlgn="base" hangingPunct="0">
        <a:spcBef>
          <a:spcPts val="600"/>
        </a:spcBef>
        <a:spcAft>
          <a:spcPct val="0"/>
        </a:spcAft>
        <a:buClr>
          <a:srgbClr val="000099"/>
        </a:buClr>
        <a:buSzPct val="100000"/>
        <a:buFont typeface="Thonburi" charset="-52"/>
        <a:buChar char="•"/>
        <a:defRPr sz="24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3pPr>
      <a:lvl4pPr marL="1538288" indent="-228600" algn="l" rtl="0" eaLnBrk="0" fontAlgn="base" hangingPunct="0">
        <a:spcBef>
          <a:spcPts val="500"/>
        </a:spcBef>
        <a:spcAft>
          <a:spcPct val="0"/>
        </a:spcAft>
        <a:buClr>
          <a:srgbClr val="000099"/>
        </a:buClr>
        <a:buSzPct val="100000"/>
        <a:buFont typeface="Thonburi" charset="-52"/>
        <a:buChar char="–"/>
        <a:defRPr sz="20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4pPr>
      <a:lvl5pPr marL="1995488" indent="-228600" algn="l" rtl="0" eaLnBrk="0" fontAlgn="base" hangingPunct="0">
        <a:spcBef>
          <a:spcPts val="500"/>
        </a:spcBef>
        <a:spcAft>
          <a:spcPct val="0"/>
        </a:spcAft>
        <a:buClr>
          <a:srgbClr val="000099"/>
        </a:buClr>
        <a:buSzPct val="100000"/>
        <a:buFont typeface="Geeza Pro" charset="0"/>
        <a:buChar char="»"/>
        <a:defRPr sz="20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5pPr>
      <a:lvl6pPr marL="2452688" indent="-228600" algn="l" rtl="0" fontAlgn="base">
        <a:spcBef>
          <a:spcPts val="500"/>
        </a:spcBef>
        <a:spcAft>
          <a:spcPct val="0"/>
        </a:spcAft>
        <a:buClr>
          <a:srgbClr val="000099"/>
        </a:buClr>
        <a:buSzPct val="100000"/>
        <a:buFont typeface="Geeza Pro" charset="0"/>
        <a:buChar char="»"/>
        <a:defRPr sz="20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6pPr>
      <a:lvl7pPr marL="2909888" indent="-228600" algn="l" rtl="0" fontAlgn="base">
        <a:spcBef>
          <a:spcPts val="500"/>
        </a:spcBef>
        <a:spcAft>
          <a:spcPct val="0"/>
        </a:spcAft>
        <a:buClr>
          <a:srgbClr val="000099"/>
        </a:buClr>
        <a:buSzPct val="100000"/>
        <a:buFont typeface="Geeza Pro" charset="0"/>
        <a:buChar char="»"/>
        <a:defRPr sz="20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7pPr>
      <a:lvl8pPr marL="3367088" indent="-228600" algn="l" rtl="0" fontAlgn="base">
        <a:spcBef>
          <a:spcPts val="500"/>
        </a:spcBef>
        <a:spcAft>
          <a:spcPct val="0"/>
        </a:spcAft>
        <a:buClr>
          <a:srgbClr val="000099"/>
        </a:buClr>
        <a:buSzPct val="100000"/>
        <a:buFont typeface="Geeza Pro" charset="0"/>
        <a:buChar char="»"/>
        <a:defRPr sz="20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8pPr>
      <a:lvl9pPr marL="3824288" indent="-228600" algn="l" rtl="0" fontAlgn="base">
        <a:spcBef>
          <a:spcPts val="500"/>
        </a:spcBef>
        <a:spcAft>
          <a:spcPct val="0"/>
        </a:spcAft>
        <a:buClr>
          <a:srgbClr val="000099"/>
        </a:buClr>
        <a:buSzPct val="100000"/>
        <a:buFont typeface="Geeza Pro" charset="0"/>
        <a:buChar char="»"/>
        <a:defRPr sz="2000">
          <a:solidFill>
            <a:srgbClr val="000099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>
            <a:extLst>
              <a:ext uri="{FF2B5EF4-FFF2-40B4-BE49-F238E27FC236}">
                <a16:creationId xmlns:a16="http://schemas.microsoft.com/office/drawing/2014/main" id="{B69DB833-CC2B-46A3-9645-B6D81BC5F7B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03" name="Rectangle 2">
              <a:extLst>
                <a:ext uri="{FF2B5EF4-FFF2-40B4-BE49-F238E27FC236}">
                  <a16:creationId xmlns:a16="http://schemas.microsoft.com/office/drawing/2014/main" id="{9BD98980-973C-4506-84EE-DD20BCBF3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098" name="Group 3">
            <a:extLst>
              <a:ext uri="{FF2B5EF4-FFF2-40B4-BE49-F238E27FC236}">
                <a16:creationId xmlns:a16="http://schemas.microsoft.com/office/drawing/2014/main" id="{7B2B733F-B936-497C-BBA1-0ACE805B977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4102" name="Rectangle 4">
              <a:extLst>
                <a:ext uri="{FF2B5EF4-FFF2-40B4-BE49-F238E27FC236}">
                  <a16:creationId xmlns:a16="http://schemas.microsoft.com/office/drawing/2014/main" id="{45E0E4AB-3681-49A9-950F-26511861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4099" name="Line 5">
            <a:extLst>
              <a:ext uri="{FF2B5EF4-FFF2-40B4-BE49-F238E27FC236}">
                <a16:creationId xmlns:a16="http://schemas.microsoft.com/office/drawing/2014/main" id="{8D97ABBC-F496-4C09-A9E8-8E44032ECC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6C0259C-4768-4A5B-BFF6-53961ACB9183}"/>
              </a:ext>
            </a:extLst>
          </p:cNvPr>
          <p:cNvSpPr>
            <a:spLocks/>
          </p:cNvSpPr>
          <p:nvPr/>
        </p:nvSpPr>
        <p:spPr bwMode="auto">
          <a:xfrm>
            <a:off x="458788" y="2692400"/>
            <a:ext cx="8229600" cy="635000"/>
          </a:xfrm>
          <a:prstGeom prst="rect">
            <a:avLst/>
          </a:prstGeom>
          <a:noFill/>
          <a:ln>
            <a:noFill/>
          </a:ln>
          <a:effectLst>
            <a:outerShdw blurRad="63500" dist="50799" dir="2021367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 eaLnBrk="1" hangingPunct="1">
              <a:defRPr/>
            </a:pPr>
            <a:r>
              <a:rPr lang="en-US" sz="4100" dirty="0">
                <a:solidFill>
                  <a:srgbClr val="0000FF"/>
                </a:solidFill>
                <a:latin typeface="Impact" charset="0"/>
                <a:ea typeface="ＭＳ Ｐゴシック" charset="0"/>
                <a:cs typeface="Impact" charset="0"/>
                <a:sym typeface="Impact" charset="0"/>
              </a:rPr>
              <a:t>Advanced Web Solutions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1F11C89E-0283-4B1E-8E3E-001D829BC2A3}"/>
              </a:ext>
            </a:extLst>
          </p:cNvPr>
          <p:cNvSpPr>
            <a:spLocks/>
          </p:cNvSpPr>
          <p:nvPr/>
        </p:nvSpPr>
        <p:spPr bwMode="auto">
          <a:xfrm>
            <a:off x="3860800" y="3521075"/>
            <a:ext cx="2120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Week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1">
            <a:extLst>
              <a:ext uri="{FF2B5EF4-FFF2-40B4-BE49-F238E27FC236}">
                <a16:creationId xmlns:a16="http://schemas.microsoft.com/office/drawing/2014/main" id="{11672272-A45B-4AD2-9509-227AF1D5328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344" name="Rectangle 2">
              <a:extLst>
                <a:ext uri="{FF2B5EF4-FFF2-40B4-BE49-F238E27FC236}">
                  <a16:creationId xmlns:a16="http://schemas.microsoft.com/office/drawing/2014/main" id="{241A5A3C-9972-4D2C-9CB1-6FDEE9902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338" name="Group 3">
            <a:extLst>
              <a:ext uri="{FF2B5EF4-FFF2-40B4-BE49-F238E27FC236}">
                <a16:creationId xmlns:a16="http://schemas.microsoft.com/office/drawing/2014/main" id="{6A7D6BDB-72E8-4E86-8D09-1DCD4002B15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5D9B2825-63D5-4E78-B9F9-A465DF0B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4339" name="Line 5">
            <a:extLst>
              <a:ext uri="{FF2B5EF4-FFF2-40B4-BE49-F238E27FC236}">
                <a16:creationId xmlns:a16="http://schemas.microsoft.com/office/drawing/2014/main" id="{A23CE966-C09F-449C-B30E-38132AD44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559207BD-9A4D-4939-910E-4F4864032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41AF1543-DDA0-4C9A-9B7E-93773163FDAB}"/>
              </a:ext>
            </a:extLst>
          </p:cNvPr>
          <p:cNvSpPr>
            <a:spLocks/>
          </p:cNvSpPr>
          <p:nvPr/>
        </p:nvSpPr>
        <p:spPr bwMode="auto">
          <a:xfrm>
            <a:off x="3276600" y="1052513"/>
            <a:ext cx="5472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40639" bIns="0"/>
          <a:lstStyle>
            <a:lvl1pPr marL="342900" indent="-3429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represents the data </a:t>
            </a:r>
            <a:r>
              <a:rPr lang="en-US" altLang="en-US" sz="2400" i="1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or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contains data </a:t>
            </a:r>
            <a:r>
              <a:rPr lang="en-US" altLang="en-US" sz="2400" i="1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or 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is interfacing with the database </a:t>
            </a:r>
            <a:r>
              <a:rPr lang="en-US" altLang="en-US" sz="2400" i="1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or 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holds data in memory that comes from the database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Deals directly with the database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 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</p:txBody>
      </p:sp>
      <p:sp>
        <p:nvSpPr>
          <p:cNvPr id="14342" name="Can 9">
            <a:extLst>
              <a:ext uri="{FF2B5EF4-FFF2-40B4-BE49-F238E27FC236}">
                <a16:creationId xmlns:a16="http://schemas.microsoft.com/office/drawing/2014/main" id="{F28C7D6D-A13C-41BF-820A-E10CEDA4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16113"/>
            <a:ext cx="1655762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>
            <a:extLst>
              <a:ext uri="{FF2B5EF4-FFF2-40B4-BE49-F238E27FC236}">
                <a16:creationId xmlns:a16="http://schemas.microsoft.com/office/drawing/2014/main" id="{D3199E5C-FBEC-4E93-A418-0E5DF242FE6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5376" name="Rectangle 2">
              <a:extLst>
                <a:ext uri="{FF2B5EF4-FFF2-40B4-BE49-F238E27FC236}">
                  <a16:creationId xmlns:a16="http://schemas.microsoft.com/office/drawing/2014/main" id="{44173A2A-20F7-48D8-A4E4-44D443408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5362" name="Group 3">
            <a:extLst>
              <a:ext uri="{FF2B5EF4-FFF2-40B4-BE49-F238E27FC236}">
                <a16:creationId xmlns:a16="http://schemas.microsoft.com/office/drawing/2014/main" id="{5CE42E61-972A-4ED9-9246-BE3E37260A9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5375" name="Rectangle 4">
              <a:extLst>
                <a:ext uri="{FF2B5EF4-FFF2-40B4-BE49-F238E27FC236}">
                  <a16:creationId xmlns:a16="http://schemas.microsoft.com/office/drawing/2014/main" id="{48422EF7-C8C1-4A82-8E23-7C1EBF5D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5363" name="Line 5">
            <a:extLst>
              <a:ext uri="{FF2B5EF4-FFF2-40B4-BE49-F238E27FC236}">
                <a16:creationId xmlns:a16="http://schemas.microsoft.com/office/drawing/2014/main" id="{8DB27E0A-43B9-4281-B2FC-A6A44211A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024421AD-37C2-480C-948E-196E5DCD0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C853A094-C622-48D9-9CDD-BB19D05250D3}"/>
              </a:ext>
            </a:extLst>
          </p:cNvPr>
          <p:cNvSpPr>
            <a:spLocks/>
          </p:cNvSpPr>
          <p:nvPr/>
        </p:nvSpPr>
        <p:spPr bwMode="auto">
          <a:xfrm>
            <a:off x="3203575" y="1052513"/>
            <a:ext cx="55451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Is the GUI (Graphical User Interface) (</a:t>
            </a:r>
            <a:r>
              <a:rPr lang="en-US" altLang="en-US" sz="2400" i="1">
                <a:solidFill>
                  <a:srgbClr val="000090"/>
                </a:solidFill>
                <a:ea typeface="MS PGothic" panose="020B0600070205080204" pitchFamily="34" charset="-128"/>
              </a:rPr>
              <a:t>the part of the application that interacts with the user</a:t>
            </a: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Is a view of the data/model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Different views for the same model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21AF8B-3F09-4BB9-A401-286C3F20A8A2}"/>
              </a:ext>
            </a:extLst>
          </p:cNvPr>
          <p:cNvSpPr/>
          <p:nvPr/>
        </p:nvSpPr>
        <p:spPr bwMode="auto">
          <a:xfrm>
            <a:off x="611560" y="1268760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0F719F-1DB3-4D4C-A500-3F9C8A176C79}"/>
              </a:ext>
            </a:extLst>
          </p:cNvPr>
          <p:cNvSpPr/>
          <p:nvPr/>
        </p:nvSpPr>
        <p:spPr bwMode="auto">
          <a:xfrm>
            <a:off x="611560" y="4509120"/>
            <a:ext cx="2376264" cy="1152128"/>
          </a:xfrm>
          <a:prstGeom prst="roundRect">
            <a:avLst/>
          </a:prstGeo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7CA9A21-B825-4564-83EA-13BE9A77B276}"/>
              </a:ext>
            </a:extLst>
          </p:cNvPr>
          <p:cNvSpPr/>
          <p:nvPr/>
        </p:nvSpPr>
        <p:spPr bwMode="auto">
          <a:xfrm>
            <a:off x="611560" y="2852936"/>
            <a:ext cx="2376264" cy="1152128"/>
          </a:xfrm>
          <a:prstGeom prst="roundRect">
            <a:avLst/>
          </a:prstGeom>
          <a:blipFill rotWithShape="1">
            <a:blip r:embed="rId3"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1">
            <a:extLst>
              <a:ext uri="{FF2B5EF4-FFF2-40B4-BE49-F238E27FC236}">
                <a16:creationId xmlns:a16="http://schemas.microsoft.com/office/drawing/2014/main" id="{4A2621F8-4A1E-421F-AE1E-13FDF235C8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6394" name="Rectangle 2">
              <a:extLst>
                <a:ext uri="{FF2B5EF4-FFF2-40B4-BE49-F238E27FC236}">
                  <a16:creationId xmlns:a16="http://schemas.microsoft.com/office/drawing/2014/main" id="{D0C2B534-82DD-4C1E-9E57-F98ED982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386" name="Group 3">
            <a:extLst>
              <a:ext uri="{FF2B5EF4-FFF2-40B4-BE49-F238E27FC236}">
                <a16:creationId xmlns:a16="http://schemas.microsoft.com/office/drawing/2014/main" id="{0CD5E6A3-8E52-4068-B0C1-F51B6E047DF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6393" name="Rectangle 4">
              <a:extLst>
                <a:ext uri="{FF2B5EF4-FFF2-40B4-BE49-F238E27FC236}">
                  <a16:creationId xmlns:a16="http://schemas.microsoft.com/office/drawing/2014/main" id="{51B35606-3BB7-464F-A3D8-37CF468FA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6387" name="Line 5">
            <a:extLst>
              <a:ext uri="{FF2B5EF4-FFF2-40B4-BE49-F238E27FC236}">
                <a16:creationId xmlns:a16="http://schemas.microsoft.com/office/drawing/2014/main" id="{ABADC6B7-9D63-4B45-BD94-68014EA90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49C30015-D481-4A6A-83A8-71E776DF5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6DB78DF7-6384-4DF2-B99E-9AF31636699A}"/>
              </a:ext>
            </a:extLst>
          </p:cNvPr>
          <p:cNvSpPr>
            <a:spLocks/>
          </p:cNvSpPr>
          <p:nvPr/>
        </p:nvSpPr>
        <p:spPr bwMode="auto">
          <a:xfrm>
            <a:off x="3348038" y="908050"/>
            <a:ext cx="5545137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Contains the logic of the application.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Is the Business logic.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Stuff that is not in the model or view.</a:t>
            </a:r>
          </a:p>
        </p:txBody>
      </p:sp>
      <p:grpSp>
        <p:nvGrpSpPr>
          <p:cNvPr id="16390" name="Group 11">
            <a:extLst>
              <a:ext uri="{FF2B5EF4-FFF2-40B4-BE49-F238E27FC236}">
                <a16:creationId xmlns:a16="http://schemas.microsoft.com/office/drawing/2014/main" id="{0AEB948F-81A1-4DF9-A91F-3FF666E9E06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28775"/>
            <a:ext cx="2971800" cy="2447925"/>
            <a:chOff x="3112492" y="3501008"/>
            <a:chExt cx="3187700" cy="2552700"/>
          </a:xfrm>
        </p:grpSpPr>
        <p:pic>
          <p:nvPicPr>
            <p:cNvPr id="16391" name="Picture 12">
              <a:extLst>
                <a:ext uri="{FF2B5EF4-FFF2-40B4-BE49-F238E27FC236}">
                  <a16:creationId xmlns:a16="http://schemas.microsoft.com/office/drawing/2014/main" id="{7A49A656-619E-4B64-89F0-C448F1EB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531943-8C97-4667-B413-3069DEB4F7BB}"/>
                </a:ext>
              </a:extLst>
            </p:cNvPr>
            <p:cNvSpPr/>
            <p:nvPr/>
          </p:nvSpPr>
          <p:spPr bwMode="auto">
            <a:xfrm>
              <a:off x="3471790" y="4436336"/>
              <a:ext cx="2377152" cy="504911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1">
            <a:extLst>
              <a:ext uri="{FF2B5EF4-FFF2-40B4-BE49-F238E27FC236}">
                <a16:creationId xmlns:a16="http://schemas.microsoft.com/office/drawing/2014/main" id="{96753F39-8920-4006-8261-59268DCCA0C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424" name="Rectangle 2">
              <a:extLst>
                <a:ext uri="{FF2B5EF4-FFF2-40B4-BE49-F238E27FC236}">
                  <a16:creationId xmlns:a16="http://schemas.microsoft.com/office/drawing/2014/main" id="{08298982-1E00-416C-9014-5965DDBCD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410" name="Group 3">
            <a:extLst>
              <a:ext uri="{FF2B5EF4-FFF2-40B4-BE49-F238E27FC236}">
                <a16:creationId xmlns:a16="http://schemas.microsoft.com/office/drawing/2014/main" id="{A2E604D3-35AA-4087-A5E5-C576F3F5977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7423" name="Rectangle 4">
              <a:extLst>
                <a:ext uri="{FF2B5EF4-FFF2-40B4-BE49-F238E27FC236}">
                  <a16:creationId xmlns:a16="http://schemas.microsoft.com/office/drawing/2014/main" id="{692E1827-839C-4169-A52D-56DF6ECA7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7411" name="Line 5">
            <a:extLst>
              <a:ext uri="{FF2B5EF4-FFF2-40B4-BE49-F238E27FC236}">
                <a16:creationId xmlns:a16="http://schemas.microsoft.com/office/drawing/2014/main" id="{2EC9D049-A8D3-4961-94AA-8ACBB9203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85DFF643-B2BA-452C-B1E3-2116D18DC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8B7FD580-E52C-4B0A-A1F1-D75644784F70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17414" name="Can 8">
            <a:extLst>
              <a:ext uri="{FF2B5EF4-FFF2-40B4-BE49-F238E27FC236}">
                <a16:creationId xmlns:a16="http://schemas.microsoft.com/office/drawing/2014/main" id="{EFE9EB3E-CF66-41A5-B7C3-C8CAB0F2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1EE30D-7B97-455B-AA62-F4BFE0F2B769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grpSp>
        <p:nvGrpSpPr>
          <p:cNvPr id="17418" name="Group 14">
            <a:extLst>
              <a:ext uri="{FF2B5EF4-FFF2-40B4-BE49-F238E27FC236}">
                <a16:creationId xmlns:a16="http://schemas.microsoft.com/office/drawing/2014/main" id="{DFCCC016-C7DB-4EFF-B2D3-45E5CA24CC97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17421" name="Picture 15">
              <a:extLst>
                <a:ext uri="{FF2B5EF4-FFF2-40B4-BE49-F238E27FC236}">
                  <a16:creationId xmlns:a16="http://schemas.microsoft.com/office/drawing/2014/main" id="{F6C5EAE1-4C3C-493C-AB0E-071A7076D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5FFC6F-3D69-4BD4-A363-C8741B5DAD91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EBD5E-76EF-47D6-9B10-58CB93EDD308}"/>
              </a:ext>
            </a:extLst>
          </p:cNvPr>
          <p:cNvCxnSpPr>
            <a:cxnSpLocks noChangeShapeType="1"/>
            <a:stCxn id="17414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8295A3-0DC1-44AD-B2D7-3D442B644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1">
            <a:extLst>
              <a:ext uri="{FF2B5EF4-FFF2-40B4-BE49-F238E27FC236}">
                <a16:creationId xmlns:a16="http://schemas.microsoft.com/office/drawing/2014/main" id="{E175AB6F-F193-4BD3-8E3D-FCB125CC49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50" name="Rectangle 2">
              <a:extLst>
                <a:ext uri="{FF2B5EF4-FFF2-40B4-BE49-F238E27FC236}">
                  <a16:creationId xmlns:a16="http://schemas.microsoft.com/office/drawing/2014/main" id="{9E493A50-C3CB-435A-9813-704FFBAAB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434" name="Group 3">
            <a:extLst>
              <a:ext uri="{FF2B5EF4-FFF2-40B4-BE49-F238E27FC236}">
                <a16:creationId xmlns:a16="http://schemas.microsoft.com/office/drawing/2014/main" id="{3F54ED46-0530-4794-9886-0D46E8A2CDA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8449" name="Rectangle 4">
              <a:extLst>
                <a:ext uri="{FF2B5EF4-FFF2-40B4-BE49-F238E27FC236}">
                  <a16:creationId xmlns:a16="http://schemas.microsoft.com/office/drawing/2014/main" id="{6839BB4E-ECA7-45ED-9E0D-C8B73DE5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8435" name="Line 5">
            <a:extLst>
              <a:ext uri="{FF2B5EF4-FFF2-40B4-BE49-F238E27FC236}">
                <a16:creationId xmlns:a16="http://schemas.microsoft.com/office/drawing/2014/main" id="{673881C9-F18D-464C-A782-D25726964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CB2685C8-0676-4A2F-A425-66067D3BB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A46C54ED-8333-4433-BE7C-8D21707CEEE7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18438" name="Can 8">
            <a:extLst>
              <a:ext uri="{FF2B5EF4-FFF2-40B4-BE49-F238E27FC236}">
                <a16:creationId xmlns:a16="http://schemas.microsoft.com/office/drawing/2014/main" id="{75DBDE58-2A4E-4A5B-B219-7F9B5750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153DD6-8895-415A-B750-B74DC0A13DEC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grpSp>
        <p:nvGrpSpPr>
          <p:cNvPr id="18442" name="Group 14">
            <a:extLst>
              <a:ext uri="{FF2B5EF4-FFF2-40B4-BE49-F238E27FC236}">
                <a16:creationId xmlns:a16="http://schemas.microsoft.com/office/drawing/2014/main" id="{5D964706-9699-47CE-ADEB-8B1A6F1C2A2E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3500438"/>
            <a:ext cx="3187700" cy="2552700"/>
            <a:chOff x="3112492" y="3501008"/>
            <a:chExt cx="3187700" cy="2552700"/>
          </a:xfrm>
        </p:grpSpPr>
        <p:pic>
          <p:nvPicPr>
            <p:cNvPr id="18447" name="Picture 15">
              <a:extLst>
                <a:ext uri="{FF2B5EF4-FFF2-40B4-BE49-F238E27FC236}">
                  <a16:creationId xmlns:a16="http://schemas.microsoft.com/office/drawing/2014/main" id="{D980E007-CA9C-4D22-8552-5D3F8EF1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0E67F2-7DA1-457C-A489-69852196EE41}"/>
                </a:ext>
              </a:extLst>
            </p:cNvPr>
            <p:cNvSpPr/>
            <p:nvPr/>
          </p:nvSpPr>
          <p:spPr bwMode="auto">
            <a:xfrm>
              <a:off x="3472855" y="4437633"/>
              <a:ext cx="2376487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cxnSp>
        <p:nvCxnSpPr>
          <p:cNvPr id="18443" name="Straight Connector 13">
            <a:extLst>
              <a:ext uri="{FF2B5EF4-FFF2-40B4-BE49-F238E27FC236}">
                <a16:creationId xmlns:a16="http://schemas.microsoft.com/office/drawing/2014/main" id="{FF232545-EEFD-417C-8254-A83B41B74242}"/>
              </a:ext>
            </a:extLst>
          </p:cNvPr>
          <p:cNvCxnSpPr>
            <a:cxnSpLocks noChangeShapeType="1"/>
            <a:stCxn id="18438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TextBox 17">
            <a:extLst>
              <a:ext uri="{FF2B5EF4-FFF2-40B4-BE49-F238E27FC236}">
                <a16:creationId xmlns:a16="http://schemas.microsoft.com/office/drawing/2014/main" id="{B4A88A99-BBDF-4FEA-8FE0-8686E17C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18445" name="Rectangle 20">
            <a:extLst>
              <a:ext uri="{FF2B5EF4-FFF2-40B4-BE49-F238E27FC236}">
                <a16:creationId xmlns:a16="http://schemas.microsoft.com/office/drawing/2014/main" id="{D1471DA6-B31D-478F-BB59-AF19D0A9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700213"/>
            <a:ext cx="5543550" cy="4824412"/>
          </a:xfrm>
          <a:prstGeom prst="rect">
            <a:avLst/>
          </a:prstGeom>
          <a:solidFill>
            <a:srgbClr val="E7F4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8446" name="TextBox 19">
            <a:extLst>
              <a:ext uri="{FF2B5EF4-FFF2-40B4-BE49-F238E27FC236}">
                <a16:creationId xmlns:a16="http://schemas.microsoft.com/office/drawing/2014/main" id="{908FFC28-0329-4B17-82E0-6A7E86D56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08350"/>
            <a:ext cx="576103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Requests data from the model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Listens to the model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90"/>
              </a:solidFill>
              <a:ea typeface="ヒラギノ明朝 ProN W3" charset="-128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>
            <a:extLst>
              <a:ext uri="{FF2B5EF4-FFF2-40B4-BE49-F238E27FC236}">
                <a16:creationId xmlns:a16="http://schemas.microsoft.com/office/drawing/2014/main" id="{7A8CEEEE-DE1F-4E21-808B-C14A9C323D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9475" name="Rectangle 2">
              <a:extLst>
                <a:ext uri="{FF2B5EF4-FFF2-40B4-BE49-F238E27FC236}">
                  <a16:creationId xmlns:a16="http://schemas.microsoft.com/office/drawing/2014/main" id="{E8B24D38-3784-45ED-828B-7738BBAEF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9458" name="Group 3">
            <a:extLst>
              <a:ext uri="{FF2B5EF4-FFF2-40B4-BE49-F238E27FC236}">
                <a16:creationId xmlns:a16="http://schemas.microsoft.com/office/drawing/2014/main" id="{23AFEEDF-4749-4139-9FE9-22AC6C2CE9B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9474" name="Rectangle 4">
              <a:extLst>
                <a:ext uri="{FF2B5EF4-FFF2-40B4-BE49-F238E27FC236}">
                  <a16:creationId xmlns:a16="http://schemas.microsoft.com/office/drawing/2014/main" id="{CDF07E25-1536-47A0-9B1C-6DAD44B5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9459" name="Line 5">
            <a:extLst>
              <a:ext uri="{FF2B5EF4-FFF2-40B4-BE49-F238E27FC236}">
                <a16:creationId xmlns:a16="http://schemas.microsoft.com/office/drawing/2014/main" id="{C6C9483C-413C-48BC-AB23-2FD1C2CD9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F9C96361-0837-441B-9600-A43231C4E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B9905602-FC2A-4DB8-991C-16F2F5B7D27B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19462" name="Can 8">
            <a:extLst>
              <a:ext uri="{FF2B5EF4-FFF2-40B4-BE49-F238E27FC236}">
                <a16:creationId xmlns:a16="http://schemas.microsoft.com/office/drawing/2014/main" id="{16020CD2-E086-4C9C-80D4-4D1D4735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D5724A-8E3C-40B3-BC91-6A5ACED336B1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grpSp>
        <p:nvGrpSpPr>
          <p:cNvPr id="19466" name="Group 14">
            <a:extLst>
              <a:ext uri="{FF2B5EF4-FFF2-40B4-BE49-F238E27FC236}">
                <a16:creationId xmlns:a16="http://schemas.microsoft.com/office/drawing/2014/main" id="{77BF36AB-1273-4F0D-B554-5B1A8E1B5C9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500438"/>
            <a:ext cx="3187700" cy="2552700"/>
            <a:chOff x="3112492" y="3501008"/>
            <a:chExt cx="3187700" cy="2552700"/>
          </a:xfrm>
        </p:grpSpPr>
        <p:pic>
          <p:nvPicPr>
            <p:cNvPr id="19472" name="Picture 15">
              <a:extLst>
                <a:ext uri="{FF2B5EF4-FFF2-40B4-BE49-F238E27FC236}">
                  <a16:creationId xmlns:a16="http://schemas.microsoft.com/office/drawing/2014/main" id="{C60C4D83-C6D6-4992-AC69-68D173A36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FA8E90-6AAD-4915-AF7E-38907C60A9DF}"/>
                </a:ext>
              </a:extLst>
            </p:cNvPr>
            <p:cNvSpPr/>
            <p:nvPr/>
          </p:nvSpPr>
          <p:spPr bwMode="auto">
            <a:xfrm>
              <a:off x="3472855" y="4437633"/>
              <a:ext cx="2376487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cxnSp>
        <p:nvCxnSpPr>
          <p:cNvPr id="19467" name="Straight Connector 13">
            <a:extLst>
              <a:ext uri="{FF2B5EF4-FFF2-40B4-BE49-F238E27FC236}">
                <a16:creationId xmlns:a16="http://schemas.microsoft.com/office/drawing/2014/main" id="{A7E7EFB0-1229-4169-A599-1D392A0A63BF}"/>
              </a:ext>
            </a:extLst>
          </p:cNvPr>
          <p:cNvCxnSpPr>
            <a:cxnSpLocks noChangeShapeType="1"/>
            <a:stCxn id="19462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Box 17">
            <a:extLst>
              <a:ext uri="{FF2B5EF4-FFF2-40B4-BE49-F238E27FC236}">
                <a16:creationId xmlns:a16="http://schemas.microsoft.com/office/drawing/2014/main" id="{D4BD6DDC-F5DC-4C5B-B747-E69842BD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19469" name="Rectangle 20">
            <a:extLst>
              <a:ext uri="{FF2B5EF4-FFF2-40B4-BE49-F238E27FC236}">
                <a16:creationId xmlns:a16="http://schemas.microsoft.com/office/drawing/2014/main" id="{2DCB19F1-5448-4663-8C9F-1B8836B0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6192838" cy="4824412"/>
          </a:xfrm>
          <a:prstGeom prst="rect">
            <a:avLst/>
          </a:prstGeom>
          <a:solidFill>
            <a:srgbClr val="E7F4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9470" name="TextBox 19">
            <a:extLst>
              <a:ext uri="{FF2B5EF4-FFF2-40B4-BE49-F238E27FC236}">
                <a16:creationId xmlns:a16="http://schemas.microsoft.com/office/drawing/2014/main" id="{D740B34D-536B-456E-81C2-683D9CFBD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584575"/>
            <a:ext cx="550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Never includes classes of the View.</a:t>
            </a:r>
          </a:p>
        </p:txBody>
      </p:sp>
      <p:sp>
        <p:nvSpPr>
          <p:cNvPr id="19471" name="TextBox 18">
            <a:extLst>
              <a:ext uri="{FF2B5EF4-FFF2-40B4-BE49-F238E27FC236}">
                <a16:creationId xmlns:a16="http://schemas.microsoft.com/office/drawing/2014/main" id="{D2B06F2E-36BE-48F7-AD32-76227C7C8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801688"/>
            <a:ext cx="54006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The Model is passive.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“Notifies” the view about changes.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(</a:t>
            </a:r>
            <a:r>
              <a:rPr lang="en-US" altLang="en-US" sz="2400" i="1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see Observer Pattern</a:t>
            </a: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">
            <a:extLst>
              <a:ext uri="{FF2B5EF4-FFF2-40B4-BE49-F238E27FC236}">
                <a16:creationId xmlns:a16="http://schemas.microsoft.com/office/drawing/2014/main" id="{9B0A699C-E4B6-4D0A-A4D4-2E81882B2F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498" name="Rectangle 2">
              <a:extLst>
                <a:ext uri="{FF2B5EF4-FFF2-40B4-BE49-F238E27FC236}">
                  <a16:creationId xmlns:a16="http://schemas.microsoft.com/office/drawing/2014/main" id="{0FAFBBAE-8FDD-4388-BCBB-A4F4EF2B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482" name="Group 3">
            <a:extLst>
              <a:ext uri="{FF2B5EF4-FFF2-40B4-BE49-F238E27FC236}">
                <a16:creationId xmlns:a16="http://schemas.microsoft.com/office/drawing/2014/main" id="{83D8CA0F-A9F1-4AAF-AE4E-9FFE8D8A52D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0497" name="Rectangle 4">
              <a:extLst>
                <a:ext uri="{FF2B5EF4-FFF2-40B4-BE49-F238E27FC236}">
                  <a16:creationId xmlns:a16="http://schemas.microsoft.com/office/drawing/2014/main" id="{D34976FB-9006-4DC3-A0F6-92A41FB0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0483" name="Line 5">
            <a:extLst>
              <a:ext uri="{FF2B5EF4-FFF2-40B4-BE49-F238E27FC236}">
                <a16:creationId xmlns:a16="http://schemas.microsoft.com/office/drawing/2014/main" id="{61ED53A2-02E1-4C82-A99B-3FFF5F16F4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70F87469-8FE4-48F2-9708-F1A9187C6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5BF81F12-02C8-4BE7-A51F-A0488CB8FC29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0486" name="Can 8">
            <a:extLst>
              <a:ext uri="{FF2B5EF4-FFF2-40B4-BE49-F238E27FC236}">
                <a16:creationId xmlns:a16="http://schemas.microsoft.com/office/drawing/2014/main" id="{C6B4E9ED-6A6C-4BC6-89E3-4138F976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D63E1F-DDB7-4013-B52F-AC7023D832ED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grpSp>
        <p:nvGrpSpPr>
          <p:cNvPr id="20490" name="Group 14">
            <a:extLst>
              <a:ext uri="{FF2B5EF4-FFF2-40B4-BE49-F238E27FC236}">
                <a16:creationId xmlns:a16="http://schemas.microsoft.com/office/drawing/2014/main" id="{36D1FD08-4CEE-4D39-9171-0578C473A8C1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0495" name="Picture 15">
              <a:extLst>
                <a:ext uri="{FF2B5EF4-FFF2-40B4-BE49-F238E27FC236}">
                  <a16:creationId xmlns:a16="http://schemas.microsoft.com/office/drawing/2014/main" id="{A3875C43-6C7F-4462-A3BB-EE4A79B4C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7D1A33-A93C-4E6D-B3B4-4962FD54A2DA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cxnSp>
        <p:nvCxnSpPr>
          <p:cNvPr id="20491" name="Straight Connector 13">
            <a:extLst>
              <a:ext uri="{FF2B5EF4-FFF2-40B4-BE49-F238E27FC236}">
                <a16:creationId xmlns:a16="http://schemas.microsoft.com/office/drawing/2014/main" id="{2790278F-6981-443E-AD61-C1163A803D1D}"/>
              </a:ext>
            </a:extLst>
          </p:cNvPr>
          <p:cNvCxnSpPr>
            <a:cxnSpLocks noChangeShapeType="1"/>
            <a:stCxn id="20486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TextBox 17">
            <a:extLst>
              <a:ext uri="{FF2B5EF4-FFF2-40B4-BE49-F238E27FC236}">
                <a16:creationId xmlns:a16="http://schemas.microsoft.com/office/drawing/2014/main" id="{55709882-491A-45B3-887F-2EE5F3A2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EA832-267A-41C5-A3CA-1B671F5C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AE7AE-E56E-4BAB-A07E-05122364FD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1">
            <a:extLst>
              <a:ext uri="{FF2B5EF4-FFF2-40B4-BE49-F238E27FC236}">
                <a16:creationId xmlns:a16="http://schemas.microsoft.com/office/drawing/2014/main" id="{A41C066D-1C50-4E0E-BA97-2FF1A6628A3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24" name="Rectangle 2">
              <a:extLst>
                <a:ext uri="{FF2B5EF4-FFF2-40B4-BE49-F238E27FC236}">
                  <a16:creationId xmlns:a16="http://schemas.microsoft.com/office/drawing/2014/main" id="{97EC0D0C-6669-43F3-9604-29B3FB77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1506" name="Group 3">
            <a:extLst>
              <a:ext uri="{FF2B5EF4-FFF2-40B4-BE49-F238E27FC236}">
                <a16:creationId xmlns:a16="http://schemas.microsoft.com/office/drawing/2014/main" id="{BC917932-9C24-4B96-B52F-E043F0D2489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1523" name="Rectangle 4">
              <a:extLst>
                <a:ext uri="{FF2B5EF4-FFF2-40B4-BE49-F238E27FC236}">
                  <a16:creationId xmlns:a16="http://schemas.microsoft.com/office/drawing/2014/main" id="{8F55F0DB-7C5E-4688-8B27-561C27369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1507" name="Line 5">
            <a:extLst>
              <a:ext uri="{FF2B5EF4-FFF2-40B4-BE49-F238E27FC236}">
                <a16:creationId xmlns:a16="http://schemas.microsoft.com/office/drawing/2014/main" id="{FA344D22-6C94-4B9D-92B1-4453CC4F5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E38F6247-A7B0-4E07-B3E1-2D661A443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A650C0F4-3B38-43A5-9045-B49A5217C3F6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1510" name="Can 8">
            <a:extLst>
              <a:ext uri="{FF2B5EF4-FFF2-40B4-BE49-F238E27FC236}">
                <a16:creationId xmlns:a16="http://schemas.microsoft.com/office/drawing/2014/main" id="{DE3D5F0F-D2A1-42D0-A432-89F60F4B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927C86C-D76B-4B73-BFC7-A9D2B94A2DC3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cxnSp>
        <p:nvCxnSpPr>
          <p:cNvPr id="21514" name="Straight Connector 13">
            <a:extLst>
              <a:ext uri="{FF2B5EF4-FFF2-40B4-BE49-F238E27FC236}">
                <a16:creationId xmlns:a16="http://schemas.microsoft.com/office/drawing/2014/main" id="{5960EB0E-D7E9-438B-8807-EA8DD4BCAC14}"/>
              </a:ext>
            </a:extLst>
          </p:cNvPr>
          <p:cNvCxnSpPr>
            <a:cxnSpLocks noChangeShapeType="1"/>
            <a:stCxn id="21510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Box 17">
            <a:extLst>
              <a:ext uri="{FF2B5EF4-FFF2-40B4-BE49-F238E27FC236}">
                <a16:creationId xmlns:a16="http://schemas.microsoft.com/office/drawing/2014/main" id="{FE9B8F15-B24B-48CC-8E3A-94FBEEEF0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1516" name="TextBox 18">
            <a:extLst>
              <a:ext uri="{FF2B5EF4-FFF2-40B4-BE49-F238E27FC236}">
                <a16:creationId xmlns:a16="http://schemas.microsoft.com/office/drawing/2014/main" id="{6196E2FC-EFC2-41EA-A207-299A83218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1517" name="Straight Connector 20">
            <a:extLst>
              <a:ext uri="{FF2B5EF4-FFF2-40B4-BE49-F238E27FC236}">
                <a16:creationId xmlns:a16="http://schemas.microsoft.com/office/drawing/2014/main" id="{237CACAC-58B7-4C0E-AE35-3CCE3157A7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Rectangle 21">
            <a:extLst>
              <a:ext uri="{FF2B5EF4-FFF2-40B4-BE49-F238E27FC236}">
                <a16:creationId xmlns:a16="http://schemas.microsoft.com/office/drawing/2014/main" id="{1459E43E-0716-4DBD-BDDB-41C42B65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351838" cy="3024187"/>
          </a:xfrm>
          <a:prstGeom prst="rect">
            <a:avLst/>
          </a:prstGeom>
          <a:solidFill>
            <a:srgbClr val="E7F4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grpSp>
        <p:nvGrpSpPr>
          <p:cNvPr id="21519" name="Group 14">
            <a:extLst>
              <a:ext uri="{FF2B5EF4-FFF2-40B4-BE49-F238E27FC236}">
                <a16:creationId xmlns:a16="http://schemas.microsoft.com/office/drawing/2014/main" id="{55E0B322-7819-4FA1-B431-B4F76605CAE1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1521" name="Picture 15">
              <a:extLst>
                <a:ext uri="{FF2B5EF4-FFF2-40B4-BE49-F238E27FC236}">
                  <a16:creationId xmlns:a16="http://schemas.microsoft.com/office/drawing/2014/main" id="{0FC60306-85E1-4E66-976B-C727E800C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32B086-F8ED-4332-8174-87977E9391EF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sp>
        <p:nvSpPr>
          <p:cNvPr id="21520" name="TextBox 19">
            <a:extLst>
              <a:ext uri="{FF2B5EF4-FFF2-40B4-BE49-F238E27FC236}">
                <a16:creationId xmlns:a16="http://schemas.microsoft.com/office/drawing/2014/main" id="{21B2F285-BD93-40F5-859A-E65C4F26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940425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Tells the Model what to do.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">
            <a:extLst>
              <a:ext uri="{FF2B5EF4-FFF2-40B4-BE49-F238E27FC236}">
                <a16:creationId xmlns:a16="http://schemas.microsoft.com/office/drawing/2014/main" id="{E98CC72E-2D50-463F-B094-5A3DB61D33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48" name="Rectangle 2">
              <a:extLst>
                <a:ext uri="{FF2B5EF4-FFF2-40B4-BE49-F238E27FC236}">
                  <a16:creationId xmlns:a16="http://schemas.microsoft.com/office/drawing/2014/main" id="{7FF31792-C8C2-49AE-9DDC-ABA186EF0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2530" name="Group 3">
            <a:extLst>
              <a:ext uri="{FF2B5EF4-FFF2-40B4-BE49-F238E27FC236}">
                <a16:creationId xmlns:a16="http://schemas.microsoft.com/office/drawing/2014/main" id="{C283EE05-D70E-47AB-9301-518375D3B3F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2547" name="Rectangle 4">
              <a:extLst>
                <a:ext uri="{FF2B5EF4-FFF2-40B4-BE49-F238E27FC236}">
                  <a16:creationId xmlns:a16="http://schemas.microsoft.com/office/drawing/2014/main" id="{D31959E3-4F76-4DC8-9764-7C3A4CB6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2531" name="Line 5">
            <a:extLst>
              <a:ext uri="{FF2B5EF4-FFF2-40B4-BE49-F238E27FC236}">
                <a16:creationId xmlns:a16="http://schemas.microsoft.com/office/drawing/2014/main" id="{85294FED-F7ED-4856-806E-C37385E46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AB8E363F-A6AB-445B-8A7D-24BCE9B1D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36FCC86C-DACB-442A-B65E-E2AF647F5701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2534" name="Can 8">
            <a:extLst>
              <a:ext uri="{FF2B5EF4-FFF2-40B4-BE49-F238E27FC236}">
                <a16:creationId xmlns:a16="http://schemas.microsoft.com/office/drawing/2014/main" id="{2EA44851-2DAA-4D07-80A7-9D9FA0792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62412B6-FFA7-4C0F-A3F9-C9BD6E7EDF3F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cxnSp>
        <p:nvCxnSpPr>
          <p:cNvPr id="22538" name="Straight Connector 13">
            <a:extLst>
              <a:ext uri="{FF2B5EF4-FFF2-40B4-BE49-F238E27FC236}">
                <a16:creationId xmlns:a16="http://schemas.microsoft.com/office/drawing/2014/main" id="{80DEB9DB-2F74-4074-AE4E-A6D9E579A1B2}"/>
              </a:ext>
            </a:extLst>
          </p:cNvPr>
          <p:cNvCxnSpPr>
            <a:cxnSpLocks noChangeShapeType="1"/>
            <a:stCxn id="22534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TextBox 17">
            <a:extLst>
              <a:ext uri="{FF2B5EF4-FFF2-40B4-BE49-F238E27FC236}">
                <a16:creationId xmlns:a16="http://schemas.microsoft.com/office/drawing/2014/main" id="{0C2DF3AD-29F6-433E-B482-4904FAAA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2540" name="TextBox 18">
            <a:extLst>
              <a:ext uri="{FF2B5EF4-FFF2-40B4-BE49-F238E27FC236}">
                <a16:creationId xmlns:a16="http://schemas.microsoft.com/office/drawing/2014/main" id="{B1260D78-CFE4-4CF7-8FE9-6D19E6D7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2541" name="Straight Connector 20">
            <a:extLst>
              <a:ext uri="{FF2B5EF4-FFF2-40B4-BE49-F238E27FC236}">
                <a16:creationId xmlns:a16="http://schemas.microsoft.com/office/drawing/2014/main" id="{91980B68-0DE2-434C-B609-440A3101CB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Rectangle 21">
            <a:extLst>
              <a:ext uri="{FF2B5EF4-FFF2-40B4-BE49-F238E27FC236}">
                <a16:creationId xmlns:a16="http://schemas.microsoft.com/office/drawing/2014/main" id="{2BE623B3-132A-4A42-A5B5-4960000D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351838" cy="3024187"/>
          </a:xfrm>
          <a:prstGeom prst="rect">
            <a:avLst/>
          </a:prstGeom>
          <a:solidFill>
            <a:srgbClr val="E7F4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grpSp>
        <p:nvGrpSpPr>
          <p:cNvPr id="22543" name="Group 14">
            <a:extLst>
              <a:ext uri="{FF2B5EF4-FFF2-40B4-BE49-F238E27FC236}">
                <a16:creationId xmlns:a16="http://schemas.microsoft.com/office/drawing/2014/main" id="{EC8F2AC2-D230-4126-86A9-4868B55C7EF7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2545" name="Picture 15">
              <a:extLst>
                <a:ext uri="{FF2B5EF4-FFF2-40B4-BE49-F238E27FC236}">
                  <a16:creationId xmlns:a16="http://schemas.microsoft.com/office/drawing/2014/main" id="{3B9D7564-9DBB-46FB-9263-E457AB502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E0D7E-4836-4230-B4DA-7EB44DFE7594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sp>
        <p:nvSpPr>
          <p:cNvPr id="22544" name="TextBox 19">
            <a:extLst>
              <a:ext uri="{FF2B5EF4-FFF2-40B4-BE49-F238E27FC236}">
                <a16:creationId xmlns:a16="http://schemas.microsoft.com/office/drawing/2014/main" id="{E256FA65-FBF2-41EE-9751-5C94E195F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661025"/>
            <a:ext cx="7993062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Processes the user’s requests and instructs the model with what the user wants.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>
            <a:extLst>
              <a:ext uri="{FF2B5EF4-FFF2-40B4-BE49-F238E27FC236}">
                <a16:creationId xmlns:a16="http://schemas.microsoft.com/office/drawing/2014/main" id="{5F4B93F3-CD46-4AB5-A852-3F18A03468B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3572" name="Rectangle 2">
              <a:extLst>
                <a:ext uri="{FF2B5EF4-FFF2-40B4-BE49-F238E27FC236}">
                  <a16:creationId xmlns:a16="http://schemas.microsoft.com/office/drawing/2014/main" id="{736712A7-C8E9-4FE8-ABC1-14046CE4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3554" name="Group 3">
            <a:extLst>
              <a:ext uri="{FF2B5EF4-FFF2-40B4-BE49-F238E27FC236}">
                <a16:creationId xmlns:a16="http://schemas.microsoft.com/office/drawing/2014/main" id="{2425B808-AD6F-4BA5-8C6F-0ACEC53726E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3571" name="Rectangle 4">
              <a:extLst>
                <a:ext uri="{FF2B5EF4-FFF2-40B4-BE49-F238E27FC236}">
                  <a16:creationId xmlns:a16="http://schemas.microsoft.com/office/drawing/2014/main" id="{BF05C33B-6B75-4CAD-8CA9-0298178D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3555" name="Line 5">
            <a:extLst>
              <a:ext uri="{FF2B5EF4-FFF2-40B4-BE49-F238E27FC236}">
                <a16:creationId xmlns:a16="http://schemas.microsoft.com/office/drawing/2014/main" id="{2F2356FC-BC91-46A5-A809-BB3268F568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9A451D99-9D4C-4A06-B3DD-57C426386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8DAFEB19-4458-4A65-9712-387BB6BCC73B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3558" name="Can 8">
            <a:extLst>
              <a:ext uri="{FF2B5EF4-FFF2-40B4-BE49-F238E27FC236}">
                <a16:creationId xmlns:a16="http://schemas.microsoft.com/office/drawing/2014/main" id="{7F239987-6EE0-449C-948A-CA142047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2F7369-15F6-4865-9ECE-A50C02323C75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cxnSp>
        <p:nvCxnSpPr>
          <p:cNvPr id="23562" name="Straight Connector 13">
            <a:extLst>
              <a:ext uri="{FF2B5EF4-FFF2-40B4-BE49-F238E27FC236}">
                <a16:creationId xmlns:a16="http://schemas.microsoft.com/office/drawing/2014/main" id="{9CEAA57E-C3C7-47EA-BAEA-9B1FD5988CDB}"/>
              </a:ext>
            </a:extLst>
          </p:cNvPr>
          <p:cNvCxnSpPr>
            <a:cxnSpLocks noChangeShapeType="1"/>
            <a:stCxn id="23558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Box 17">
            <a:extLst>
              <a:ext uri="{FF2B5EF4-FFF2-40B4-BE49-F238E27FC236}">
                <a16:creationId xmlns:a16="http://schemas.microsoft.com/office/drawing/2014/main" id="{7CCEC50F-965B-4AAE-AA27-EF940D08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3564" name="TextBox 18">
            <a:extLst>
              <a:ext uri="{FF2B5EF4-FFF2-40B4-BE49-F238E27FC236}">
                <a16:creationId xmlns:a16="http://schemas.microsoft.com/office/drawing/2014/main" id="{B2F316F7-7E61-4711-8D03-C88C31CA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3565" name="Straight Connector 20">
            <a:extLst>
              <a:ext uri="{FF2B5EF4-FFF2-40B4-BE49-F238E27FC236}">
                <a16:creationId xmlns:a16="http://schemas.microsoft.com/office/drawing/2014/main" id="{5FC6E604-79AA-4D78-ACF8-EFFE16C2EC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6" name="Rectangle 21">
            <a:extLst>
              <a:ext uri="{FF2B5EF4-FFF2-40B4-BE49-F238E27FC236}">
                <a16:creationId xmlns:a16="http://schemas.microsoft.com/office/drawing/2014/main" id="{3B6D6DC7-4E1A-486F-8F57-CDB1A5B7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351838" cy="3024187"/>
          </a:xfrm>
          <a:prstGeom prst="rect">
            <a:avLst/>
          </a:prstGeom>
          <a:solidFill>
            <a:srgbClr val="E7F4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grpSp>
        <p:nvGrpSpPr>
          <p:cNvPr id="23567" name="Group 14">
            <a:extLst>
              <a:ext uri="{FF2B5EF4-FFF2-40B4-BE49-F238E27FC236}">
                <a16:creationId xmlns:a16="http://schemas.microsoft.com/office/drawing/2014/main" id="{B234C171-AE87-4CE0-A76A-3EA127EEA80B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3569" name="Picture 15">
              <a:extLst>
                <a:ext uri="{FF2B5EF4-FFF2-40B4-BE49-F238E27FC236}">
                  <a16:creationId xmlns:a16="http://schemas.microsoft.com/office/drawing/2014/main" id="{4ED5B788-9F2B-4D93-8F70-B38DFD2A8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39CAD-B582-434A-99E9-5B0F80658004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sp>
        <p:nvSpPr>
          <p:cNvPr id="23568" name="TextBox 19">
            <a:extLst>
              <a:ext uri="{FF2B5EF4-FFF2-40B4-BE49-F238E27FC236}">
                <a16:creationId xmlns:a16="http://schemas.microsoft.com/office/drawing/2014/main" id="{585E0165-3ABE-4704-A61C-5F19A9EE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661025"/>
            <a:ext cx="67691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“Listens” to the Model.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What changes were made in the Model?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">
            <a:extLst>
              <a:ext uri="{FF2B5EF4-FFF2-40B4-BE49-F238E27FC236}">
                <a16:creationId xmlns:a16="http://schemas.microsoft.com/office/drawing/2014/main" id="{401090C0-BFC1-AEF2-BBE8-D3250D4EC55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74" name="Rectangle 2">
              <a:extLst>
                <a:ext uri="{FF2B5EF4-FFF2-40B4-BE49-F238E27FC236}">
                  <a16:creationId xmlns:a16="http://schemas.microsoft.com/office/drawing/2014/main" id="{F55674C6-BED4-9D33-42A3-FD3B349B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•"/>
                <a:defRPr sz="32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–"/>
                <a:defRPr sz="28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•"/>
                <a:defRPr sz="24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–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itchFamily="6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D32DAB10-CD59-7F1C-01B9-DF81757436B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9273" name="Rectangle 4">
              <a:extLst>
                <a:ext uri="{FF2B5EF4-FFF2-40B4-BE49-F238E27FC236}">
                  <a16:creationId xmlns:a16="http://schemas.microsoft.com/office/drawing/2014/main" id="{77E698A9-91A1-57B5-535C-8CDC19BB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•"/>
                <a:defRPr sz="32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–"/>
                <a:defRPr sz="28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•"/>
                <a:defRPr sz="24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pitchFamily="6" charset="-52"/>
                <a:buChar char="–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pitchFamily="6" charset="0"/>
                  <a:ea typeface="ヒラギノ角ゴ ProN W3" pitchFamily="6" charset="-128"/>
                  <a:sym typeface="Lucida Grande" pitchFamily="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itchFamily="6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9220" name="Line 5">
            <a:extLst>
              <a:ext uri="{FF2B5EF4-FFF2-40B4-BE49-F238E27FC236}">
                <a16:creationId xmlns:a16="http://schemas.microsoft.com/office/drawing/2014/main" id="{C7098BAC-DEFB-C21A-1E06-EF020303A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C084A8CC-04BC-8210-C918-DA648474E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39700"/>
            <a:ext cx="8458200" cy="719138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AWS – Break down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140D20FE-AD5E-0093-0E97-138823CAE165}"/>
              </a:ext>
            </a:extLst>
          </p:cNvPr>
          <p:cNvSpPr>
            <a:spLocks/>
          </p:cNvSpPr>
          <p:nvPr/>
        </p:nvSpPr>
        <p:spPr bwMode="auto">
          <a:xfrm>
            <a:off x="723900" y="1341438"/>
            <a:ext cx="8051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ts val="800"/>
              </a:spcBef>
              <a:buClr>
                <a:srgbClr val="000099"/>
              </a:buClr>
              <a:buSzPct val="100000"/>
              <a:buFont typeface="Thonburi" pitchFamily="6" charset="-52"/>
              <a:buChar char="•"/>
              <a:defRPr sz="32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pitchFamily="6" charset="-52"/>
              <a:buChar char="–"/>
              <a:defRPr sz="28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pitchFamily="6" charset="-52"/>
              <a:buChar char="•"/>
              <a:defRPr sz="24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pitchFamily="6" charset="-52"/>
              <a:buChar char="–"/>
              <a:defRPr sz="20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pitchFamily="6" charset="0"/>
                <a:ea typeface="ヒラギノ角ゴ ProN W3" pitchFamily="6" charset="-128"/>
                <a:sym typeface="Lucida Grande" pitchFamily="6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000090"/>
              </a:solidFill>
              <a:ea typeface="ヒラギノ明朝 ProN W3" pitchFamily="6" charset="-128"/>
              <a:sym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C048CF-0C5E-5B3B-8217-662CDB1665D3}"/>
              </a:ext>
            </a:extLst>
          </p:cNvPr>
          <p:cNvGraphicFramePr>
            <a:graphicFrameLocks noGrp="1"/>
          </p:cNvGraphicFramePr>
          <p:nvPr/>
        </p:nvGraphicFramePr>
        <p:xfrm>
          <a:off x="254000" y="1101725"/>
          <a:ext cx="8529641" cy="5162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13239503"/>
                    </a:ext>
                  </a:extLst>
                </a:gridCol>
                <a:gridCol w="385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7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400" kern="1200" dirty="0" err="1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Wk</a:t>
                      </a:r>
                      <a:endParaRPr lang="en-GB" sz="1400" kern="1200" dirty="0">
                        <a:solidFill>
                          <a:srgbClr val="000090"/>
                        </a:solidFill>
                        <a:latin typeface="Lucida Grande" pitchFamily="6" charset="0"/>
                        <a:ea typeface="ヒラギノ明朝 ProN W3" pitchFamily="6" charset="-128"/>
                        <a:cs typeface="+mn-cs"/>
                      </a:endParaRPr>
                    </a:p>
                  </a:txBody>
                  <a:tcPr marT="45718" marB="45718"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Lecture</a:t>
                      </a:r>
                    </a:p>
                  </a:txBody>
                  <a:tcPr marT="45718" marB="45718"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Practical</a:t>
                      </a:r>
                    </a:p>
                  </a:txBody>
                  <a:tcPr marT="45718" marB="45718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1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Introduction. Canvas. Assessment. Agile Methodology</a:t>
                      </a: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Form the teams </a:t>
                      </a:r>
                    </a:p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Create the wireframe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2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Git/ </a:t>
                      </a:r>
                      <a:r>
                        <a:rPr lang="en-GB" sz="1400" kern="1200" dirty="0" err="1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Github</a:t>
                      </a: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 </a:t>
                      </a:r>
                    </a:p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Web applications - basics</a:t>
                      </a: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Review the wireframe with the module tutor</a:t>
                      </a:r>
                    </a:p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Write the list of user stories</a:t>
                      </a:r>
                    </a:p>
                  </a:txBody>
                  <a:tcPr marT="45718" marB="45718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3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Python</a:t>
                      </a:r>
                      <a:endParaRPr lang="en-GB" sz="1400" kern="1200" dirty="0">
                        <a:solidFill>
                          <a:srgbClr val="000090"/>
                        </a:solidFill>
                        <a:latin typeface="Lucida Grande" pitchFamily="6" charset="0"/>
                        <a:ea typeface="ヒラギノ明朝 ProN W3" pitchFamily="6" charset="-128"/>
                        <a:cs typeface="+mn-cs"/>
                        <a:sym typeface="Lucida Grande" pitchFamily="6" charset="0"/>
                      </a:endParaRP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rgbClr val="000090"/>
                        </a:solidFill>
                        <a:latin typeface="Lucida Grande" pitchFamily="6" charset="0"/>
                        <a:ea typeface="ヒラギノ明朝 ProN W3" pitchFamily="6" charset="-128"/>
                        <a:cs typeface="+mn-cs"/>
                        <a:sym typeface="Lucida Grande" pitchFamily="6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 Create the </a:t>
                      </a:r>
                      <a:r>
                        <a:rPr lang="en-GB" sz="1400" kern="1200" dirty="0" err="1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Github</a:t>
                      </a: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 repository. JavaScript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4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4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Python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  <a:sym typeface="Lucida Grande" pitchFamily="6" charset="0"/>
                        </a:rPr>
                        <a:t>Frameworks / Django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JavaScript. Setup the development environment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5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Python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Django Models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JavaScript. Get used with Django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2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6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Python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GB" sz="1400" kern="120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Django Templates (Views)</a:t>
                      </a:r>
                      <a:endParaRPr lang="en-GB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Pick up a user story and develop it.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7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7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Django Controllers</a:t>
                      </a: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In-class test.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Pick up a user story and develop it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8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8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Django Forms</a:t>
                      </a: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Pick up a user story and develop it.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804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9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Controlling Forms</a:t>
                      </a: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Pick up a user story and develop it.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63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10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endParaRPr lang="en-GB" sz="1400" kern="1200" dirty="0">
                        <a:solidFill>
                          <a:srgbClr val="000090"/>
                        </a:solidFill>
                        <a:latin typeface="Lucida Grande" pitchFamily="6" charset="0"/>
                        <a:ea typeface="ヒラギノ明朝 ProN W3" pitchFamily="6" charset="-128"/>
                        <a:cs typeface="+mn-cs"/>
                      </a:endParaRP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Finalise the development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63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11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r>
                        <a:rPr lang="en-GB" sz="1400" kern="120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Testing</a:t>
                      </a:r>
                      <a:endParaRPr lang="en-GB" sz="1400" kern="1200" dirty="0">
                        <a:solidFill>
                          <a:srgbClr val="000090"/>
                        </a:solidFill>
                        <a:latin typeface="Lucida Grande" pitchFamily="6" charset="0"/>
                        <a:ea typeface="ヒラギノ明朝 ProN W3" pitchFamily="6" charset="-128"/>
                        <a:cs typeface="+mn-cs"/>
                      </a:endParaRP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No more new features. Enhance and test.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515217721"/>
                  </a:ext>
                </a:extLst>
              </a:tr>
              <a:tr h="34763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12</a:t>
                      </a:r>
                    </a:p>
                  </a:txBody>
                  <a:tcPr marT="45718" marB="45718"/>
                </a:tc>
                <a:tc gridSpan="2"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Presentations</a:t>
                      </a: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0090"/>
                          </a:solidFill>
                          <a:latin typeface="Lucida Grande" pitchFamily="6" charset="0"/>
                          <a:ea typeface="ヒラギノ明朝 ProN W3" pitchFamily="6" charset="-128"/>
                          <a:cs typeface="+mn-cs"/>
                        </a:rPr>
                        <a:t>Presentations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214220596"/>
                  </a:ext>
                </a:extLst>
              </a:tr>
            </a:tbl>
          </a:graphicData>
        </a:graphic>
      </p:graphicFrame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3DBE11F6-0895-EBF9-32FF-46E8424C6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028825"/>
            <a:ext cx="8521700" cy="4333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">
            <a:extLst>
              <a:ext uri="{FF2B5EF4-FFF2-40B4-BE49-F238E27FC236}">
                <a16:creationId xmlns:a16="http://schemas.microsoft.com/office/drawing/2014/main" id="{4ACC15EB-6059-472D-9488-346B9A38567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596" name="Rectangle 2">
              <a:extLst>
                <a:ext uri="{FF2B5EF4-FFF2-40B4-BE49-F238E27FC236}">
                  <a16:creationId xmlns:a16="http://schemas.microsoft.com/office/drawing/2014/main" id="{7F4A532F-9630-4791-BC53-9AE2B716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4578" name="Group 3">
            <a:extLst>
              <a:ext uri="{FF2B5EF4-FFF2-40B4-BE49-F238E27FC236}">
                <a16:creationId xmlns:a16="http://schemas.microsoft.com/office/drawing/2014/main" id="{D2A35789-6BEA-4707-8463-0C265449BF6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4595" name="Rectangle 4">
              <a:extLst>
                <a:ext uri="{FF2B5EF4-FFF2-40B4-BE49-F238E27FC236}">
                  <a16:creationId xmlns:a16="http://schemas.microsoft.com/office/drawing/2014/main" id="{A432FBC5-D27C-4BC8-9932-D8B8883F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4579" name="Line 5">
            <a:extLst>
              <a:ext uri="{FF2B5EF4-FFF2-40B4-BE49-F238E27FC236}">
                <a16:creationId xmlns:a16="http://schemas.microsoft.com/office/drawing/2014/main" id="{A5F65DB4-201E-4FE6-BB57-56DAB128D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0D3E05AF-0468-4E8A-A9BE-6BCC81C9C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C3AE7419-C7BD-4069-B471-0029DF22F7A5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4582" name="Can 8">
            <a:extLst>
              <a:ext uri="{FF2B5EF4-FFF2-40B4-BE49-F238E27FC236}">
                <a16:creationId xmlns:a16="http://schemas.microsoft.com/office/drawing/2014/main" id="{D5F24635-DC8F-4316-AFA0-381F0A63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728BB3-8F31-42DC-B3B8-5D5A4C8C9B3A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grpSp>
        <p:nvGrpSpPr>
          <p:cNvPr id="24586" name="Group 14">
            <a:extLst>
              <a:ext uri="{FF2B5EF4-FFF2-40B4-BE49-F238E27FC236}">
                <a16:creationId xmlns:a16="http://schemas.microsoft.com/office/drawing/2014/main" id="{CF8738F6-3479-4453-9334-BFA722B16410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4593" name="Picture 15">
              <a:extLst>
                <a:ext uri="{FF2B5EF4-FFF2-40B4-BE49-F238E27FC236}">
                  <a16:creationId xmlns:a16="http://schemas.microsoft.com/office/drawing/2014/main" id="{B97F07F9-DDF1-4600-9FB6-25F16270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63F5DC-5549-4D44-9EEC-D5E78B4861B7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cxnSp>
        <p:nvCxnSpPr>
          <p:cNvPr id="24587" name="Straight Connector 13">
            <a:extLst>
              <a:ext uri="{FF2B5EF4-FFF2-40B4-BE49-F238E27FC236}">
                <a16:creationId xmlns:a16="http://schemas.microsoft.com/office/drawing/2014/main" id="{AD31F3F3-7885-47D7-BDCA-CFCBCA094E4E}"/>
              </a:ext>
            </a:extLst>
          </p:cNvPr>
          <p:cNvCxnSpPr>
            <a:cxnSpLocks noChangeShapeType="1"/>
            <a:stCxn id="24582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17">
            <a:extLst>
              <a:ext uri="{FF2B5EF4-FFF2-40B4-BE49-F238E27FC236}">
                <a16:creationId xmlns:a16="http://schemas.microsoft.com/office/drawing/2014/main" id="{F6F76C4A-B7FD-400B-AC48-FB202AA81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4589" name="TextBox 18">
            <a:extLst>
              <a:ext uri="{FF2B5EF4-FFF2-40B4-BE49-F238E27FC236}">
                <a16:creationId xmlns:a16="http://schemas.microsoft.com/office/drawing/2014/main" id="{F6BB3C42-E734-4BD4-9DB5-11C2E8329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4590" name="Straight Connector 20">
            <a:extLst>
              <a:ext uri="{FF2B5EF4-FFF2-40B4-BE49-F238E27FC236}">
                <a16:creationId xmlns:a16="http://schemas.microsoft.com/office/drawing/2014/main" id="{6D2C9766-40FB-4CC5-967B-D666597347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AECE1B-E3A5-443C-AD3C-D1D9DAC5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0E0E41-CE37-4D5D-8A49-A696C437459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08175" y="3141663"/>
            <a:ext cx="107950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1">
            <a:extLst>
              <a:ext uri="{FF2B5EF4-FFF2-40B4-BE49-F238E27FC236}">
                <a16:creationId xmlns:a16="http://schemas.microsoft.com/office/drawing/2014/main" id="{9B848FCC-5587-4DAD-8ECF-DF180D5D908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5622" name="Rectangle 2">
              <a:extLst>
                <a:ext uri="{FF2B5EF4-FFF2-40B4-BE49-F238E27FC236}">
                  <a16:creationId xmlns:a16="http://schemas.microsoft.com/office/drawing/2014/main" id="{ADEA2837-5562-433D-BFD5-5907090ED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5602" name="Group 3">
            <a:extLst>
              <a:ext uri="{FF2B5EF4-FFF2-40B4-BE49-F238E27FC236}">
                <a16:creationId xmlns:a16="http://schemas.microsoft.com/office/drawing/2014/main" id="{1729DBAA-1F4D-462D-8882-F54C2091C61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5621" name="Rectangle 4">
              <a:extLst>
                <a:ext uri="{FF2B5EF4-FFF2-40B4-BE49-F238E27FC236}">
                  <a16:creationId xmlns:a16="http://schemas.microsoft.com/office/drawing/2014/main" id="{EDF5A0F1-63AE-4B22-9993-5B5F64578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5603" name="Line 5">
            <a:extLst>
              <a:ext uri="{FF2B5EF4-FFF2-40B4-BE49-F238E27FC236}">
                <a16:creationId xmlns:a16="http://schemas.microsoft.com/office/drawing/2014/main" id="{EE11EAE3-ECE2-4FCE-ACEB-938F764AA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521D4360-143C-4207-84FA-24241783B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E45A7744-56AF-4596-B473-B255FB9FEB97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5606" name="Can 8">
            <a:extLst>
              <a:ext uri="{FF2B5EF4-FFF2-40B4-BE49-F238E27FC236}">
                <a16:creationId xmlns:a16="http://schemas.microsoft.com/office/drawing/2014/main" id="{486537EF-60DC-4E60-853B-C2035F0A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3D83C2-1A8F-40BF-91B2-129965D33F69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cxnSp>
        <p:nvCxnSpPr>
          <p:cNvPr id="25610" name="Straight Connector 13">
            <a:extLst>
              <a:ext uri="{FF2B5EF4-FFF2-40B4-BE49-F238E27FC236}">
                <a16:creationId xmlns:a16="http://schemas.microsoft.com/office/drawing/2014/main" id="{7CB8B449-0272-409C-BF75-0FF2810CE1B0}"/>
              </a:ext>
            </a:extLst>
          </p:cNvPr>
          <p:cNvCxnSpPr>
            <a:cxnSpLocks noChangeShapeType="1"/>
            <a:stCxn id="25606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TextBox 17">
            <a:extLst>
              <a:ext uri="{FF2B5EF4-FFF2-40B4-BE49-F238E27FC236}">
                <a16:creationId xmlns:a16="http://schemas.microsoft.com/office/drawing/2014/main" id="{D6D8D96F-ED6D-4A34-B073-6BA1AC87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5612" name="TextBox 18">
            <a:extLst>
              <a:ext uri="{FF2B5EF4-FFF2-40B4-BE49-F238E27FC236}">
                <a16:creationId xmlns:a16="http://schemas.microsoft.com/office/drawing/2014/main" id="{5C8D451B-D74C-498A-9720-E28D7C610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5613" name="Straight Connector 20">
            <a:extLst>
              <a:ext uri="{FF2B5EF4-FFF2-40B4-BE49-F238E27FC236}">
                <a16:creationId xmlns:a16="http://schemas.microsoft.com/office/drawing/2014/main" id="{878539ED-DEA4-46F0-A4CA-7238D4A23E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TextBox 19">
            <a:extLst>
              <a:ext uri="{FF2B5EF4-FFF2-40B4-BE49-F238E27FC236}">
                <a16:creationId xmlns:a16="http://schemas.microsoft.com/office/drawing/2014/main" id="{9608F529-0E93-49B9-9CDB-68FAC44A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5615" name="Straight Connector 21">
            <a:extLst>
              <a:ext uri="{FF2B5EF4-FFF2-40B4-BE49-F238E27FC236}">
                <a16:creationId xmlns:a16="http://schemas.microsoft.com/office/drawing/2014/main" id="{4C6977F2-6B92-4662-863C-479D8D1E1D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08175" y="3141663"/>
            <a:ext cx="107950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Rectangle 22">
            <a:extLst>
              <a:ext uri="{FF2B5EF4-FFF2-40B4-BE49-F238E27FC236}">
                <a16:creationId xmlns:a16="http://schemas.microsoft.com/office/drawing/2014/main" id="{F15EBC91-E466-46C3-9DA7-0E980CEF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351838" cy="3024187"/>
          </a:xfrm>
          <a:prstGeom prst="rect">
            <a:avLst/>
          </a:prstGeom>
          <a:solidFill>
            <a:srgbClr val="E7F4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grpSp>
        <p:nvGrpSpPr>
          <p:cNvPr id="25617" name="Group 14">
            <a:extLst>
              <a:ext uri="{FF2B5EF4-FFF2-40B4-BE49-F238E27FC236}">
                <a16:creationId xmlns:a16="http://schemas.microsoft.com/office/drawing/2014/main" id="{B566F139-ED5E-4031-BD20-BAE0086F12F5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5619" name="Picture 15">
              <a:extLst>
                <a:ext uri="{FF2B5EF4-FFF2-40B4-BE49-F238E27FC236}">
                  <a16:creationId xmlns:a16="http://schemas.microsoft.com/office/drawing/2014/main" id="{1966D6DF-C9AB-4520-A468-088C569DE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EEE26E-6C71-4A16-9DC0-BAC99A15045B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sp>
        <p:nvSpPr>
          <p:cNvPr id="25618" name="TextBox 23">
            <a:extLst>
              <a:ext uri="{FF2B5EF4-FFF2-40B4-BE49-F238E27FC236}">
                <a16:creationId xmlns:a16="http://schemas.microsoft.com/office/drawing/2014/main" id="{96F4F26C-EDC4-4C0D-8F77-8714829D5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940425"/>
            <a:ext cx="4105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Changes the view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">
            <a:extLst>
              <a:ext uri="{FF2B5EF4-FFF2-40B4-BE49-F238E27FC236}">
                <a16:creationId xmlns:a16="http://schemas.microsoft.com/office/drawing/2014/main" id="{82F4AA18-71F1-4C70-A6E3-C5DA711F88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6646" name="Rectangle 2">
              <a:extLst>
                <a:ext uri="{FF2B5EF4-FFF2-40B4-BE49-F238E27FC236}">
                  <a16:creationId xmlns:a16="http://schemas.microsoft.com/office/drawing/2014/main" id="{D782873A-E9BF-4D62-8967-537794D23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6626" name="Group 3">
            <a:extLst>
              <a:ext uri="{FF2B5EF4-FFF2-40B4-BE49-F238E27FC236}">
                <a16:creationId xmlns:a16="http://schemas.microsoft.com/office/drawing/2014/main" id="{F8194952-BC68-4226-BE54-9F83A817EEF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6645" name="Rectangle 4">
              <a:extLst>
                <a:ext uri="{FF2B5EF4-FFF2-40B4-BE49-F238E27FC236}">
                  <a16:creationId xmlns:a16="http://schemas.microsoft.com/office/drawing/2014/main" id="{C0207E75-C564-4466-BEDD-FD767F772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6627" name="Line 5">
            <a:extLst>
              <a:ext uri="{FF2B5EF4-FFF2-40B4-BE49-F238E27FC236}">
                <a16:creationId xmlns:a16="http://schemas.microsoft.com/office/drawing/2014/main" id="{C95FCEF3-7ADA-470C-B550-BC2FB228B8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6982134E-572D-4385-886D-7BC76A8FA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C4758017-9A8E-43CD-BC62-788558AE23E6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6630" name="Can 8">
            <a:extLst>
              <a:ext uri="{FF2B5EF4-FFF2-40B4-BE49-F238E27FC236}">
                <a16:creationId xmlns:a16="http://schemas.microsoft.com/office/drawing/2014/main" id="{2DA2527D-1B07-47C4-BFC6-F3D9033B8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1A3013-CA02-4584-B2AC-F55F11B3D8ED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cxnSp>
        <p:nvCxnSpPr>
          <p:cNvPr id="26634" name="Straight Connector 13">
            <a:extLst>
              <a:ext uri="{FF2B5EF4-FFF2-40B4-BE49-F238E27FC236}">
                <a16:creationId xmlns:a16="http://schemas.microsoft.com/office/drawing/2014/main" id="{898D3744-5A34-4405-AA67-0969A319423B}"/>
              </a:ext>
            </a:extLst>
          </p:cNvPr>
          <p:cNvCxnSpPr>
            <a:cxnSpLocks noChangeShapeType="1"/>
            <a:stCxn id="26630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TextBox 17">
            <a:extLst>
              <a:ext uri="{FF2B5EF4-FFF2-40B4-BE49-F238E27FC236}">
                <a16:creationId xmlns:a16="http://schemas.microsoft.com/office/drawing/2014/main" id="{E38F5241-88BB-4AFF-9387-352E6F65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6636" name="TextBox 18">
            <a:extLst>
              <a:ext uri="{FF2B5EF4-FFF2-40B4-BE49-F238E27FC236}">
                <a16:creationId xmlns:a16="http://schemas.microsoft.com/office/drawing/2014/main" id="{2BA62669-E9F7-48B0-9102-94F3B7DC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6637" name="Straight Connector 20">
            <a:extLst>
              <a:ext uri="{FF2B5EF4-FFF2-40B4-BE49-F238E27FC236}">
                <a16:creationId xmlns:a16="http://schemas.microsoft.com/office/drawing/2014/main" id="{1E26463B-5F38-4280-8A74-EE870CCB76A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8" name="TextBox 19">
            <a:extLst>
              <a:ext uri="{FF2B5EF4-FFF2-40B4-BE49-F238E27FC236}">
                <a16:creationId xmlns:a16="http://schemas.microsoft.com/office/drawing/2014/main" id="{B626EF40-A7D6-428E-A49C-E460D108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6639" name="Straight Connector 21">
            <a:extLst>
              <a:ext uri="{FF2B5EF4-FFF2-40B4-BE49-F238E27FC236}">
                <a16:creationId xmlns:a16="http://schemas.microsoft.com/office/drawing/2014/main" id="{9EFE7E71-9428-478B-9664-D26A8D6FB41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08175" y="3141663"/>
            <a:ext cx="107950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Rectangle 22">
            <a:extLst>
              <a:ext uri="{FF2B5EF4-FFF2-40B4-BE49-F238E27FC236}">
                <a16:creationId xmlns:a16="http://schemas.microsoft.com/office/drawing/2014/main" id="{882F0F85-5508-4CA0-816B-624005A19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351838" cy="3024187"/>
          </a:xfrm>
          <a:prstGeom prst="rect">
            <a:avLst/>
          </a:prstGeom>
          <a:solidFill>
            <a:srgbClr val="E7F4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grpSp>
        <p:nvGrpSpPr>
          <p:cNvPr id="26641" name="Group 14">
            <a:extLst>
              <a:ext uri="{FF2B5EF4-FFF2-40B4-BE49-F238E27FC236}">
                <a16:creationId xmlns:a16="http://schemas.microsoft.com/office/drawing/2014/main" id="{EE1715F9-01E5-4CE1-92E6-50BEA24B7397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6643" name="Picture 15">
              <a:extLst>
                <a:ext uri="{FF2B5EF4-FFF2-40B4-BE49-F238E27FC236}">
                  <a16:creationId xmlns:a16="http://schemas.microsoft.com/office/drawing/2014/main" id="{6748C5CD-7515-4B7F-B72E-60E32052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542F43-3B00-4D42-A760-5F721D50772F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sp>
        <p:nvSpPr>
          <p:cNvPr id="26642" name="TextBox 23">
            <a:extLst>
              <a:ext uri="{FF2B5EF4-FFF2-40B4-BE49-F238E27FC236}">
                <a16:creationId xmlns:a16="http://schemas.microsoft.com/office/drawing/2014/main" id="{E01F4D08-D757-4C7E-95D1-7B09A3F74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940425"/>
            <a:ext cx="4105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“Listens” to the View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">
            <a:extLst>
              <a:ext uri="{FF2B5EF4-FFF2-40B4-BE49-F238E27FC236}">
                <a16:creationId xmlns:a16="http://schemas.microsoft.com/office/drawing/2014/main" id="{1D7C0C7B-E675-4431-AF87-809CEB13E9A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668" name="Rectangle 2">
              <a:extLst>
                <a:ext uri="{FF2B5EF4-FFF2-40B4-BE49-F238E27FC236}">
                  <a16:creationId xmlns:a16="http://schemas.microsoft.com/office/drawing/2014/main" id="{E2C4197F-7125-4524-846F-5363967C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7650" name="Group 3">
            <a:extLst>
              <a:ext uri="{FF2B5EF4-FFF2-40B4-BE49-F238E27FC236}">
                <a16:creationId xmlns:a16="http://schemas.microsoft.com/office/drawing/2014/main" id="{D1468EA2-1224-42E9-97B9-18E39AAA3F2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7667" name="Rectangle 4">
              <a:extLst>
                <a:ext uri="{FF2B5EF4-FFF2-40B4-BE49-F238E27FC236}">
                  <a16:creationId xmlns:a16="http://schemas.microsoft.com/office/drawing/2014/main" id="{7A56B021-0670-468D-A13F-58B699361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7651" name="Line 5">
            <a:extLst>
              <a:ext uri="{FF2B5EF4-FFF2-40B4-BE49-F238E27FC236}">
                <a16:creationId xmlns:a16="http://schemas.microsoft.com/office/drawing/2014/main" id="{39F50275-0E7D-4551-9CC8-8EAD0B0B7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8C0FDF7F-4FCF-44E6-BE13-E3024EB21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FF044EF9-C8A0-433A-91FF-0FA569FB1C3D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27654" name="Can 8">
            <a:extLst>
              <a:ext uri="{FF2B5EF4-FFF2-40B4-BE49-F238E27FC236}">
                <a16:creationId xmlns:a16="http://schemas.microsoft.com/office/drawing/2014/main" id="{6964B34B-C04F-420B-8504-E216C2F6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DAF98E-5929-4972-BEA3-C8D4FE96A015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grpSp>
        <p:nvGrpSpPr>
          <p:cNvPr id="27658" name="Group 14">
            <a:extLst>
              <a:ext uri="{FF2B5EF4-FFF2-40B4-BE49-F238E27FC236}">
                <a16:creationId xmlns:a16="http://schemas.microsoft.com/office/drawing/2014/main" id="{B5DEB684-A948-4699-B11E-E2497A1CF5FF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27665" name="Picture 15">
              <a:extLst>
                <a:ext uri="{FF2B5EF4-FFF2-40B4-BE49-F238E27FC236}">
                  <a16:creationId xmlns:a16="http://schemas.microsoft.com/office/drawing/2014/main" id="{21034FD1-0BEA-4166-9F63-25584260E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95CF8B-0F0D-4685-8102-3BD4FF229091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  <p:cxnSp>
        <p:nvCxnSpPr>
          <p:cNvPr id="27659" name="Straight Connector 13">
            <a:extLst>
              <a:ext uri="{FF2B5EF4-FFF2-40B4-BE49-F238E27FC236}">
                <a16:creationId xmlns:a16="http://schemas.microsoft.com/office/drawing/2014/main" id="{3F8F00FA-9576-4503-B11C-2D4E61D70C07}"/>
              </a:ext>
            </a:extLst>
          </p:cNvPr>
          <p:cNvCxnSpPr>
            <a:cxnSpLocks noChangeShapeType="1"/>
            <a:stCxn id="27654" idx="2"/>
          </p:cNvCxnSpPr>
          <p:nvPr/>
        </p:nvCxnSpPr>
        <p:spPr bwMode="auto">
          <a:xfrm flipH="1" flipV="1">
            <a:off x="3132138" y="2636838"/>
            <a:ext cx="3671887" cy="36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TextBox 17">
            <a:extLst>
              <a:ext uri="{FF2B5EF4-FFF2-40B4-BE49-F238E27FC236}">
                <a16:creationId xmlns:a16="http://schemas.microsoft.com/office/drawing/2014/main" id="{60361E1F-F843-4549-9D5E-5E152A197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6066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7661" name="TextBox 18">
            <a:extLst>
              <a:ext uri="{FF2B5EF4-FFF2-40B4-BE49-F238E27FC236}">
                <a16:creationId xmlns:a16="http://schemas.microsoft.com/office/drawing/2014/main" id="{BB6676A5-5C40-49BD-B843-D82116CC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7662" name="Straight Connector 20">
            <a:extLst>
              <a:ext uri="{FF2B5EF4-FFF2-40B4-BE49-F238E27FC236}">
                <a16:creationId xmlns:a16="http://schemas.microsoft.com/office/drawing/2014/main" id="{B8AC6549-C3CA-4CE3-AF43-66A56F6A481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7763" y="3573463"/>
            <a:ext cx="8651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TextBox 19">
            <a:extLst>
              <a:ext uri="{FF2B5EF4-FFF2-40B4-BE49-F238E27FC236}">
                <a16:creationId xmlns:a16="http://schemas.microsoft.com/office/drawing/2014/main" id="{A8D5CA33-963D-46C8-86C4-87589A80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208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Commands</a:t>
            </a:r>
          </a:p>
        </p:txBody>
      </p:sp>
      <p:cxnSp>
        <p:nvCxnSpPr>
          <p:cNvPr id="27664" name="Straight Connector 21">
            <a:extLst>
              <a:ext uri="{FF2B5EF4-FFF2-40B4-BE49-F238E27FC236}">
                <a16:creationId xmlns:a16="http://schemas.microsoft.com/office/drawing/2014/main" id="{5206BE39-BC3D-4AFE-BD05-5756A7427B6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08175" y="3141663"/>
            <a:ext cx="107950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1">
            <a:extLst>
              <a:ext uri="{FF2B5EF4-FFF2-40B4-BE49-F238E27FC236}">
                <a16:creationId xmlns:a16="http://schemas.microsoft.com/office/drawing/2014/main" id="{E2F2F288-57DE-4F03-BA31-CBA00ADB2D6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679" name="Rectangle 2">
              <a:extLst>
                <a:ext uri="{FF2B5EF4-FFF2-40B4-BE49-F238E27FC236}">
                  <a16:creationId xmlns:a16="http://schemas.microsoft.com/office/drawing/2014/main" id="{3D79A75E-33A3-4688-A4D6-39D54A30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8674" name="Group 3">
            <a:extLst>
              <a:ext uri="{FF2B5EF4-FFF2-40B4-BE49-F238E27FC236}">
                <a16:creationId xmlns:a16="http://schemas.microsoft.com/office/drawing/2014/main" id="{77ABC663-E9FB-4A41-81AE-16BCCD48D72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8678" name="Rectangle 4">
              <a:extLst>
                <a:ext uri="{FF2B5EF4-FFF2-40B4-BE49-F238E27FC236}">
                  <a16:creationId xmlns:a16="http://schemas.microsoft.com/office/drawing/2014/main" id="{1339FC6D-3A7C-445F-94EA-CCD7C1AF8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8675" name="Line 5">
            <a:extLst>
              <a:ext uri="{FF2B5EF4-FFF2-40B4-BE49-F238E27FC236}">
                <a16:creationId xmlns:a16="http://schemas.microsoft.com/office/drawing/2014/main" id="{BC1FA188-97AA-451A-BBE8-3CA1BABF6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448FD03F-E3BF-4784-A80B-1E3C9DF6C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In practice…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6450C34B-EEAA-4864-9BBC-51A51A073BA8}"/>
              </a:ext>
            </a:extLst>
          </p:cNvPr>
          <p:cNvSpPr>
            <a:spLocks/>
          </p:cNvSpPr>
          <p:nvPr/>
        </p:nvSpPr>
        <p:spPr bwMode="auto">
          <a:xfrm>
            <a:off x="395288" y="1628775"/>
            <a:ext cx="83534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MVC is</a:t>
            </a:r>
            <a:r>
              <a:rPr lang="en-US" altLang="en-US" sz="2400" b="1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not suitable for every application.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Keep the MVC in your mind and apply some elements of it.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">
            <a:extLst>
              <a:ext uri="{FF2B5EF4-FFF2-40B4-BE49-F238E27FC236}">
                <a16:creationId xmlns:a16="http://schemas.microsoft.com/office/drawing/2014/main" id="{21843FB3-FE0F-4E68-9686-7E5E3E7702F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9703" name="Rectangle 2">
              <a:extLst>
                <a:ext uri="{FF2B5EF4-FFF2-40B4-BE49-F238E27FC236}">
                  <a16:creationId xmlns:a16="http://schemas.microsoft.com/office/drawing/2014/main" id="{178F991E-AC93-4872-B9DE-0D17E6529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9698" name="Group 3">
            <a:extLst>
              <a:ext uri="{FF2B5EF4-FFF2-40B4-BE49-F238E27FC236}">
                <a16:creationId xmlns:a16="http://schemas.microsoft.com/office/drawing/2014/main" id="{8D71BCC8-4CFB-4A94-A528-FEE99D36B3F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29702" name="Rectangle 4">
              <a:extLst>
                <a:ext uri="{FF2B5EF4-FFF2-40B4-BE49-F238E27FC236}">
                  <a16:creationId xmlns:a16="http://schemas.microsoft.com/office/drawing/2014/main" id="{9221D691-E97C-4144-99A7-D0D143F6E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29699" name="Line 5">
            <a:extLst>
              <a:ext uri="{FF2B5EF4-FFF2-40B4-BE49-F238E27FC236}">
                <a16:creationId xmlns:a16="http://schemas.microsoft.com/office/drawing/2014/main" id="{06A15F8F-5482-4707-AB83-3C56A086C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D7A39323-A4F5-4139-9631-1197D2C58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In practice…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8CE3EEFA-5792-4187-98D7-EE1192BB01EE}"/>
              </a:ext>
            </a:extLst>
          </p:cNvPr>
          <p:cNvSpPr>
            <a:spLocks/>
          </p:cNvSpPr>
          <p:nvPr/>
        </p:nvSpPr>
        <p:spPr bwMode="auto">
          <a:xfrm>
            <a:off x="395288" y="1628775"/>
            <a:ext cx="83534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What could help us use the MVC pattern?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How do we know that we get it right?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90"/>
                </a:solidFill>
                <a:ea typeface="MS PGothic" panose="020B0600070205080204" pitchFamily="34" charset="-128"/>
              </a:rPr>
              <a:t>Frameworks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1">
            <a:extLst>
              <a:ext uri="{FF2B5EF4-FFF2-40B4-BE49-F238E27FC236}">
                <a16:creationId xmlns:a16="http://schemas.microsoft.com/office/drawing/2014/main" id="{157732A8-72A7-449E-BD57-6607336393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27" name="Rectangle 2">
              <a:extLst>
                <a:ext uri="{FF2B5EF4-FFF2-40B4-BE49-F238E27FC236}">
                  <a16:creationId xmlns:a16="http://schemas.microsoft.com/office/drawing/2014/main" id="{77162895-FE09-4072-8B28-0025E465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0722" name="Group 3">
            <a:extLst>
              <a:ext uri="{FF2B5EF4-FFF2-40B4-BE49-F238E27FC236}">
                <a16:creationId xmlns:a16="http://schemas.microsoft.com/office/drawing/2014/main" id="{0764E8DE-250A-438D-9763-FA984AD7DF5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30726" name="Rectangle 4">
              <a:extLst>
                <a:ext uri="{FF2B5EF4-FFF2-40B4-BE49-F238E27FC236}">
                  <a16:creationId xmlns:a16="http://schemas.microsoft.com/office/drawing/2014/main" id="{E11FCD67-6EEF-4162-B26D-BA08E227B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30723" name="Line 5">
            <a:extLst>
              <a:ext uri="{FF2B5EF4-FFF2-40B4-BE49-F238E27FC236}">
                <a16:creationId xmlns:a16="http://schemas.microsoft.com/office/drawing/2014/main" id="{4AC14C31-CB16-4785-86F7-C846681ADA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66C3122-1CB1-404D-8515-A22224083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61587DA5-BC27-45EB-BC53-308B420444AC}"/>
              </a:ext>
            </a:extLst>
          </p:cNvPr>
          <p:cNvSpPr>
            <a:spLocks/>
          </p:cNvSpPr>
          <p:nvPr/>
        </p:nvSpPr>
        <p:spPr bwMode="auto">
          <a:xfrm>
            <a:off x="395288" y="1628775"/>
            <a:ext cx="83534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A framework is a platform that helps the developers to build complex web applications in a structured way.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90"/>
                </a:solidFill>
                <a:ea typeface="MS PGothic" panose="020B0600070205080204" pitchFamily="34" charset="-128"/>
              </a:rPr>
              <a:t>It is a large codebase</a:t>
            </a: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 meant to provide universal, reusable </a:t>
            </a:r>
            <a:r>
              <a:rPr lang="en-US" altLang="en-US" sz="2400" dirty="0" err="1">
                <a:solidFill>
                  <a:srgbClr val="000090"/>
                </a:solidFill>
                <a:ea typeface="MS PGothic" panose="020B0600070205080204" pitchFamily="34" charset="-128"/>
              </a:rPr>
              <a:t>behaviour</a:t>
            </a: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 for a targeted project.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90"/>
                </a:solidFill>
                <a:ea typeface="MS PGothic" panose="020B0600070205080204" pitchFamily="34" charset="-128"/>
              </a:rPr>
              <a:t>Frameworks feature inversion of control </a:t>
            </a: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(i.e. dictate control flow). The developer adds or extends code in specific locations to </a:t>
            </a:r>
            <a:r>
              <a:rPr lang="en-US" altLang="en-US" sz="2400" dirty="0" err="1">
                <a:solidFill>
                  <a:srgbClr val="000090"/>
                </a:solidFill>
                <a:ea typeface="MS PGothic" panose="020B0600070205080204" pitchFamily="34" charset="-128"/>
              </a:rPr>
              <a:t>cutomise</a:t>
            </a: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 the framework to the program’s requirements.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1">
            <a:extLst>
              <a:ext uri="{FF2B5EF4-FFF2-40B4-BE49-F238E27FC236}">
                <a16:creationId xmlns:a16="http://schemas.microsoft.com/office/drawing/2014/main" id="{3AEACE00-D67E-45D2-A208-B3063C0D6D3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1752" name="Rectangle 2">
              <a:extLst>
                <a:ext uri="{FF2B5EF4-FFF2-40B4-BE49-F238E27FC236}">
                  <a16:creationId xmlns:a16="http://schemas.microsoft.com/office/drawing/2014/main" id="{B0724738-B0AE-4040-8AC3-F199728BA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1746" name="Group 3">
            <a:extLst>
              <a:ext uri="{FF2B5EF4-FFF2-40B4-BE49-F238E27FC236}">
                <a16:creationId xmlns:a16="http://schemas.microsoft.com/office/drawing/2014/main" id="{224CA20F-C009-4721-B13A-BA3CF45858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31751" name="Rectangle 4">
              <a:extLst>
                <a:ext uri="{FF2B5EF4-FFF2-40B4-BE49-F238E27FC236}">
                  <a16:creationId xmlns:a16="http://schemas.microsoft.com/office/drawing/2014/main" id="{39F1EDCC-4F60-4D53-916B-D98C1A7D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31747" name="Line 5">
            <a:extLst>
              <a:ext uri="{FF2B5EF4-FFF2-40B4-BE49-F238E27FC236}">
                <a16:creationId xmlns:a16="http://schemas.microsoft.com/office/drawing/2014/main" id="{BC683F8F-58C5-4790-8842-7625D1976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3555128B-ED84-4AA3-BDA4-B00B41E29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4C0F1400-0C86-451C-9744-8E3B7F784DF5}"/>
              </a:ext>
            </a:extLst>
          </p:cNvPr>
          <p:cNvSpPr>
            <a:spLocks/>
          </p:cNvSpPr>
          <p:nvPr/>
        </p:nvSpPr>
        <p:spPr bwMode="auto">
          <a:xfrm>
            <a:off x="395288" y="1341438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We can write code without a framework.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But, we can end up with …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pic>
        <p:nvPicPr>
          <p:cNvPr id="31750" name="Picture 1">
            <a:extLst>
              <a:ext uri="{FF2B5EF4-FFF2-40B4-BE49-F238E27FC236}">
                <a16:creationId xmlns:a16="http://schemas.microsoft.com/office/drawing/2014/main" id="{CFF9A42C-AB01-4D81-AD1F-A02AC5B7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81300"/>
            <a:ext cx="34178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1">
            <a:extLst>
              <a:ext uri="{FF2B5EF4-FFF2-40B4-BE49-F238E27FC236}">
                <a16:creationId xmlns:a16="http://schemas.microsoft.com/office/drawing/2014/main" id="{0DCA9165-27AC-494B-8010-64145FAFD16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800" name="Rectangle 2">
              <a:extLst>
                <a:ext uri="{FF2B5EF4-FFF2-40B4-BE49-F238E27FC236}">
                  <a16:creationId xmlns:a16="http://schemas.microsoft.com/office/drawing/2014/main" id="{7712051A-EB5B-4A4E-A2D1-3DFB5419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3794" name="Group 3">
            <a:extLst>
              <a:ext uri="{FF2B5EF4-FFF2-40B4-BE49-F238E27FC236}">
                <a16:creationId xmlns:a16="http://schemas.microsoft.com/office/drawing/2014/main" id="{20784BE3-2A7E-40BB-BE8C-D2FE15F846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33799" name="Rectangle 4">
              <a:extLst>
                <a:ext uri="{FF2B5EF4-FFF2-40B4-BE49-F238E27FC236}">
                  <a16:creationId xmlns:a16="http://schemas.microsoft.com/office/drawing/2014/main" id="{13996F8B-3D97-4831-B0F5-A00DEFB2A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33795" name="Line 5">
            <a:extLst>
              <a:ext uri="{FF2B5EF4-FFF2-40B4-BE49-F238E27FC236}">
                <a16:creationId xmlns:a16="http://schemas.microsoft.com/office/drawing/2014/main" id="{A9DE8239-C29C-4C7F-8697-C3A9A3B7E2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83E2B5D4-7852-43D8-9D89-5B9CB9CC8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C6EB7E4C-3775-45AF-9BC3-92093ACC1262}"/>
              </a:ext>
            </a:extLst>
          </p:cNvPr>
          <p:cNvSpPr>
            <a:spLocks/>
          </p:cNvSpPr>
          <p:nvPr/>
        </p:nvSpPr>
        <p:spPr bwMode="auto">
          <a:xfrm>
            <a:off x="395288" y="1341438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We can write code without a framework.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But, we can end up with …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pic>
        <p:nvPicPr>
          <p:cNvPr id="33798" name="Picture 9">
            <a:extLst>
              <a:ext uri="{FF2B5EF4-FFF2-40B4-BE49-F238E27FC236}">
                <a16:creationId xmlns:a16="http://schemas.microsoft.com/office/drawing/2014/main" id="{B1593E9D-2A24-49FB-8309-F61ABBC48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08275"/>
            <a:ext cx="37004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1">
            <a:extLst>
              <a:ext uri="{FF2B5EF4-FFF2-40B4-BE49-F238E27FC236}">
                <a16:creationId xmlns:a16="http://schemas.microsoft.com/office/drawing/2014/main" id="{02324F0C-502A-444E-A87B-FD697A3ABB7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5848" name="Rectangle 2">
              <a:extLst>
                <a:ext uri="{FF2B5EF4-FFF2-40B4-BE49-F238E27FC236}">
                  <a16:creationId xmlns:a16="http://schemas.microsoft.com/office/drawing/2014/main" id="{F51661B6-3265-42C9-A16F-26CC2BAC0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5842" name="Group 3">
            <a:extLst>
              <a:ext uri="{FF2B5EF4-FFF2-40B4-BE49-F238E27FC236}">
                <a16:creationId xmlns:a16="http://schemas.microsoft.com/office/drawing/2014/main" id="{A760DA29-4967-490A-97B6-E32DB8B324D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35847" name="Rectangle 4">
              <a:extLst>
                <a:ext uri="{FF2B5EF4-FFF2-40B4-BE49-F238E27FC236}">
                  <a16:creationId xmlns:a16="http://schemas.microsoft.com/office/drawing/2014/main" id="{61D579AA-BDC1-4FCA-88F5-0ADEB2D4E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35843" name="Line 5">
            <a:extLst>
              <a:ext uri="{FF2B5EF4-FFF2-40B4-BE49-F238E27FC236}">
                <a16:creationId xmlns:a16="http://schemas.microsoft.com/office/drawing/2014/main" id="{B57A4043-CE52-4E0F-8A8B-3B48DA62A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15387537-089D-4E5D-8B73-9DC5EBE18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AA73C1F9-80EB-4675-9159-6C51D60B8A96}"/>
              </a:ext>
            </a:extLst>
          </p:cNvPr>
          <p:cNvSpPr>
            <a:spLocks/>
          </p:cNvSpPr>
          <p:nvPr/>
        </p:nvSpPr>
        <p:spPr bwMode="auto">
          <a:xfrm>
            <a:off x="395288" y="1341438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We can write code without a framework.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But, we can end up with …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pic>
        <p:nvPicPr>
          <p:cNvPr id="35846" name="Picture 10">
            <a:extLst>
              <a:ext uri="{FF2B5EF4-FFF2-40B4-BE49-F238E27FC236}">
                <a16:creationId xmlns:a16="http://schemas.microsoft.com/office/drawing/2014/main" id="{F936436B-0612-453E-BFE8-3C25799B3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410368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>
            <a:extLst>
              <a:ext uri="{FF2B5EF4-FFF2-40B4-BE49-F238E27FC236}">
                <a16:creationId xmlns:a16="http://schemas.microsoft.com/office/drawing/2014/main" id="{994DF388-5B27-479C-9C9A-DE95E807DC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51" name="Rectangle 2">
              <a:extLst>
                <a:ext uri="{FF2B5EF4-FFF2-40B4-BE49-F238E27FC236}">
                  <a16:creationId xmlns:a16="http://schemas.microsoft.com/office/drawing/2014/main" id="{81416D96-DDB0-4BC0-8916-71825B28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146" name="Group 3">
            <a:extLst>
              <a:ext uri="{FF2B5EF4-FFF2-40B4-BE49-F238E27FC236}">
                <a16:creationId xmlns:a16="http://schemas.microsoft.com/office/drawing/2014/main" id="{AE56EA99-AD03-4BCA-9232-59B4C55902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6150" name="Rectangle 4">
              <a:extLst>
                <a:ext uri="{FF2B5EF4-FFF2-40B4-BE49-F238E27FC236}">
                  <a16:creationId xmlns:a16="http://schemas.microsoft.com/office/drawing/2014/main" id="{5084681B-F0E3-4727-A9CF-492E12870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6147" name="Line 5">
            <a:extLst>
              <a:ext uri="{FF2B5EF4-FFF2-40B4-BE49-F238E27FC236}">
                <a16:creationId xmlns:a16="http://schemas.microsoft.com/office/drawing/2014/main" id="{B72C7C9F-24C5-43F5-B435-F38B6E68A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ACC3A2D2-6AD8-41B8-88FA-9627C3DAB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Learning Objectives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6AAC0253-48F3-41B2-86B9-CC5AAD216844}"/>
              </a:ext>
            </a:extLst>
          </p:cNvPr>
          <p:cNvSpPr>
            <a:spLocks/>
          </p:cNvSpPr>
          <p:nvPr/>
        </p:nvSpPr>
        <p:spPr bwMode="auto">
          <a:xfrm>
            <a:off x="395288" y="1125538"/>
            <a:ext cx="83534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57200" indent="-457200"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Lucida Grande" charset="0"/>
              <a:buAutoNum type="arabicPeriod"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To understand how to separate the front-end from back-end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Lucida Grande" charset="0"/>
              <a:buAutoNum type="arabicPeriod"/>
            </a:pPr>
            <a:r>
              <a:rPr lang="en-US" altLang="en-US" sz="24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To learn about the MVC pattern.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">
            <a:extLst>
              <a:ext uri="{FF2B5EF4-FFF2-40B4-BE49-F238E27FC236}">
                <a16:creationId xmlns:a16="http://schemas.microsoft.com/office/drawing/2014/main" id="{EC997F1B-DA0E-4D24-ADE3-336CBB373AB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7896" name="Rectangle 2">
              <a:extLst>
                <a:ext uri="{FF2B5EF4-FFF2-40B4-BE49-F238E27FC236}">
                  <a16:creationId xmlns:a16="http://schemas.microsoft.com/office/drawing/2014/main" id="{E9C3689B-AD46-4DA2-856D-926AF997E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7890" name="Group 3">
            <a:extLst>
              <a:ext uri="{FF2B5EF4-FFF2-40B4-BE49-F238E27FC236}">
                <a16:creationId xmlns:a16="http://schemas.microsoft.com/office/drawing/2014/main" id="{CE5A7B74-6228-4C6D-AC03-6675C8A2CB9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37895" name="Rectangle 4">
              <a:extLst>
                <a:ext uri="{FF2B5EF4-FFF2-40B4-BE49-F238E27FC236}">
                  <a16:creationId xmlns:a16="http://schemas.microsoft.com/office/drawing/2014/main" id="{5D12617F-4134-4DC2-BA0E-B8CEA8C8C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37891" name="Line 5">
            <a:extLst>
              <a:ext uri="{FF2B5EF4-FFF2-40B4-BE49-F238E27FC236}">
                <a16:creationId xmlns:a16="http://schemas.microsoft.com/office/drawing/2014/main" id="{E8E7B542-B045-4AB7-9807-A79B3703D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D5B84001-E45A-454D-82FB-E8C5EADC8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AFC0089A-70C0-4B8C-BD30-B4479FF275F3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We can write PHP code without a framework.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But, we can end up with …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pic>
        <p:nvPicPr>
          <p:cNvPr id="37894" name="Picture 1">
            <a:extLst>
              <a:ext uri="{FF2B5EF4-FFF2-40B4-BE49-F238E27FC236}">
                <a16:creationId xmlns:a16="http://schemas.microsoft.com/office/drawing/2014/main" id="{36025D4A-527A-4303-9C8C-43980C2B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628775"/>
            <a:ext cx="3495675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>
            <a:extLst>
              <a:ext uri="{FF2B5EF4-FFF2-40B4-BE49-F238E27FC236}">
                <a16:creationId xmlns:a16="http://schemas.microsoft.com/office/drawing/2014/main" id="{96AEF904-F995-464F-B143-A6914070511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44" name="Rectangle 2">
              <a:extLst>
                <a:ext uri="{FF2B5EF4-FFF2-40B4-BE49-F238E27FC236}">
                  <a16:creationId xmlns:a16="http://schemas.microsoft.com/office/drawing/2014/main" id="{0B350DD7-DC71-4432-8968-0EE043857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9938" name="Group 3">
            <a:extLst>
              <a:ext uri="{FF2B5EF4-FFF2-40B4-BE49-F238E27FC236}">
                <a16:creationId xmlns:a16="http://schemas.microsoft.com/office/drawing/2014/main" id="{96110214-3704-4A31-AD82-F0D3E351471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39943" name="Rectangle 4">
              <a:extLst>
                <a:ext uri="{FF2B5EF4-FFF2-40B4-BE49-F238E27FC236}">
                  <a16:creationId xmlns:a16="http://schemas.microsoft.com/office/drawing/2014/main" id="{D96AAC9E-CB15-462A-9EA4-93C98668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39939" name="Line 5">
            <a:extLst>
              <a:ext uri="{FF2B5EF4-FFF2-40B4-BE49-F238E27FC236}">
                <a16:creationId xmlns:a16="http://schemas.microsoft.com/office/drawing/2014/main" id="{50EAF191-2A91-4453-951A-CEAC44D612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C14A631-9FF9-4626-98C2-2D2A94C16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2D7A6AA1-71E3-4D54-8B93-59CEE9334F4F}"/>
              </a:ext>
            </a:extLst>
          </p:cNvPr>
          <p:cNvSpPr>
            <a:spLocks/>
          </p:cNvSpPr>
          <p:nvPr/>
        </p:nvSpPr>
        <p:spPr bwMode="auto">
          <a:xfrm>
            <a:off x="395288" y="1341438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We can write code without a framework.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  <a:ea typeface="MS PGothic" panose="020B0600070205080204" pitchFamily="34" charset="-128"/>
              </a:rPr>
              <a:t>But, we can end up with …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pic>
        <p:nvPicPr>
          <p:cNvPr id="39942" name="Picture 1">
            <a:extLst>
              <a:ext uri="{FF2B5EF4-FFF2-40B4-BE49-F238E27FC236}">
                <a16:creationId xmlns:a16="http://schemas.microsoft.com/office/drawing/2014/main" id="{B36F298E-24F1-40F6-BD94-51485B26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924175"/>
            <a:ext cx="36734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1">
            <a:extLst>
              <a:ext uri="{FF2B5EF4-FFF2-40B4-BE49-F238E27FC236}">
                <a16:creationId xmlns:a16="http://schemas.microsoft.com/office/drawing/2014/main" id="{9CD6EEE9-3EDF-4A71-9226-962EA8B3FB8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991" name="Rectangle 2">
              <a:extLst>
                <a:ext uri="{FF2B5EF4-FFF2-40B4-BE49-F238E27FC236}">
                  <a16:creationId xmlns:a16="http://schemas.microsoft.com/office/drawing/2014/main" id="{1A261E52-022B-4E30-9C10-D990CB1AB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1986" name="Group 3">
            <a:extLst>
              <a:ext uri="{FF2B5EF4-FFF2-40B4-BE49-F238E27FC236}">
                <a16:creationId xmlns:a16="http://schemas.microsoft.com/office/drawing/2014/main" id="{EEEB74E9-E144-4543-8784-1B79AAE773A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id="{A43B0D54-FC48-4810-AD84-B5554682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41987" name="Line 5">
            <a:extLst>
              <a:ext uri="{FF2B5EF4-FFF2-40B4-BE49-F238E27FC236}">
                <a16:creationId xmlns:a16="http://schemas.microsoft.com/office/drawing/2014/main" id="{845FE2CF-0C05-4BC9-87B5-71E46F3B9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CBFF51EC-5E87-4822-820C-1068B4C0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2E34FB33-8734-481D-BAFB-9362876413DA}"/>
              </a:ext>
            </a:extLst>
          </p:cNvPr>
          <p:cNvSpPr>
            <a:spLocks/>
          </p:cNvSpPr>
          <p:nvPr/>
        </p:nvSpPr>
        <p:spPr bwMode="auto">
          <a:xfrm>
            <a:off x="395288" y="1341438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40639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r>
              <a:rPr lang="en-US" altLang="en-US" sz="2400" i="1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Why use a framework?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to write clean and organised code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easy to test, change and reuse code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it provides pre-build and pre-tested tools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Inversion of control - the framework takes control of the order of processes 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">
            <a:extLst>
              <a:ext uri="{FF2B5EF4-FFF2-40B4-BE49-F238E27FC236}">
                <a16:creationId xmlns:a16="http://schemas.microsoft.com/office/drawing/2014/main" id="{5AE027FD-41F0-4E41-98A0-D13F8BE968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039" name="Rectangle 2">
              <a:extLst>
                <a:ext uri="{FF2B5EF4-FFF2-40B4-BE49-F238E27FC236}">
                  <a16:creationId xmlns:a16="http://schemas.microsoft.com/office/drawing/2014/main" id="{A1BA3781-5592-4852-AFAA-0E7DBF199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4034" name="Group 3">
            <a:extLst>
              <a:ext uri="{FF2B5EF4-FFF2-40B4-BE49-F238E27FC236}">
                <a16:creationId xmlns:a16="http://schemas.microsoft.com/office/drawing/2014/main" id="{F3C71879-F7F9-43D4-ACA1-18D75345BC0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44038" name="Rectangle 4">
              <a:extLst>
                <a:ext uri="{FF2B5EF4-FFF2-40B4-BE49-F238E27FC236}">
                  <a16:creationId xmlns:a16="http://schemas.microsoft.com/office/drawing/2014/main" id="{7AE6E4D8-9B78-4540-898D-3A759AFB4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44035" name="Line 5">
            <a:extLst>
              <a:ext uri="{FF2B5EF4-FFF2-40B4-BE49-F238E27FC236}">
                <a16:creationId xmlns:a16="http://schemas.microsoft.com/office/drawing/2014/main" id="{88B01C5C-C0A1-4742-81D8-1E9ABBB28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5CEB4749-EAF2-4FAC-9E18-3399104E6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Frameworks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731A4117-340A-4019-84E4-E21DF4B2AF83}"/>
              </a:ext>
            </a:extLst>
          </p:cNvPr>
          <p:cNvSpPr>
            <a:spLocks/>
          </p:cNvSpPr>
          <p:nvPr/>
        </p:nvSpPr>
        <p:spPr bwMode="auto">
          <a:xfrm>
            <a:off x="395288" y="1341438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40639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r>
              <a:rPr lang="en-US" altLang="en-US" sz="2400" i="1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Is the framework the solution for any website/web application?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Tx/>
              <a:buChar char="-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	NO! Not for small applications that can be well organised without using a framework.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Group 1">
            <a:extLst>
              <a:ext uri="{FF2B5EF4-FFF2-40B4-BE49-F238E27FC236}">
                <a16:creationId xmlns:a16="http://schemas.microsoft.com/office/drawing/2014/main" id="{C08ABFDA-A15C-4DC6-BB42-30C583593F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112" name="Rectangle 2">
              <a:extLst>
                <a:ext uri="{FF2B5EF4-FFF2-40B4-BE49-F238E27FC236}">
                  <a16:creationId xmlns:a16="http://schemas.microsoft.com/office/drawing/2014/main" id="{A2D5AC2A-0B6B-4929-95F4-1BC66BD2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  <p:sp>
          <p:nvSpPr>
            <p:cNvPr id="47113" name="Rectangle 3">
              <a:extLst>
                <a:ext uri="{FF2B5EF4-FFF2-40B4-BE49-F238E27FC236}">
                  <a16:creationId xmlns:a16="http://schemas.microsoft.com/office/drawing/2014/main" id="{5C83B917-9DE5-4E63-BD26-031B9563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BB0ABAE3-B34D-4360-8150-495A775E323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47110" name="Rectangle 5">
              <a:extLst>
                <a:ext uri="{FF2B5EF4-FFF2-40B4-BE49-F238E27FC236}">
                  <a16:creationId xmlns:a16="http://schemas.microsoft.com/office/drawing/2014/main" id="{E1BB0AF0-5A24-4098-9C48-17725D41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  <p:sp>
          <p:nvSpPr>
            <p:cNvPr id="47111" name="Rectangle 6">
              <a:extLst>
                <a:ext uri="{FF2B5EF4-FFF2-40B4-BE49-F238E27FC236}">
                  <a16:creationId xmlns:a16="http://schemas.microsoft.com/office/drawing/2014/main" id="{5A880F56-6719-4694-8E66-2895DD751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47107" name="Line 7">
            <a:extLst>
              <a:ext uri="{FF2B5EF4-FFF2-40B4-BE49-F238E27FC236}">
                <a16:creationId xmlns:a16="http://schemas.microsoft.com/office/drawing/2014/main" id="{4E5023E0-6D92-421E-8613-72524B4757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8" name="Rectangle 8">
            <a:extLst>
              <a:ext uri="{FF2B5EF4-FFF2-40B4-BE49-F238E27FC236}">
                <a16:creationId xmlns:a16="http://schemas.microsoft.com/office/drawing/2014/main" id="{37CA629C-2048-4788-AFD7-A568D1829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132080"/>
          <a:lstStyle/>
          <a:p>
            <a:pPr indent="0" eaLnBrk="1" hangingPunct="1"/>
            <a:r>
              <a:rPr lang="en-US" altLang="en-US"/>
              <a:t>Questions</a:t>
            </a:r>
          </a:p>
        </p:txBody>
      </p:sp>
      <p:pic>
        <p:nvPicPr>
          <p:cNvPr id="47109" name="Picture 9">
            <a:extLst>
              <a:ext uri="{FF2B5EF4-FFF2-40B4-BE49-F238E27FC236}">
                <a16:creationId xmlns:a16="http://schemas.microsoft.com/office/drawing/2014/main" id="{546F9C5E-5B72-4CB5-9376-D4DE7773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714500"/>
            <a:ext cx="341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1">
            <a:extLst>
              <a:ext uri="{FF2B5EF4-FFF2-40B4-BE49-F238E27FC236}">
                <a16:creationId xmlns:a16="http://schemas.microsoft.com/office/drawing/2014/main" id="{6F21ACF9-E860-43BC-8D7A-BCAFA41659A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79" name="Rectangle 2">
              <a:extLst>
                <a:ext uri="{FF2B5EF4-FFF2-40B4-BE49-F238E27FC236}">
                  <a16:creationId xmlns:a16="http://schemas.microsoft.com/office/drawing/2014/main" id="{FF4096A5-B9D3-420C-9E1D-16DAC66ED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170" name="Group 3">
            <a:extLst>
              <a:ext uri="{FF2B5EF4-FFF2-40B4-BE49-F238E27FC236}">
                <a16:creationId xmlns:a16="http://schemas.microsoft.com/office/drawing/2014/main" id="{13416852-22F0-4A7E-9CA1-2DA2641C400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7178" name="Rectangle 4">
              <a:extLst>
                <a:ext uri="{FF2B5EF4-FFF2-40B4-BE49-F238E27FC236}">
                  <a16:creationId xmlns:a16="http://schemas.microsoft.com/office/drawing/2014/main" id="{CA83C6B7-FD43-4CCB-8C46-D33A259A3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7171" name="Line 5">
            <a:extLst>
              <a:ext uri="{FF2B5EF4-FFF2-40B4-BE49-F238E27FC236}">
                <a16:creationId xmlns:a16="http://schemas.microsoft.com/office/drawing/2014/main" id="{16CCDA14-5078-49DB-B2E8-413002FAC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A6AE020C-8CEE-4E24-8AAE-22743CAED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Frontend vs backend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EF9ECEF7-ECB8-4C12-AA91-5CFAE8376CB7}"/>
              </a:ext>
            </a:extLst>
          </p:cNvPr>
          <p:cNvSpPr>
            <a:spLocks/>
          </p:cNvSpPr>
          <p:nvPr/>
        </p:nvSpPr>
        <p:spPr bwMode="auto">
          <a:xfrm>
            <a:off x="395288" y="1125538"/>
            <a:ext cx="83534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ヒラギノ明朝 ProN W3" charset="-128"/>
              <a:sym typeface="Times New Roman" panose="02020603050405020304" pitchFamily="18" charset="0"/>
            </a:endParaRPr>
          </a:p>
        </p:txBody>
      </p:sp>
      <p:pic>
        <p:nvPicPr>
          <p:cNvPr id="7174" name="Picture 8">
            <a:extLst>
              <a:ext uri="{FF2B5EF4-FFF2-40B4-BE49-F238E27FC236}">
                <a16:creationId xmlns:a16="http://schemas.microsoft.com/office/drawing/2014/main" id="{2B232167-42C5-455C-9C9B-1D6FC8441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30099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">
            <a:extLst>
              <a:ext uri="{FF2B5EF4-FFF2-40B4-BE49-F238E27FC236}">
                <a16:creationId xmlns:a16="http://schemas.microsoft.com/office/drawing/2014/main" id="{67E7270D-377F-4A70-8DDC-53C829E6A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28775"/>
            <a:ext cx="29432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2">
            <a:extLst>
              <a:ext uri="{FF2B5EF4-FFF2-40B4-BE49-F238E27FC236}">
                <a16:creationId xmlns:a16="http://schemas.microsoft.com/office/drawing/2014/main" id="{8CC62B88-2392-4EF7-99AF-4CAA3044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292600"/>
            <a:ext cx="2049462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5">
            <a:extLst>
              <a:ext uri="{FF2B5EF4-FFF2-40B4-BE49-F238E27FC236}">
                <a16:creationId xmlns:a16="http://schemas.microsoft.com/office/drawing/2014/main" id="{C20EAFE9-546C-473D-95B5-71BA17AFD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508500"/>
            <a:ext cx="1274762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1">
            <a:extLst>
              <a:ext uri="{FF2B5EF4-FFF2-40B4-BE49-F238E27FC236}">
                <a16:creationId xmlns:a16="http://schemas.microsoft.com/office/drawing/2014/main" id="{D491A173-DD43-4826-B185-5352CEC8288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36" name="Rectangle 2">
              <a:extLst>
                <a:ext uri="{FF2B5EF4-FFF2-40B4-BE49-F238E27FC236}">
                  <a16:creationId xmlns:a16="http://schemas.microsoft.com/office/drawing/2014/main" id="{A058015B-F4AA-457A-86F2-FDBBB2C7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218" name="Group 3">
            <a:extLst>
              <a:ext uri="{FF2B5EF4-FFF2-40B4-BE49-F238E27FC236}">
                <a16:creationId xmlns:a16="http://schemas.microsoft.com/office/drawing/2014/main" id="{1B9927EE-817B-46A6-9E03-D7117A14AE1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9235" name="Rectangle 4">
              <a:extLst>
                <a:ext uri="{FF2B5EF4-FFF2-40B4-BE49-F238E27FC236}">
                  <a16:creationId xmlns:a16="http://schemas.microsoft.com/office/drawing/2014/main" id="{01D189D8-24CB-45AC-ACB7-D8244193C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9219" name="Line 5">
            <a:extLst>
              <a:ext uri="{FF2B5EF4-FFF2-40B4-BE49-F238E27FC236}">
                <a16:creationId xmlns:a16="http://schemas.microsoft.com/office/drawing/2014/main" id="{A6733655-1088-4C42-AB94-847892A04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F720B66C-1CE5-46E2-8D1A-54A9F72D4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Frontend vs backend</a:t>
            </a: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D97DB88E-5346-4110-8CE6-E670DACEC879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				</a:t>
            </a:r>
          </a:p>
        </p:txBody>
      </p:sp>
      <p:sp>
        <p:nvSpPr>
          <p:cNvPr id="9222" name="Cube 17">
            <a:extLst>
              <a:ext uri="{FF2B5EF4-FFF2-40B4-BE49-F238E27FC236}">
                <a16:creationId xmlns:a16="http://schemas.microsoft.com/office/drawing/2014/main" id="{C8303162-E6F2-4944-BDDC-1A3D2D5A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437063"/>
            <a:ext cx="2232025" cy="1800225"/>
          </a:xfrm>
          <a:prstGeom prst="cube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9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rPr>
              <a:t>BACKEND</a:t>
            </a:r>
          </a:p>
        </p:txBody>
      </p:sp>
      <p:sp>
        <p:nvSpPr>
          <p:cNvPr id="9223" name="Can 18">
            <a:extLst>
              <a:ext uri="{FF2B5EF4-FFF2-40B4-BE49-F238E27FC236}">
                <a16:creationId xmlns:a16="http://schemas.microsoft.com/office/drawing/2014/main" id="{7E335969-E03E-45D7-BE8B-AC8266B8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852738"/>
            <a:ext cx="1512888" cy="792162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90"/>
                </a:solidFill>
              </a:rPr>
              <a:t>Database</a:t>
            </a:r>
          </a:p>
        </p:txBody>
      </p:sp>
      <p:cxnSp>
        <p:nvCxnSpPr>
          <p:cNvPr id="9224" name="Straight Connector 20">
            <a:extLst>
              <a:ext uri="{FF2B5EF4-FFF2-40B4-BE49-F238E27FC236}">
                <a16:creationId xmlns:a16="http://schemas.microsoft.com/office/drawing/2014/main" id="{F879370F-054D-4CCE-9DD2-8F6C8E68A8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9475" y="4076700"/>
            <a:ext cx="936625" cy="792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Straight Connector 24">
            <a:extLst>
              <a:ext uri="{FF2B5EF4-FFF2-40B4-BE49-F238E27FC236}">
                <a16:creationId xmlns:a16="http://schemas.microsoft.com/office/drawing/2014/main" id="{3F0B6410-C65C-47E6-B6F7-A4C8E677288C}"/>
              </a:ext>
            </a:extLst>
          </p:cNvPr>
          <p:cNvCxnSpPr>
            <a:cxnSpLocks noChangeShapeType="1"/>
            <a:stCxn id="9222" idx="5"/>
          </p:cNvCxnSpPr>
          <p:nvPr/>
        </p:nvCxnSpPr>
        <p:spPr bwMode="auto">
          <a:xfrm flipV="1">
            <a:off x="6588125" y="3644900"/>
            <a:ext cx="1439863" cy="1466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6" name="Group 15">
            <a:extLst>
              <a:ext uri="{FF2B5EF4-FFF2-40B4-BE49-F238E27FC236}">
                <a16:creationId xmlns:a16="http://schemas.microsoft.com/office/drawing/2014/main" id="{C66B32F3-97DA-417A-881F-A1C48E79E83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76475"/>
            <a:ext cx="2590800" cy="2590800"/>
            <a:chOff x="827584" y="2276872"/>
            <a:chExt cx="2590800" cy="2590800"/>
          </a:xfrm>
        </p:grpSpPr>
        <p:pic>
          <p:nvPicPr>
            <p:cNvPr id="9232" name="Picture 5">
              <a:extLst>
                <a:ext uri="{FF2B5EF4-FFF2-40B4-BE49-F238E27FC236}">
                  <a16:creationId xmlns:a16="http://schemas.microsoft.com/office/drawing/2014/main" id="{D74FBB95-E148-46A9-961F-FE997E7FB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76872"/>
              <a:ext cx="259080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6">
              <a:extLst>
                <a:ext uri="{FF2B5EF4-FFF2-40B4-BE49-F238E27FC236}">
                  <a16:creationId xmlns:a16="http://schemas.microsoft.com/office/drawing/2014/main" id="{205C2DFD-CD9A-41D8-9F87-DEC477177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284984"/>
              <a:ext cx="518864" cy="715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2">
              <a:extLst>
                <a:ext uri="{FF2B5EF4-FFF2-40B4-BE49-F238E27FC236}">
                  <a16:creationId xmlns:a16="http://schemas.microsoft.com/office/drawing/2014/main" id="{5F2486A2-3772-4108-BF14-421D40CA1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068960"/>
              <a:ext cx="1253670" cy="71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6A85CC-AE20-42B5-8322-67B15EBC2D28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125538"/>
          <a:ext cx="6913563" cy="1627187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7187">
                <a:tc>
                  <a:txBody>
                    <a:bodyPr/>
                    <a:lstStyle>
                      <a:lvl1pPr defTabSz="457200" eaLnBrk="0" hangingPunct="0">
                        <a:spcBef>
                          <a:spcPts val="8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 sz="2800"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1pPr>
                      <a:lvl2pPr marL="742950" indent="-285750" defTabSz="457200" eaLnBrk="0" hangingPunct="0">
                        <a:spcBef>
                          <a:spcPts val="7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 sz="2400"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2pPr>
                      <a:lvl3pPr marL="1143000" indent="-228600" defTabSz="457200" eaLnBrk="0" hangingPunct="0">
                        <a:spcBef>
                          <a:spcPts val="6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 sz="2000"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3pPr>
                      <a:lvl4pPr marL="1600200" indent="-228600" defTabSz="457200" eaLnBrk="0" hangingPunct="0">
                        <a:spcBef>
                          <a:spcPts val="5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4pPr>
                      <a:lvl5pPr marL="2057400" indent="-228600" defTabSz="457200" eaLnBrk="0" hangingPunct="0">
                        <a:spcBef>
                          <a:spcPts val="500"/>
                        </a:spcBef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Lucida Grande" charset="0"/>
                          <a:ea typeface="ＭＳ Ｐゴシック" charset="-128"/>
                          <a:sym typeface="Lucida Grande" charset="0"/>
                        </a:rPr>
                        <a:t>Frontend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Lucida Grande" charset="0"/>
                          <a:ea typeface="ＭＳ Ｐゴシック" charset="-128"/>
                          <a:sym typeface="Lucida Grande" charset="0"/>
                        </a:rPr>
                        <a:t>interacts with the user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Lucida Grande" charset="0"/>
                          <a:ea typeface="ＭＳ Ｐゴシック" charset="-128"/>
                          <a:sym typeface="Lucida Grande" charset="0"/>
                        </a:rPr>
                        <a:t> 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Lucida Grande" charset="0"/>
                        <a:ea typeface="ヒラギノ角ゴ ProN W3" charset="-128"/>
                        <a:sym typeface="Times New Roman" charset="0"/>
                      </a:endParaRPr>
                    </a:p>
                  </a:txBody>
                  <a:tcPr marL="91451" marR="91451"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ts val="8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 sz="2800"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1pPr>
                      <a:lvl2pPr marL="742950" indent="-285750" defTabSz="457200" eaLnBrk="0" hangingPunct="0">
                        <a:spcBef>
                          <a:spcPts val="7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 sz="2400"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2pPr>
                      <a:lvl3pPr marL="1143000" indent="-228600" defTabSz="457200" eaLnBrk="0" hangingPunct="0">
                        <a:spcBef>
                          <a:spcPts val="6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 sz="2000"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3pPr>
                      <a:lvl4pPr marL="1600200" indent="-228600" defTabSz="457200" eaLnBrk="0" hangingPunct="0">
                        <a:spcBef>
                          <a:spcPts val="500"/>
                        </a:spcBef>
                        <a:buClr>
                          <a:srgbClr val="000099"/>
                        </a:buClr>
                        <a:buSzPct val="100000"/>
                        <a:buFont typeface="Thonburi" charset="-34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4pPr>
                      <a:lvl5pPr marL="2057400" indent="-228600" defTabSz="457200" eaLnBrk="0" hangingPunct="0">
                        <a:spcBef>
                          <a:spcPts val="500"/>
                        </a:spcBef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Geeza Pro" charset="-78"/>
                        <a:defRPr>
                          <a:solidFill>
                            <a:srgbClr val="000099"/>
                          </a:solidFill>
                          <a:latin typeface="Lucida Grande" charset="0"/>
                          <a:ea typeface="ヒラギノ角ゴ ProN W3" charset="-128"/>
                          <a:sym typeface="Lucida Grand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Lucida Grande" charset="0"/>
                          <a:ea typeface="ＭＳ Ｐゴシック" charset="-128"/>
                          <a:sym typeface="Lucida Grande" charset="0"/>
                        </a:rPr>
                        <a:t>Backend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Lucida Grande" charset="0"/>
                          <a:ea typeface="ＭＳ Ｐゴシック" charset="-128"/>
                          <a:sym typeface="Lucida Grande" charset="0"/>
                        </a:rPr>
                        <a:t>doesn’t interact with the user</a:t>
                      </a:r>
                    </a:p>
                  </a:txBody>
                  <a:tcPr marL="91451" marR="91451"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30" name="Straight Connector 29">
            <a:extLst>
              <a:ext uri="{FF2B5EF4-FFF2-40B4-BE49-F238E27FC236}">
                <a16:creationId xmlns:a16="http://schemas.microsoft.com/office/drawing/2014/main" id="{18B09D9C-6135-4DF9-BF23-2AFC00CD8C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60825" y="1141413"/>
            <a:ext cx="6350" cy="5095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Connector 19">
            <a:extLst>
              <a:ext uri="{FF2B5EF4-FFF2-40B4-BE49-F238E27FC236}">
                <a16:creationId xmlns:a16="http://schemas.microsoft.com/office/drawing/2014/main" id="{0D74CB5F-ABBB-4CE2-8626-2F13B5A800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64388" y="1125538"/>
            <a:ext cx="7937" cy="5095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1">
            <a:extLst>
              <a:ext uri="{FF2B5EF4-FFF2-40B4-BE49-F238E27FC236}">
                <a16:creationId xmlns:a16="http://schemas.microsoft.com/office/drawing/2014/main" id="{89F81EA5-CC9F-4588-B686-6B3300CF344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47" name="Rectangle 2">
              <a:extLst>
                <a:ext uri="{FF2B5EF4-FFF2-40B4-BE49-F238E27FC236}">
                  <a16:creationId xmlns:a16="http://schemas.microsoft.com/office/drawing/2014/main" id="{62B2FEF4-5F83-462E-80EA-7D60ACA2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242" name="Group 3">
            <a:extLst>
              <a:ext uri="{FF2B5EF4-FFF2-40B4-BE49-F238E27FC236}">
                <a16:creationId xmlns:a16="http://schemas.microsoft.com/office/drawing/2014/main" id="{E68A25AB-1CBA-4515-B86D-6BC02885BBC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0246" name="Rectangle 4">
              <a:extLst>
                <a:ext uri="{FF2B5EF4-FFF2-40B4-BE49-F238E27FC236}">
                  <a16:creationId xmlns:a16="http://schemas.microsoft.com/office/drawing/2014/main" id="{42B7AB56-93B0-4EA2-9D02-91548A77F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0243" name="Line 5">
            <a:extLst>
              <a:ext uri="{FF2B5EF4-FFF2-40B4-BE49-F238E27FC236}">
                <a16:creationId xmlns:a16="http://schemas.microsoft.com/office/drawing/2014/main" id="{CE45657E-0F4A-4110-AD3E-D68A3A244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A19D2C4F-DD15-40EF-8FBB-0860CAF49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Frontend vs backend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FEFD4C87-88CF-44AD-9339-6B425DA8F219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The classes generating the </a:t>
            </a:r>
            <a:r>
              <a:rPr lang="en-US" altLang="en-US" sz="2400" b="1">
                <a:solidFill>
                  <a:srgbClr val="000090"/>
                </a:solidFill>
                <a:ea typeface="MS PGothic" panose="020B0600070205080204" pitchFamily="34" charset="-128"/>
              </a:rPr>
              <a:t>frontend</a:t>
            </a: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should be in a package / namespace.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The frontend classes </a:t>
            </a:r>
            <a:r>
              <a:rPr lang="en-US" altLang="en-US" sz="2400" b="1">
                <a:solidFill>
                  <a:srgbClr val="000090"/>
                </a:solidFill>
                <a:ea typeface="MS PGothic" panose="020B0600070205080204" pitchFamily="34" charset="-128"/>
              </a:rPr>
              <a:t>use</a:t>
            </a: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the backend classes.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The classes generating the </a:t>
            </a:r>
            <a:r>
              <a:rPr lang="en-US" altLang="en-US" sz="2400" b="1">
                <a:solidFill>
                  <a:srgbClr val="000090"/>
                </a:solidFill>
                <a:ea typeface="MS PGothic" panose="020B0600070205080204" pitchFamily="34" charset="-128"/>
              </a:rPr>
              <a:t>backend</a:t>
            </a: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should be in a package / namespace.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The backend classes </a:t>
            </a:r>
            <a:r>
              <a:rPr lang="en-US" altLang="en-US" sz="2400" b="1">
                <a:solidFill>
                  <a:srgbClr val="000090"/>
                </a:solidFill>
                <a:ea typeface="MS PGothic" panose="020B0600070205080204" pitchFamily="34" charset="-128"/>
              </a:rPr>
              <a:t>NEVER use </a:t>
            </a: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the frontend classes.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>
            <a:extLst>
              <a:ext uri="{FF2B5EF4-FFF2-40B4-BE49-F238E27FC236}">
                <a16:creationId xmlns:a16="http://schemas.microsoft.com/office/drawing/2014/main" id="{B2A40CEC-36D5-4891-851A-2C38EED4B31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271" name="Rectangle 2">
              <a:extLst>
                <a:ext uri="{FF2B5EF4-FFF2-40B4-BE49-F238E27FC236}">
                  <a16:creationId xmlns:a16="http://schemas.microsoft.com/office/drawing/2014/main" id="{472ABD6B-D139-4C2F-A18A-6409E383A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266" name="Group 3">
            <a:extLst>
              <a:ext uri="{FF2B5EF4-FFF2-40B4-BE49-F238E27FC236}">
                <a16:creationId xmlns:a16="http://schemas.microsoft.com/office/drawing/2014/main" id="{AE4F8E29-FAF0-4D93-9329-48A8004D02C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1270" name="Rectangle 4">
              <a:extLst>
                <a:ext uri="{FF2B5EF4-FFF2-40B4-BE49-F238E27FC236}">
                  <a16:creationId xmlns:a16="http://schemas.microsoft.com/office/drawing/2014/main" id="{D1DDD4E7-8F37-4A9A-9D88-F79DE2E0A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1267" name="Line 5">
            <a:extLst>
              <a:ext uri="{FF2B5EF4-FFF2-40B4-BE49-F238E27FC236}">
                <a16:creationId xmlns:a16="http://schemas.microsoft.com/office/drawing/2014/main" id="{339D89B7-ABD5-4ED3-A47C-600E1644E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FCBC70B0-799B-4138-88B8-3A056D0C0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Frontend vs backend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FF4D6877-72E4-4C99-B988-6D378B20F193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0"/>
                </a:solidFill>
                <a:ea typeface="MS PGothic" panose="020B0600070205080204" pitchFamily="34" charset="-128"/>
              </a:rPr>
              <a:t>Sanity check!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Is there any backend class containing an import of any class from frontend?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1">
            <a:extLst>
              <a:ext uri="{FF2B5EF4-FFF2-40B4-BE49-F238E27FC236}">
                <a16:creationId xmlns:a16="http://schemas.microsoft.com/office/drawing/2014/main" id="{1AE88358-0339-4AFA-B894-B181C3B401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2298" name="Rectangle 2">
              <a:extLst>
                <a:ext uri="{FF2B5EF4-FFF2-40B4-BE49-F238E27FC236}">
                  <a16:creationId xmlns:a16="http://schemas.microsoft.com/office/drawing/2014/main" id="{A873A1B0-E3F1-4DB4-8EFA-244BC45F3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290" name="Group 3">
            <a:extLst>
              <a:ext uri="{FF2B5EF4-FFF2-40B4-BE49-F238E27FC236}">
                <a16:creationId xmlns:a16="http://schemas.microsoft.com/office/drawing/2014/main" id="{C21062A1-F859-405F-932F-C909C6FB07E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39F78DD7-4CA4-49B4-A050-4FCA3F11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2291" name="Line 5">
            <a:extLst>
              <a:ext uri="{FF2B5EF4-FFF2-40B4-BE49-F238E27FC236}">
                <a16:creationId xmlns:a16="http://schemas.microsoft.com/office/drawing/2014/main" id="{F7A7FF50-8B44-4DB1-B2A2-CC40E5559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4AA4A99F-F782-4911-8ED9-A134E2EA1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Pros of frontend/backend separation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2C8FECDE-6E6A-4EBA-9D25-C346AFF9620C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40639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If separated from the frontend, the backend can be: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thoroughly tested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90"/>
                </a:solidFill>
                <a:latin typeface="Lucida Grande" charset="0"/>
                <a:ea typeface="MS PGothic" panose="020B0600070205080204" pitchFamily="34" charset="-128"/>
                <a:sym typeface="Lucida Grande" charset="0"/>
              </a:rPr>
              <a:t>connected to any frontend.</a:t>
            </a:r>
          </a:p>
          <a:p>
            <a:pPr eaLnBrk="1" hangingPunct="1">
              <a:lnSpc>
                <a:spcPct val="140000"/>
              </a:lnSpc>
              <a:buClr>
                <a:srgbClr val="000099"/>
              </a:buClr>
              <a:buSzPct val="100000"/>
            </a:pPr>
            <a:endParaRPr lang="en-US" altLang="en-US" sz="2400">
              <a:solidFill>
                <a:srgbClr val="000090"/>
              </a:solidFill>
              <a:latin typeface="Lucida Grande" charset="0"/>
              <a:ea typeface="MS PGothic" panose="020B0600070205080204" pitchFamily="34" charset="-128"/>
              <a:sym typeface="Lucida Grande" charset="0"/>
            </a:endParaRPr>
          </a:p>
        </p:txBody>
      </p:sp>
      <p:pic>
        <p:nvPicPr>
          <p:cNvPr id="12294" name="Picture 2">
            <a:extLst>
              <a:ext uri="{FF2B5EF4-FFF2-40B4-BE49-F238E27FC236}">
                <a16:creationId xmlns:a16="http://schemas.microsoft.com/office/drawing/2014/main" id="{DB69289E-9120-424D-8E90-D4156C34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60800"/>
            <a:ext cx="234791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3">
            <a:extLst>
              <a:ext uri="{FF2B5EF4-FFF2-40B4-BE49-F238E27FC236}">
                <a16:creationId xmlns:a16="http://schemas.microsoft.com/office/drawing/2014/main" id="{1A6FCBAB-D8E7-4726-91C2-A8998A9DC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33825"/>
            <a:ext cx="244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">
            <a:extLst>
              <a:ext uri="{FF2B5EF4-FFF2-40B4-BE49-F238E27FC236}">
                <a16:creationId xmlns:a16="http://schemas.microsoft.com/office/drawing/2014/main" id="{43CB7ED2-C3A2-4587-8230-61BDE4FD7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9713"/>
            <a:ext cx="1871662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">
            <a:extLst>
              <a:ext uri="{FF2B5EF4-FFF2-40B4-BE49-F238E27FC236}">
                <a16:creationId xmlns:a16="http://schemas.microsoft.com/office/drawing/2014/main" id="{D0870933-D3CE-458F-9B7A-84B48C3888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26" name="Rectangle 2">
              <a:extLst>
                <a:ext uri="{FF2B5EF4-FFF2-40B4-BE49-F238E27FC236}">
                  <a16:creationId xmlns:a16="http://schemas.microsoft.com/office/drawing/2014/main" id="{B0F08C77-7DEE-463D-93F7-654C26E89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0087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314" name="Group 3">
            <a:extLst>
              <a:ext uri="{FF2B5EF4-FFF2-40B4-BE49-F238E27FC236}">
                <a16:creationId xmlns:a16="http://schemas.microsoft.com/office/drawing/2014/main" id="{99DBBC51-A59F-455D-93AC-20FF7666E5C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5888"/>
            <a:ext cx="8928100" cy="6626225"/>
            <a:chOff x="0" y="0"/>
            <a:chExt cx="5624" cy="4174"/>
          </a:xfrm>
        </p:grpSpPr>
        <p:sp>
          <p:nvSpPr>
            <p:cNvPr id="13325" name="Rectangle 4">
              <a:extLst>
                <a:ext uri="{FF2B5EF4-FFF2-40B4-BE49-F238E27FC236}">
                  <a16:creationId xmlns:a16="http://schemas.microsoft.com/office/drawing/2014/main" id="{175EAE5F-F460-4FE3-9068-36ABEADC2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24" cy="4174"/>
            </a:xfrm>
            <a:prstGeom prst="rect">
              <a:avLst/>
            </a:prstGeom>
            <a:solidFill>
              <a:srgbClr val="E7F4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8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32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8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99"/>
                </a:buClr>
                <a:buSzPct val="100000"/>
                <a:buFont typeface="Thonburi" charset="-52"/>
                <a:buChar char="•"/>
                <a:defRPr sz="24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Thonburi" charset="-52"/>
                <a:buChar char="–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Geeza Pro" charset="0"/>
                <a:buChar char="»"/>
                <a:defRPr sz="2000">
                  <a:solidFill>
                    <a:srgbClr val="000099"/>
                  </a:solidFill>
                  <a:latin typeface="Lucida Grande" charset="0"/>
                  <a:ea typeface="ヒラギノ角ゴ ProN W3" charset="-128"/>
                  <a:sym typeface="Lucida Grand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charset="-128"/>
                <a:sym typeface="Times New Roman" panose="02020603050405020304" pitchFamily="18" charset="0"/>
              </a:endParaRPr>
            </a:p>
          </p:txBody>
        </p:sp>
      </p:grpSp>
      <p:sp>
        <p:nvSpPr>
          <p:cNvPr id="13315" name="Line 5">
            <a:extLst>
              <a:ext uri="{FF2B5EF4-FFF2-40B4-BE49-F238E27FC236}">
                <a16:creationId xmlns:a16="http://schemas.microsoft.com/office/drawing/2014/main" id="{83E2A1F2-17B6-4D12-AEDA-DC2936EE9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868363"/>
            <a:ext cx="8496300" cy="1587"/>
          </a:xfrm>
          <a:prstGeom prst="line">
            <a:avLst/>
          </a:prstGeom>
          <a:noFill/>
          <a:ln w="25400">
            <a:solidFill>
              <a:srgbClr val="0087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5FDEBE25-1546-495B-9783-5E8B6FB44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163513"/>
            <a:ext cx="7772400" cy="744537"/>
          </a:xfrm>
        </p:spPr>
        <p:txBody>
          <a:bodyPr rIns="81279"/>
          <a:lstStyle/>
          <a:p>
            <a:pPr indent="0" eaLnBrk="1" hangingPunct="1"/>
            <a:r>
              <a:rPr lang="en-US" altLang="en-US"/>
              <a:t>Model View Controller (MVC) Pattern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805B67A5-89F9-46BA-8D1D-4795215CF001}"/>
              </a:ext>
            </a:extLst>
          </p:cNvPr>
          <p:cNvSpPr>
            <a:spLocks/>
          </p:cNvSpPr>
          <p:nvPr/>
        </p:nvSpPr>
        <p:spPr bwMode="auto">
          <a:xfrm>
            <a:off x="395288" y="1052513"/>
            <a:ext cx="83534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0"/>
              </a:solidFill>
              <a:ea typeface="MS PGothic" panose="020B0600070205080204" pitchFamily="34" charset="-128"/>
            </a:endParaRPr>
          </a:p>
        </p:txBody>
      </p:sp>
      <p:sp>
        <p:nvSpPr>
          <p:cNvPr id="13318" name="Can 8">
            <a:extLst>
              <a:ext uri="{FF2B5EF4-FFF2-40B4-BE49-F238E27FC236}">
                <a16:creationId xmlns:a16="http://schemas.microsoft.com/office/drawing/2014/main" id="{D69C6AA2-4E68-4B23-A866-FA37BA228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655763" cy="1944687"/>
          </a:xfrm>
          <a:prstGeom prst="can">
            <a:avLst>
              <a:gd name="adj" fmla="val 25012"/>
            </a:avLst>
          </a:prstGeom>
          <a:solidFill>
            <a:srgbClr val="BBE0E3">
              <a:alpha val="0"/>
            </a:srgb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8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32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8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99"/>
              </a:buClr>
              <a:buSzPct val="100000"/>
              <a:buFont typeface="Thonburi" charset="-52"/>
              <a:buChar char="•"/>
              <a:defRPr sz="24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99"/>
              </a:buClr>
              <a:buSzPct val="100000"/>
              <a:buFont typeface="Thonburi" charset="-52"/>
              <a:buChar char="–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Geeza Pro" charset="0"/>
              <a:buChar char="»"/>
              <a:defRPr sz="2000">
                <a:solidFill>
                  <a:srgbClr val="000099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000090"/>
                </a:solidFill>
                <a:ea typeface="ヒラギノ明朝 ProN W3" charset="-128"/>
                <a:sym typeface="Times New Roman" panose="02020603050405020304" pitchFamily="18" charset="0"/>
              </a:rPr>
              <a:t>Model</a:t>
            </a:r>
            <a:endParaRPr lang="en-US" altLang="en-US" sz="3000">
              <a:solidFill>
                <a:srgbClr val="000090"/>
              </a:solidFill>
              <a:latin typeface="Times New Roman" panose="02020603050405020304" pitchFamily="18" charset="0"/>
              <a:ea typeface="ヒラギノ明朝 ProN W3" charset="-128"/>
              <a:sym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D7C197-E1E8-46F8-ACFC-1314B249EB22}"/>
              </a:ext>
            </a:extLst>
          </p:cNvPr>
          <p:cNvSpPr/>
          <p:nvPr/>
        </p:nvSpPr>
        <p:spPr bwMode="auto">
          <a:xfrm>
            <a:off x="611560" y="1916832"/>
            <a:ext cx="2376264" cy="1152128"/>
          </a:xfrm>
          <a:prstGeom prst="roundRect">
            <a:avLst/>
          </a:prstGeom>
          <a:gradFill flip="none" rotWithShape="1">
            <a:gsLst>
              <a:gs pos="26000">
                <a:srgbClr val="CC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000090"/>
                </a:solidFill>
                <a:latin typeface="Lucida Grande"/>
                <a:ea typeface="ヒラギノ明朝 ProN W3" charset="0"/>
                <a:cs typeface="Lucida Grande"/>
                <a:sym typeface="Times New Roman" charset="0"/>
              </a:rPr>
              <a:t>View</a:t>
            </a:r>
          </a:p>
        </p:txBody>
      </p:sp>
      <p:grpSp>
        <p:nvGrpSpPr>
          <p:cNvPr id="13322" name="Group 14">
            <a:extLst>
              <a:ext uri="{FF2B5EF4-FFF2-40B4-BE49-F238E27FC236}">
                <a16:creationId xmlns:a16="http://schemas.microsoft.com/office/drawing/2014/main" id="{84B9A213-713E-4853-810C-331567DF4C3C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500438"/>
            <a:ext cx="3187700" cy="2552700"/>
            <a:chOff x="3112492" y="3501008"/>
            <a:chExt cx="3187700" cy="2552700"/>
          </a:xfrm>
        </p:grpSpPr>
        <p:pic>
          <p:nvPicPr>
            <p:cNvPr id="13323" name="Picture 15">
              <a:extLst>
                <a:ext uri="{FF2B5EF4-FFF2-40B4-BE49-F238E27FC236}">
                  <a16:creationId xmlns:a16="http://schemas.microsoft.com/office/drawing/2014/main" id="{753E4025-3FD0-4C40-87EF-DB8560B1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92" y="3501008"/>
              <a:ext cx="31877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40A81-96F8-4C59-A70D-1E5FD096916B}"/>
                </a:ext>
              </a:extLst>
            </p:cNvPr>
            <p:cNvSpPr/>
            <p:nvPr/>
          </p:nvSpPr>
          <p:spPr bwMode="auto">
            <a:xfrm>
              <a:off x="3472854" y="4437633"/>
              <a:ext cx="2376488" cy="503237"/>
            </a:xfrm>
            <a:prstGeom prst="rect">
              <a:avLst/>
            </a:prstGeom>
            <a:solidFill>
              <a:schemeClr val="accent2">
                <a:lumMod val="75000"/>
                <a:alpha val="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rgbClr val="000090"/>
                  </a:solidFill>
                  <a:latin typeface="Lucida Grande"/>
                  <a:ea typeface="ヒラギノ明朝 ProN W3" charset="0"/>
                  <a:cs typeface="Lucida Grande"/>
                  <a:sym typeface="Times New Roman" charset="0"/>
                </a:rPr>
                <a:t>Controller</a:t>
              </a:r>
              <a:endParaRPr lang="en-US" sz="3000" b="1" dirty="0">
                <a:solidFill>
                  <a:srgbClr val="00009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CL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lnDef>
  </a:objectDefaults>
  <a:extraClrSchemeLst>
    <a:extraClrScheme>
      <a:clrScheme name="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12A7C557ABE40BCF3853B95ED7477" ma:contentTypeVersion="1" ma:contentTypeDescription="Create a new document." ma:contentTypeScope="" ma:versionID="7d81b8b3e4e088f5c9056e6663b5e838">
  <xsd:schema xmlns:xsd="http://www.w3.org/2001/XMLSchema" xmlns:xs="http://www.w3.org/2001/XMLSchema" xmlns:p="http://schemas.microsoft.com/office/2006/metadata/properties" xmlns:ns1="http://schemas.microsoft.com/sharepoint/v3" xmlns:ns2="9fa84d72-9bcd-45cd-b3e9-63932cddbd3d" targetNamespace="http://schemas.microsoft.com/office/2006/metadata/properties" ma:root="true" ma:fieldsID="c2154a563cf88cb28989863489788c62" ns1:_="" ns2:_="">
    <xsd:import namespace="http://schemas.microsoft.com/sharepoint/v3"/>
    <xsd:import namespace="9fa84d72-9bcd-45cd-b3e9-63932cddbd3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84d72-9bcd-45cd-b3e9-63932cddbd3d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E9676C-05C6-4DA5-A4E6-46442754954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8618972-FFA3-4B4F-9864-418D681E67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fa84d72-9bcd-45cd-b3e9-63932cddbd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26430</TotalTime>
  <Pages>0</Pages>
  <Words>967</Words>
  <Characters>0</Characters>
  <Application>Microsoft Office PowerPoint</Application>
  <PresentationFormat>On-screen Show (4:3)</PresentationFormat>
  <Lines>0</Lines>
  <Paragraphs>270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Geeza Pro</vt:lpstr>
      <vt:lpstr>Impact</vt:lpstr>
      <vt:lpstr>Lucida Grande</vt:lpstr>
      <vt:lpstr>Thonburi</vt:lpstr>
      <vt:lpstr>Times New Roman</vt:lpstr>
      <vt:lpstr>CL</vt:lpstr>
      <vt:lpstr>PowerPoint Presentation</vt:lpstr>
      <vt:lpstr>AWS – Break down</vt:lpstr>
      <vt:lpstr>Learning Objectives</vt:lpstr>
      <vt:lpstr>Frontend vs backend</vt:lpstr>
      <vt:lpstr>Frontend vs backend</vt:lpstr>
      <vt:lpstr>Frontend vs backend</vt:lpstr>
      <vt:lpstr>Frontend vs backend</vt:lpstr>
      <vt:lpstr>Pros of frontend/backend separation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Model View Controller (MVC) Pattern</vt:lpstr>
      <vt:lpstr>In practice…</vt:lpstr>
      <vt:lpstr>In practice…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Cristina Luca</dc:creator>
  <cp:keywords/>
  <dc:description/>
  <cp:lastModifiedBy>Luca, Cristina</cp:lastModifiedBy>
  <cp:revision>160</cp:revision>
  <cp:lastPrinted>2017-02-11T23:17:03Z</cp:lastPrinted>
  <dcterms:modified xsi:type="dcterms:W3CDTF">2024-01-20T19:48:06Z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2QHQ4AXDAMEM-17-17</vt:lpwstr>
  </property>
  <property fmtid="{D5CDD505-2E9C-101B-9397-08002B2CF9AE}" pid="3" name="_dlc_DocIdItemGuid">
    <vt:lpwstr>ac6969b4-888a-4eb7-8d5c-b0f9eb3f3300</vt:lpwstr>
  </property>
  <property fmtid="{D5CDD505-2E9C-101B-9397-08002B2CF9AE}" pid="4" name="_dlc_DocIdUrl">
    <vt:lpwstr>https://vle.anglia.ac.uk/modules/2012/MOD003263/SEM1-C-1/_layouts/DocIdRedir.aspx?ID=2QHQ4AXDAMEM-17-17, 2QHQ4AXDAMEM-17-17</vt:lpwstr>
  </property>
</Properties>
</file>