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343" r:id="rId2"/>
  </p:sldIdLst>
  <p:sldSz cx="32400875" cy="46799500"/>
  <p:notesSz cx="6858000" cy="9144000"/>
  <p:defaultTextStyle>
    <a:defPPr>
      <a:defRPr lang="ko-KR"/>
    </a:defPPr>
    <a:lvl1pPr marL="0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1pPr>
    <a:lvl2pPr marL="2211431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2pPr>
    <a:lvl3pPr marL="4422861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3pPr>
    <a:lvl4pPr marL="6634292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4pPr>
    <a:lvl5pPr marL="8845723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5pPr>
    <a:lvl6pPr marL="11057153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6pPr>
    <a:lvl7pPr marL="13268584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7pPr>
    <a:lvl8pPr marL="15480015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8pPr>
    <a:lvl9pPr marL="17691445" algn="l" defTabSz="4422861" rtl="0" eaLnBrk="1" latinLnBrk="1" hangingPunct="1">
      <a:defRPr sz="8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B59F90"/>
    <a:srgbClr val="779B5E"/>
    <a:srgbClr val="2F497D"/>
    <a:srgbClr val="0070C0"/>
    <a:srgbClr val="FF3B3B"/>
    <a:srgbClr val="FF0000"/>
    <a:srgbClr val="2F6FA8"/>
    <a:srgbClr val="00B050"/>
    <a:srgbClr val="91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2389" autoAdjust="0"/>
  </p:normalViewPr>
  <p:slideViewPr>
    <p:cSldViewPr snapToGrid="0">
      <p:cViewPr>
        <p:scale>
          <a:sx n="33" d="100"/>
          <a:sy n="33" d="100"/>
        </p:scale>
        <p:origin x="-320" y="-15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6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DBDE0-BEBB-43D8-9051-3DF90B41287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3751-295A-48F1-96C1-808E048A2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5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1pPr>
    <a:lvl2pPr marL="2211431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2pPr>
    <a:lvl3pPr marL="4422861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3pPr>
    <a:lvl4pPr marL="6634292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4pPr>
    <a:lvl5pPr marL="8845723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5pPr>
    <a:lvl6pPr marL="11057153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6pPr>
    <a:lvl7pPr marL="13268584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7pPr>
    <a:lvl8pPr marL="15480015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8pPr>
    <a:lvl9pPr marL="17691445" algn="l" defTabSz="4422861" rtl="0" eaLnBrk="1" latinLnBrk="1" hangingPunct="1">
      <a:defRPr sz="58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6369012"/>
            <a:ext cx="32400875" cy="11461544"/>
          </a:xfrm>
          <a:prstGeom prst="rect">
            <a:avLst/>
          </a:prstGeom>
          <a:gradFill rotWithShape="1">
            <a:gsLst>
              <a:gs pos="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3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헤드라인M" pitchFamily="18" charset="-127"/>
            </a:endParaRPr>
          </a:p>
        </p:txBody>
      </p:sp>
      <p:pic>
        <p:nvPicPr>
          <p:cNvPr id="5" name="Picture 2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86" y="2545811"/>
            <a:ext cx="7565831" cy="394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user\Desktop\ik정보대학20160616\1. 김인기 20150301-\20150301-\1. 전교공통\라. 각종 양식지\18. 학교 앰블럼 등 basic_UI_file\jpeg -KU-The-Futur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676" y="2805807"/>
            <a:ext cx="6620806" cy="341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30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9562759" y="18481488"/>
            <a:ext cx="21690586" cy="10031559"/>
          </a:xfrm>
          <a:prstGeom prst="rect">
            <a:avLst/>
          </a:prstGeom>
        </p:spPr>
        <p:txBody>
          <a:bodyPr/>
          <a:lstStyle>
            <a:lvl1pPr>
              <a:defRPr sz="225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7273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888780" y="37482934"/>
            <a:ext cx="13269735" cy="9013237"/>
          </a:xfrm>
        </p:spPr>
        <p:txBody>
          <a:bodyPr/>
          <a:lstStyle>
            <a:lvl1pPr marL="0" indent="0">
              <a:buFontTx/>
              <a:buNone/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0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E:\#평가팀\# 평가실 행정업무\파워포인트 템플릿\11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32395248" cy="512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G:\2008~2011학디부 시스템련 작업파일\Homepage\이미지\홈페이지 디자인\학교이미지\학교로고 및 심볼\2010년 이전\logo_ui(8)\crimson2positive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2" y="696609"/>
            <a:ext cx="2195599" cy="30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/>
          <p:cNvSpPr txBox="1">
            <a:spLocks noChangeArrowheads="1"/>
          </p:cNvSpPr>
          <p:nvPr userDrawn="1"/>
        </p:nvSpPr>
        <p:spPr bwMode="auto">
          <a:xfrm>
            <a:off x="28066632" y="45618874"/>
            <a:ext cx="34413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algn="ctr" eaLnBrk="0" hangingPunct="0"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algn="ctr" eaLnBrk="0" hangingPunct="0"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algn="ctr" eaLnBrk="0" hangingPunct="0"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algn="ctr" eaLnBrk="0" hangingPunct="0"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4400" b="1" dirty="0">
                <a:solidFill>
                  <a:srgbClr val="96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Korea Univ.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892938" y="45555805"/>
            <a:ext cx="30615000" cy="0"/>
          </a:xfrm>
          <a:prstGeom prst="line">
            <a:avLst/>
          </a:prstGeom>
          <a:ln w="12700">
            <a:solidFill>
              <a:srgbClr val="91002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8772" y="7355776"/>
            <a:ext cx="30876461" cy="3538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284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hf hdr="0" dt="0"/>
  <p:txStyles>
    <p:titleStyle>
      <a:lvl1pPr algn="r" rtl="0" fontAlgn="base" latinLnBrk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 latinLnBrk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fontAlgn="base" latinLnBrk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fontAlgn="base" latinLnBrk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fontAlgn="base" latinLnBrk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342900" algn="r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685800" algn="r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028700" algn="r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371600" algn="r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1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195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75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8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36CEFD-CE19-4233-9C2E-A6B6E0E4A427}"/>
              </a:ext>
            </a:extLst>
          </p:cNvPr>
          <p:cNvSpPr/>
          <p:nvPr/>
        </p:nvSpPr>
        <p:spPr>
          <a:xfrm>
            <a:off x="2986393" y="807808"/>
            <a:ext cx="28693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</a:rPr>
              <a:t>클라우드 유휴 자원 활용 시스템에 백업 기능 추가</a:t>
            </a:r>
            <a:endParaRPr lang="en-US" altLang="ko-KR" sz="7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DB002-AEDB-4A0C-97E8-9048A82A08BD}"/>
              </a:ext>
            </a:extLst>
          </p:cNvPr>
          <p:cNvSpPr/>
          <p:nvPr/>
        </p:nvSpPr>
        <p:spPr>
          <a:xfrm>
            <a:off x="8413672" y="2504262"/>
            <a:ext cx="15573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최재원</a:t>
            </a:r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임세윤</a:t>
            </a:r>
            <a:endParaRPr lang="ko-KR" altLang="en-US" sz="4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고려대학교 정보대학 컴퓨터학과</a:t>
            </a:r>
            <a:endParaRPr lang="en-US" altLang="ko-KR" sz="4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916FD4-EC9C-4833-A795-876694DE1610}"/>
              </a:ext>
            </a:extLst>
          </p:cNvPr>
          <p:cNvSpPr txBox="1"/>
          <p:nvPr/>
        </p:nvSpPr>
        <p:spPr>
          <a:xfrm>
            <a:off x="1049445" y="12990523"/>
            <a:ext cx="14577587" cy="664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컴퓨팅 업체는 유휴 자원을 활용하고자 유휴 자원이 많을 때 보다 저렴한 가격으로 워크로드를 실행시킬 수 있는 시스템을 구축해 두었음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유휴 자원이 부족하여 워크로드를 종료 시킬 때 시그널을 보냄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 따라 종료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초에서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전에 시그널을 보냄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 시간 전까지 저장되지 않은 정보는 복구할 수 없음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사용자가 백업을 구현해야 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연산이 있다면 롤백 기능도 구현하여야 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프로젝트의 타겟 유저인 컴퓨터 비전공자들의 접근성과 기존 시스템 사용자의 편의성 향상을 위해 호스트 단에서 백업하는 시스템을 구현함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8C8715-64EC-41F9-B216-54A4B9F24BC1}"/>
              </a:ext>
            </a:extLst>
          </p:cNvPr>
          <p:cNvSpPr txBox="1"/>
          <p:nvPr/>
        </p:nvSpPr>
        <p:spPr>
          <a:xfrm>
            <a:off x="838548" y="5592378"/>
            <a:ext cx="30255925" cy="546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      약</a:t>
            </a:r>
            <a:b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클라우드 컴퓨팅 회사들은 자신들의 리소스를 최대한 활용하기 위해 유휴 리소스를 저렴한 가격에 사용할 수 있는 시스템을 구축해 두었다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리소스의 유휴자원이 부족해지는 경우 실행시키고 있던 워크로드들을 별도의 저장 없이 종료 시키기 때문에 내결함성 워크로드만 실행할 것을 권장하고 있다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기존 시스템에서는 사용자가 급작스런 종료에 대비해야 했다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사용자에게 부담이 되었다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본 프로젝트에서는 이러한 부담을 덜기 위해 호스트 단에서 백업 기능을 추가하였다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백업 과정에서 </a:t>
            </a:r>
            <a:r>
              <a:rPr lang="ko-KR" altLang="en-US" sz="3600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연산과 중지되어서는 안되는 연산까지 고려하였다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더불어 이러한 기능이 클라우드 회사에 도입되지 않았던 이유를 분석하고 앞으로 해결해야할 과제를 제시하였다</a:t>
            </a:r>
            <a:r>
              <a:rPr lang="en-US" altLang="ko-KR" sz="3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A8C88-106E-4FE0-A199-5BDB5B593527}"/>
              </a:ext>
            </a:extLst>
          </p:cNvPr>
          <p:cNvSpPr txBox="1"/>
          <p:nvPr/>
        </p:nvSpPr>
        <p:spPr>
          <a:xfrm>
            <a:off x="795690" y="11807465"/>
            <a:ext cx="14831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A9D267-D214-4AC1-BC45-5D352E8EB709}"/>
              </a:ext>
            </a:extLst>
          </p:cNvPr>
          <p:cNvSpPr txBox="1"/>
          <p:nvPr/>
        </p:nvSpPr>
        <p:spPr>
          <a:xfrm>
            <a:off x="1049444" y="21441482"/>
            <a:ext cx="14788485" cy="590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측에서 게스트가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연산을 하고 있는지 자동적으로 판단하기는 어려움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프로그래머가 어떠한 연산이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하는지 판단하는 것은 상대적으로 쉬움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프로그래머가 코드 중간중간 상태를 변경하는 </a:t>
            </a:r>
            <a:r>
              <a:rPr lang="en-US" altLang="ko-KR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호출할 수 있게 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워크로드의 상태를 일반적인 러닝 상태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디멘드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상태로 나눔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변화 시 조건을 만족하면 스냅 샷을 이용하여 백업함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워크로드에 여러 프로세스가 병렬적으로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atomic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상태나 외부 의존 상태에 돌입할 수 있으므로 요청의 개수를 파악하여 대처함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BB5492-4F20-4D8C-99E2-5ACBD1A036C6}"/>
              </a:ext>
            </a:extLst>
          </p:cNvPr>
          <p:cNvSpPr txBox="1"/>
          <p:nvPr/>
        </p:nvSpPr>
        <p:spPr>
          <a:xfrm>
            <a:off x="16516884" y="33596813"/>
            <a:ext cx="1457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과제  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07693-1DE5-4C49-8B14-A93B04C4E063}"/>
              </a:ext>
            </a:extLst>
          </p:cNvPr>
          <p:cNvSpPr txBox="1"/>
          <p:nvPr/>
        </p:nvSpPr>
        <p:spPr>
          <a:xfrm>
            <a:off x="1083057" y="20101668"/>
            <a:ext cx="1457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 접근법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690241-5AB7-4B43-ACFD-810B17856625}"/>
              </a:ext>
            </a:extLst>
          </p:cNvPr>
          <p:cNvSpPr txBox="1"/>
          <p:nvPr/>
        </p:nvSpPr>
        <p:spPr>
          <a:xfrm>
            <a:off x="16516884" y="34582877"/>
            <a:ext cx="14788485" cy="516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점점 더 많은 워크로드들이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GPGPU, TPU, FPGA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외부 연산장치를 활용하고 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장치들의 스냅 샷은 아직 지원되지 않음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결국 외부 연산장치 사용할 때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디멘드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상태에 들어가는 것이 강제 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워크로드가 외부 연산장치를 늘 사용한다면 기존 시스템과 다를 바가 없음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완성을 위해서는 외부 연산장치의 하드웨어적 서포트가 필요함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Nvidia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스냅 샷을 제안함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외부 연산장치의 스냅 샷 찍는 것이 비합리적인 일이 아님을 암시함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C20B78-3F17-41C6-B96F-33E951E271F8}"/>
              </a:ext>
            </a:extLst>
          </p:cNvPr>
          <p:cNvSpPr/>
          <p:nvPr/>
        </p:nvSpPr>
        <p:spPr>
          <a:xfrm>
            <a:off x="26867793" y="3999079"/>
            <a:ext cx="5116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지도 교수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유헌창</a:t>
            </a:r>
            <a:endParaRPr lang="en-US" altLang="ko-KR" sz="4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CE6D5-FF82-4425-AF00-537920C32F71}"/>
              </a:ext>
            </a:extLst>
          </p:cNvPr>
          <p:cNvSpPr txBox="1"/>
          <p:nvPr/>
        </p:nvSpPr>
        <p:spPr>
          <a:xfrm>
            <a:off x="16516884" y="39968956"/>
            <a:ext cx="1457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  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26381-51B2-4AA0-8289-82093BAE3D29}"/>
              </a:ext>
            </a:extLst>
          </p:cNvPr>
          <p:cNvSpPr txBox="1"/>
          <p:nvPr/>
        </p:nvSpPr>
        <p:spPr>
          <a:xfrm>
            <a:off x="1069203" y="28012929"/>
            <a:ext cx="1457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워크로드의 상태 전이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4E709B-12E3-48FB-BBCA-262B322CF9D5}"/>
              </a:ext>
            </a:extLst>
          </p:cNvPr>
          <p:cNvSpPr/>
          <p:nvPr/>
        </p:nvSpPr>
        <p:spPr>
          <a:xfrm>
            <a:off x="1122481" y="37700759"/>
            <a:ext cx="143796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워크로드의 작업 상태 전이도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8BDC-DB12-4006-ABBF-1C8A99D2A24F}"/>
              </a:ext>
            </a:extLst>
          </p:cNvPr>
          <p:cNvSpPr txBox="1"/>
          <p:nvPr/>
        </p:nvSpPr>
        <p:spPr>
          <a:xfrm>
            <a:off x="16503030" y="11853007"/>
            <a:ext cx="1457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최적화 및 오버헤드 최소화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07CB72-9106-4781-BDB1-24B39330BDFE}"/>
              </a:ext>
            </a:extLst>
          </p:cNvPr>
          <p:cNvSpPr/>
          <p:nvPr/>
        </p:nvSpPr>
        <p:spPr>
          <a:xfrm>
            <a:off x="17207290" y="28945969"/>
            <a:ext cx="143796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워크로드 시뮬레이션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37235-445B-4F4E-8A5D-5138E927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3973" y="29314048"/>
            <a:ext cx="12973159" cy="80018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701D83-B752-4DD5-AEF2-E302075FAB82}"/>
              </a:ext>
            </a:extLst>
          </p:cNvPr>
          <p:cNvSpPr txBox="1"/>
          <p:nvPr/>
        </p:nvSpPr>
        <p:spPr>
          <a:xfrm>
            <a:off x="1049444" y="38997962"/>
            <a:ext cx="14788485" cy="590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상태의 경우 실행 도중 꺼질 경우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돌입하기 전으로 롤백해야 하므로 러닝 상태에서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상태로 전이할 때 스냅 샷을 찍음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 상태에서 레디 상태로 전이될 때 다음 실행 시 현 상태부터 실행하도록 스냅 샷을 찍음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디멘드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상태에서는 러닝으로 돌아오는 것이 보장되므로 스냅 샷을 찍지 않음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디맨드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상태는 최대 한번 작동되는 것을 보장해야 하므로 더 이상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디맨드를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요구하는 프로세스가 없더라도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상태를 요구하는 프로세스가 없어 졌을 때에만 러닝상태로 전이함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2B9DF-BCC6-4185-8BAD-95DCDAA07E21}"/>
              </a:ext>
            </a:extLst>
          </p:cNvPr>
          <p:cNvSpPr txBox="1"/>
          <p:nvPr/>
        </p:nvSpPr>
        <p:spPr>
          <a:xfrm>
            <a:off x="16516884" y="12841553"/>
            <a:ext cx="14788485" cy="590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매번 디스크를 전부 스냅 샷 찍는 것은 오버헤드가 클 뿐 아니라 디스크의 크기만큼 저장 공간을 추가로 사용하므로 저장 공간 낭비임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스냅 샷 이후의 변경 사항만을 별도로 기록하는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익스터널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스냅 샷을 이용하면 오버헤드와 디스크 공간의 낭비도 최소화할 수 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익스터널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스냅 샷을 찍는 것과 예전 상태로 되돌리는 것 모두 상수 시간에 작동함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스냅 샷을 합치는 과정은 상수 시간이 아니나 준비 상태에서 스냅 샷을 합칠 수 있으므로 디스크 리소스가 바쁘지 않을 때 스냅 샷을 합침으로써 디스크 리소스에 걸리는 부하를 최소화할 수 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A983C-0BB6-477B-9E29-3FBE79DF6F38}"/>
              </a:ext>
            </a:extLst>
          </p:cNvPr>
          <p:cNvSpPr txBox="1"/>
          <p:nvPr/>
        </p:nvSpPr>
        <p:spPr>
          <a:xfrm>
            <a:off x="16503030" y="18839560"/>
            <a:ext cx="1457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 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014EAF-3B8C-46E7-A42B-666975AA95CA}"/>
              </a:ext>
            </a:extLst>
          </p:cNvPr>
          <p:cNvSpPr txBox="1"/>
          <p:nvPr/>
        </p:nvSpPr>
        <p:spPr>
          <a:xfrm>
            <a:off x="16516884" y="19912786"/>
            <a:ext cx="14788485" cy="664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현실에 존재하는 워크로드를 참조하여 가상의 워크로드를 만들었음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워크로드들은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디멘드를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요구하는 서브 워크로드로 구성되어 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서브 워크로드가 완료되기까지 걸리는 시간도 현실에 존재하는 워크로드를 참조하여 정했음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워스트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케이스를 확인하기 위해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상태의 비율이 높은 극단적인 워크로드도 만들었음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아마존 웹 서비스의 요금 로그를 조회하여 해당 기간에 워크로드가 실행되었을 때 지불해야하는 금액과 워크로드 종료시까지 걸린 시간을 기존 시스템에서 실행되었을 때와 비교함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AD03B9-4B2D-440F-8302-127398649DDB}"/>
              </a:ext>
            </a:extLst>
          </p:cNvPr>
          <p:cNvSpPr txBox="1"/>
          <p:nvPr/>
        </p:nvSpPr>
        <p:spPr>
          <a:xfrm>
            <a:off x="16669284" y="40953848"/>
            <a:ext cx="14788485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외부 연산장치를 활용하는 워크로드가 많아 짐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외부 연산장치의 스냅 샷을 찍을 수 있게 되어 다양한 워크로드를 저렴한 가격으로 서비스 할 수 있게 되면 신규 고객 유치에 유리할 것임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단에서 백업하는 것은 컴퓨터 비전공자들에게는 접근성을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컴퓨터 전공자들에게는 편의성을 제공하는 것임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어떠한 고객이더라도 기존 시스템보다 이 시스템을 이용하는 것이 합리적인 선택이 될 것임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D3CA53-1A56-4AB3-8506-96F38CCEE692}"/>
              </a:ext>
            </a:extLst>
          </p:cNvPr>
          <p:cNvSpPr txBox="1"/>
          <p:nvPr/>
        </p:nvSpPr>
        <p:spPr>
          <a:xfrm>
            <a:off x="16516884" y="29792093"/>
            <a:ext cx="14788485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상태의 비율이 높을 수록 이 시스템의 효율이 감소함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워크로드에서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상태의 비율은 매우 적음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상태가 적을 때 금액을 약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절약할 수 있음을 알 수 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아토믹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비율이 극단적으로 높은 워크로드여도 금액을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30%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아낄 수 있음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7CDA773-E500-4435-93AE-BCDA1B88B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30783"/>
              </p:ext>
            </p:extLst>
          </p:nvPr>
        </p:nvGraphicFramePr>
        <p:xfrm>
          <a:off x="17216109" y="26885556"/>
          <a:ext cx="14241660" cy="1825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0415">
                  <a:extLst>
                    <a:ext uri="{9D8B030D-6E8A-4147-A177-3AD203B41FA5}">
                      <a16:colId xmlns:a16="http://schemas.microsoft.com/office/drawing/2014/main" val="2989063661"/>
                    </a:ext>
                  </a:extLst>
                </a:gridCol>
                <a:gridCol w="3560415">
                  <a:extLst>
                    <a:ext uri="{9D8B030D-6E8A-4147-A177-3AD203B41FA5}">
                      <a16:colId xmlns:a16="http://schemas.microsoft.com/office/drawing/2014/main" val="1477606842"/>
                    </a:ext>
                  </a:extLst>
                </a:gridCol>
                <a:gridCol w="3560415">
                  <a:extLst>
                    <a:ext uri="{9D8B030D-6E8A-4147-A177-3AD203B41FA5}">
                      <a16:colId xmlns:a16="http://schemas.microsoft.com/office/drawing/2014/main" val="1906226190"/>
                    </a:ext>
                  </a:extLst>
                </a:gridCol>
                <a:gridCol w="3560415">
                  <a:extLst>
                    <a:ext uri="{9D8B030D-6E8A-4147-A177-3AD203B41FA5}">
                      <a16:colId xmlns:a16="http://schemas.microsoft.com/office/drawing/2014/main" val="3702845937"/>
                    </a:ext>
                  </a:extLst>
                </a:gridCol>
              </a:tblGrid>
              <a:tr h="608661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아토믹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상태 비율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비용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절약율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시간 증가율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515748"/>
                  </a:ext>
                </a:extLst>
              </a:tr>
              <a:tr h="6086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시뮬레이션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36%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35%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121%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08491"/>
                  </a:ext>
                </a:extLst>
              </a:tr>
              <a:tr h="6086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시뮬레이션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2%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63%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34%</a:t>
                      </a:r>
                      <a:endParaRPr 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7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623924"/>
      </p:ext>
    </p:extLst>
  </p:cSld>
  <p:clrMapOvr>
    <a:masterClrMapping/>
  </p:clrMapOvr>
</p:sld>
</file>

<file path=ppt/theme/theme1.xml><?xml version="1.0" encoding="utf-8"?>
<a:theme xmlns:a="http://schemas.openxmlformats.org/drawingml/2006/main" name="SW 뉴딜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네트워크">
      <a:majorFont>
        <a:latin typeface="HY헤드라인M"/>
        <a:ea typeface="HY헤드라인M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네트워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15556</TotalTime>
  <Words>757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Malgun Gothic</vt:lpstr>
      <vt:lpstr>Malgun Gothic</vt:lpstr>
      <vt:lpstr>Arial</vt:lpstr>
      <vt:lpstr>SW 뉴딜_1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NYM</dc:creator>
  <cp:lastModifiedBy>CHOI JAEWON</cp:lastModifiedBy>
  <cp:revision>957</cp:revision>
  <cp:lastPrinted>2018-03-08T11:59:12Z</cp:lastPrinted>
  <dcterms:created xsi:type="dcterms:W3CDTF">2017-10-11T07:00:27Z</dcterms:created>
  <dcterms:modified xsi:type="dcterms:W3CDTF">2019-12-06T00:33:24Z</dcterms:modified>
</cp:coreProperties>
</file>