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108253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282051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CA00BC-B978-43D1-99CB-8923698EC7AA}"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997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406934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CA00BC-B978-43D1-99CB-8923698EC7AA}"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27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104147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706900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292470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328528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BA95686-C538-4407-ABD4-DE07336B4CA7}"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89817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109754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BA95686-C538-4407-ABD4-DE07336B4CA7}" type="datetimeFigureOut">
              <a:rPr lang="fr-FR" smtClean="0"/>
              <a:t>21/10/2024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30233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BA95686-C538-4407-ABD4-DE07336B4CA7}" type="datetimeFigureOut">
              <a:rPr lang="fr-FR" smtClean="0"/>
              <a:t>21/10/2024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50697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95686-C538-4407-ABD4-DE07336B4CA7}" type="datetimeFigureOut">
              <a:rPr lang="fr-FR" smtClean="0"/>
              <a:t>21/10/2024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281734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32562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BA95686-C538-4407-ABD4-DE07336B4CA7}"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CA00BC-B978-43D1-99CB-8923698EC7AA}" type="slidenum">
              <a:rPr lang="fr-FR" smtClean="0"/>
              <a:t>‹N°›</a:t>
            </a:fld>
            <a:endParaRPr lang="fr-FR"/>
          </a:p>
        </p:txBody>
      </p:sp>
    </p:spTree>
    <p:extLst>
      <p:ext uri="{BB962C8B-B14F-4D97-AF65-F5344CB8AC3E}">
        <p14:creationId xmlns:p14="http://schemas.microsoft.com/office/powerpoint/2010/main" val="4550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A95686-C538-4407-ABD4-DE07336B4CA7}" type="datetimeFigureOut">
              <a:rPr lang="fr-FR" smtClean="0"/>
              <a:t>21/10/2024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CA00BC-B978-43D1-99CB-8923698EC7AA}" type="slidenum">
              <a:rPr lang="fr-FR" smtClean="0"/>
              <a:t>‹N°›</a:t>
            </a:fld>
            <a:endParaRPr lang="fr-FR"/>
          </a:p>
        </p:txBody>
      </p:sp>
    </p:spTree>
    <p:extLst>
      <p:ext uri="{BB962C8B-B14F-4D97-AF65-F5344CB8AC3E}">
        <p14:creationId xmlns:p14="http://schemas.microsoft.com/office/powerpoint/2010/main" val="21046144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A31BE53-35DF-AA4B-D1D3-244FF09DB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 y="0"/>
            <a:ext cx="12184264" cy="6858000"/>
          </a:xfrm>
          <a:prstGeom prst="rect">
            <a:avLst/>
          </a:prstGeom>
        </p:spPr>
      </p:pic>
    </p:spTree>
    <p:extLst>
      <p:ext uri="{BB962C8B-B14F-4D97-AF65-F5344CB8AC3E}">
        <p14:creationId xmlns:p14="http://schemas.microsoft.com/office/powerpoint/2010/main" val="94712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1544442" y="1590156"/>
            <a:ext cx="9103116" cy="3677688"/>
          </a:xfrm>
        </p:spPr>
        <p:txBody>
          <a:bodyPr>
            <a:normAutofit/>
          </a:bodyPr>
          <a:lstStyle/>
          <a:p>
            <a:pPr marL="0" indent="0" algn="ctr">
              <a:buNone/>
            </a:pPr>
            <a:r>
              <a:rPr lang="fr-FR" sz="9600" b="1" dirty="0"/>
              <a:t>Design System  </a:t>
            </a:r>
          </a:p>
        </p:txBody>
      </p:sp>
    </p:spTree>
    <p:extLst>
      <p:ext uri="{BB962C8B-B14F-4D97-AF65-F5344CB8AC3E}">
        <p14:creationId xmlns:p14="http://schemas.microsoft.com/office/powerpoint/2010/main" val="197310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r>
              <a:rPr lang="fr-FR" b="1" dirty="0"/>
              <a:t>Qu'est-ce qu'un Design System ?</a:t>
            </a:r>
          </a:p>
          <a:p>
            <a:endParaRPr lang="fr-FR" b="1" dirty="0"/>
          </a:p>
          <a:p>
            <a:pPr marL="0" indent="0">
              <a:buNone/>
            </a:pPr>
            <a:r>
              <a:rPr lang="fr-FR" dirty="0"/>
              <a:t>Un </a:t>
            </a:r>
            <a:r>
              <a:rPr lang="fr-FR" b="1" dirty="0"/>
              <a:t>Design System</a:t>
            </a:r>
            <a:r>
              <a:rPr lang="fr-FR" dirty="0"/>
              <a:t> est une collection de composants réutilisables, de règles, et de guides de style qui permettent de concevoir des interfaces cohérentes et efficaces. Il garantit la cohérence entre les produits, optimise la collaboration entre designers et développeurs, et permet un gain de temps.</a:t>
            </a:r>
          </a:p>
        </p:txBody>
      </p:sp>
    </p:spTree>
    <p:extLst>
      <p:ext uri="{BB962C8B-B14F-4D97-AF65-F5344CB8AC3E}">
        <p14:creationId xmlns:p14="http://schemas.microsoft.com/office/powerpoint/2010/main" val="99779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fontScale="92500" lnSpcReduction="10000"/>
          </a:bodyPr>
          <a:lstStyle/>
          <a:p>
            <a:r>
              <a:rPr lang="fr-FR" b="1" dirty="0"/>
              <a:t>Composants principaux :</a:t>
            </a:r>
          </a:p>
          <a:p>
            <a:endParaRPr lang="fr-FR" b="1" dirty="0"/>
          </a:p>
          <a:p>
            <a:pPr>
              <a:buFont typeface="Arial" panose="020B0604020202020204" pitchFamily="34" charset="0"/>
              <a:buChar char="•"/>
            </a:pPr>
            <a:r>
              <a:rPr lang="fr-FR" b="1" dirty="0"/>
              <a:t>Style guide</a:t>
            </a:r>
            <a:r>
              <a:rPr lang="fr-FR" dirty="0"/>
              <a:t> : Définit les couleurs, typographies, espacements, etc.</a:t>
            </a:r>
          </a:p>
          <a:p>
            <a:pPr>
              <a:buFont typeface="Arial" panose="020B0604020202020204" pitchFamily="34" charset="0"/>
              <a:buChar char="•"/>
            </a:pPr>
            <a:r>
              <a:rPr lang="fr-FR" b="1" dirty="0"/>
              <a:t>Composants UI</a:t>
            </a:r>
            <a:r>
              <a:rPr lang="fr-FR" dirty="0"/>
              <a:t> : Boutons, formulaires, menus, etc., réutilisables à travers tout le produit.</a:t>
            </a:r>
          </a:p>
          <a:p>
            <a:pPr marL="0" indent="0">
              <a:buNone/>
            </a:pPr>
            <a:endParaRPr lang="fr-FR" dirty="0"/>
          </a:p>
          <a:p>
            <a:r>
              <a:rPr lang="fr-FR" b="1" dirty="0"/>
              <a:t>3. Avantages :</a:t>
            </a:r>
          </a:p>
          <a:p>
            <a:pPr>
              <a:buFont typeface="Arial" panose="020B0604020202020204" pitchFamily="34" charset="0"/>
              <a:buChar char="•"/>
            </a:pPr>
            <a:r>
              <a:rPr lang="fr-FR" b="1" dirty="0"/>
              <a:t>Cohérence visuelle</a:t>
            </a:r>
            <a:r>
              <a:rPr lang="fr-FR" dirty="0"/>
              <a:t> : Tous les produits ont une apparence homogène.</a:t>
            </a:r>
          </a:p>
          <a:p>
            <a:pPr>
              <a:buFont typeface="Arial" panose="020B0604020202020204" pitchFamily="34" charset="0"/>
              <a:buChar char="•"/>
            </a:pPr>
            <a:r>
              <a:rPr lang="fr-FR" b="1" dirty="0"/>
              <a:t>Efficacité</a:t>
            </a:r>
            <a:r>
              <a:rPr lang="fr-FR" dirty="0"/>
              <a:t> : Réutilisation rapide des éléments de design.</a:t>
            </a:r>
          </a:p>
          <a:p>
            <a:pPr>
              <a:buFont typeface="Arial" panose="020B0604020202020204" pitchFamily="34" charset="0"/>
              <a:buChar char="•"/>
            </a:pPr>
            <a:r>
              <a:rPr lang="fr-FR" b="1" dirty="0"/>
              <a:t>Meilleure collaboration</a:t>
            </a:r>
            <a:r>
              <a:rPr lang="fr-FR" dirty="0"/>
              <a:t> : Tous les membres de l'équipe travaillent avec les mêmes composants et directives.</a:t>
            </a:r>
          </a:p>
          <a:p>
            <a:pPr marL="0" indent="0">
              <a:buNone/>
            </a:pPr>
            <a:endParaRPr lang="fr-FR" dirty="0"/>
          </a:p>
        </p:txBody>
      </p:sp>
    </p:spTree>
    <p:extLst>
      <p:ext uri="{BB962C8B-B14F-4D97-AF65-F5344CB8AC3E}">
        <p14:creationId xmlns:p14="http://schemas.microsoft.com/office/powerpoint/2010/main" val="204393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pPr marL="0" indent="0" algn="ctr">
              <a:buNone/>
            </a:pPr>
            <a:r>
              <a:rPr lang="fr-FR" b="1" dirty="0"/>
              <a:t>Définir les couleurs dans un Design System</a:t>
            </a:r>
          </a:p>
          <a:p>
            <a:pPr marL="0" indent="0">
              <a:buNone/>
            </a:pPr>
            <a:r>
              <a:rPr lang="fr-FR" dirty="0"/>
              <a:t>Les couleurs dans un Design System assurent la cohérence visuelle du produit. Elles sont réparties en plusieurs catégories :</a:t>
            </a:r>
          </a:p>
          <a:p>
            <a:pPr>
              <a:buFont typeface="Arial" panose="020B0604020202020204" pitchFamily="34" charset="0"/>
              <a:buChar char="•"/>
            </a:pPr>
            <a:r>
              <a:rPr lang="fr-FR" b="1" dirty="0"/>
              <a:t>Couleurs principales</a:t>
            </a:r>
            <a:r>
              <a:rPr lang="fr-FR" dirty="0"/>
              <a:t> </a:t>
            </a:r>
          </a:p>
          <a:p>
            <a:pPr>
              <a:buFont typeface="Arial" panose="020B0604020202020204" pitchFamily="34" charset="0"/>
              <a:buChar char="•"/>
            </a:pPr>
            <a:r>
              <a:rPr lang="fr-FR" b="1" dirty="0"/>
              <a:t>Couleurs secondaires</a:t>
            </a:r>
            <a:r>
              <a:rPr lang="fr-FR" dirty="0"/>
              <a:t> </a:t>
            </a:r>
          </a:p>
          <a:p>
            <a:pPr>
              <a:buFont typeface="Arial" panose="020B0604020202020204" pitchFamily="34" charset="0"/>
              <a:buChar char="•"/>
            </a:pPr>
            <a:r>
              <a:rPr lang="fr-FR" b="1" dirty="0"/>
              <a:t>Couleurs d'accent</a:t>
            </a:r>
            <a:endParaRPr lang="fr-FR" dirty="0"/>
          </a:p>
          <a:p>
            <a:pPr>
              <a:buFont typeface="Arial" panose="020B0604020202020204" pitchFamily="34" charset="0"/>
              <a:buChar char="•"/>
            </a:pPr>
            <a:r>
              <a:rPr lang="fr-FR" b="1" dirty="0"/>
              <a:t>Couleurs de feedback</a:t>
            </a:r>
            <a:r>
              <a:rPr lang="fr-FR" dirty="0"/>
              <a:t> (succès, erreur, avertissement)</a:t>
            </a:r>
          </a:p>
          <a:p>
            <a:pPr>
              <a:buFont typeface="Arial" panose="020B0604020202020204" pitchFamily="34" charset="0"/>
              <a:buChar char="•"/>
            </a:pPr>
            <a:r>
              <a:rPr lang="fr-FR" b="1" dirty="0"/>
              <a:t>Couleurs neutres</a:t>
            </a:r>
            <a:r>
              <a:rPr lang="fr-FR" dirty="0"/>
              <a:t> (fonds, textes)</a:t>
            </a:r>
          </a:p>
        </p:txBody>
      </p:sp>
    </p:spTree>
    <p:extLst>
      <p:ext uri="{BB962C8B-B14F-4D97-AF65-F5344CB8AC3E}">
        <p14:creationId xmlns:p14="http://schemas.microsoft.com/office/powerpoint/2010/main" val="21027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r>
              <a:rPr lang="fr-FR" b="1" dirty="0"/>
              <a:t>Adobe </a:t>
            </a:r>
            <a:r>
              <a:rPr lang="fr-FR" b="1" dirty="0" err="1"/>
              <a:t>Color</a:t>
            </a:r>
            <a:r>
              <a:rPr lang="fr-FR" b="1" dirty="0"/>
              <a:t> Wheel</a:t>
            </a:r>
            <a:r>
              <a:rPr lang="fr-FR" dirty="0"/>
              <a:t> est un outil en ligne qui permet de :</a:t>
            </a:r>
          </a:p>
          <a:p>
            <a:pPr marL="0" indent="0">
              <a:buNone/>
            </a:pPr>
            <a:endParaRPr lang="fr-FR" dirty="0"/>
          </a:p>
          <a:p>
            <a:pPr>
              <a:buFont typeface="+mj-lt"/>
              <a:buAutoNum type="arabicPeriod"/>
            </a:pPr>
            <a:r>
              <a:rPr lang="fr-FR" b="1" dirty="0"/>
              <a:t>Créer des palettes harmonieuses</a:t>
            </a:r>
            <a:r>
              <a:rPr lang="fr-FR" dirty="0"/>
              <a:t> en générant des combinaisons de couleurs basées sur des règles comme les couleurs complémentaires, analogues, ou triadiques.</a:t>
            </a:r>
          </a:p>
          <a:p>
            <a:pPr>
              <a:buFont typeface="+mj-lt"/>
              <a:buAutoNum type="arabicPeriod"/>
            </a:pPr>
            <a:r>
              <a:rPr lang="fr-FR" b="1" dirty="0"/>
              <a:t>Ajuster les couleurs</a:t>
            </a:r>
            <a:r>
              <a:rPr lang="fr-FR" dirty="0"/>
              <a:t> avec précision en modifiant les teintes, saturations et luminosités pour s'adapter aux besoins du projet.</a:t>
            </a:r>
          </a:p>
          <a:p>
            <a:pPr>
              <a:buFont typeface="+mj-lt"/>
              <a:buAutoNum type="arabicPeriod"/>
            </a:pPr>
            <a:r>
              <a:rPr lang="fr-FR" b="1" dirty="0"/>
              <a:t>Assurer l’accessibilité</a:t>
            </a:r>
            <a:r>
              <a:rPr lang="fr-FR" dirty="0"/>
              <a:t> en vérifiant les contrastes entre les couleurs, ce qui est essentiel pour rendre les interfaces lisibles pour tous les utilisateurs.</a:t>
            </a:r>
          </a:p>
        </p:txBody>
      </p:sp>
    </p:spTree>
    <p:extLst>
      <p:ext uri="{BB962C8B-B14F-4D97-AF65-F5344CB8AC3E}">
        <p14:creationId xmlns:p14="http://schemas.microsoft.com/office/powerpoint/2010/main" val="107311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1948721" y="434716"/>
            <a:ext cx="9555891" cy="6423284"/>
          </a:xfrm>
        </p:spPr>
        <p:txBody>
          <a:bodyPr>
            <a:normAutofit lnSpcReduction="10000"/>
          </a:bodyPr>
          <a:lstStyle/>
          <a:p>
            <a:pPr marL="0" indent="0" algn="ctr">
              <a:buNone/>
            </a:pPr>
            <a:r>
              <a:rPr lang="fr-FR" b="1" dirty="0"/>
              <a:t>Les plugins incontournables dans Figma</a:t>
            </a:r>
          </a:p>
          <a:p>
            <a:endParaRPr lang="fr-FR" b="1" dirty="0"/>
          </a:p>
          <a:p>
            <a:r>
              <a:rPr lang="fr-FR" b="1" dirty="0"/>
              <a:t>3. Content </a:t>
            </a:r>
            <a:r>
              <a:rPr lang="fr-FR" b="1" dirty="0" err="1"/>
              <a:t>Reel</a:t>
            </a:r>
            <a:endParaRPr lang="fr-FR" b="1" dirty="0"/>
          </a:p>
          <a:p>
            <a:pPr>
              <a:buFont typeface="Arial" panose="020B0604020202020204" pitchFamily="34" charset="0"/>
              <a:buChar char="•"/>
            </a:pPr>
            <a:r>
              <a:rPr lang="fr-FR" dirty="0"/>
              <a:t>Génère du contenu réaliste (texte, images, avatars) pour peupler rapidement vos maquettes, vous permettant de concevoir des prototypes plus convaincants.</a:t>
            </a:r>
          </a:p>
          <a:p>
            <a:endParaRPr lang="fr-FR" b="1" dirty="0"/>
          </a:p>
          <a:p>
            <a:r>
              <a:rPr lang="fr-FR" b="1" dirty="0"/>
              <a:t>5. </a:t>
            </a:r>
            <a:r>
              <a:rPr lang="fr-FR" b="1" dirty="0" err="1"/>
              <a:t>Iconify</a:t>
            </a:r>
            <a:endParaRPr lang="fr-FR" b="1" dirty="0"/>
          </a:p>
          <a:p>
            <a:pPr>
              <a:buFont typeface="Arial" panose="020B0604020202020204" pitchFamily="34" charset="0"/>
              <a:buChar char="•"/>
            </a:pPr>
            <a:r>
              <a:rPr lang="fr-FR" dirty="0"/>
              <a:t>Offre un accès à des milliers d'icônes provenant de différentes bibliothèques (</a:t>
            </a:r>
            <a:r>
              <a:rPr lang="fr-FR" dirty="0" err="1"/>
              <a:t>FontAwesome</a:t>
            </a:r>
            <a:r>
              <a:rPr lang="fr-FR" dirty="0"/>
              <a:t>, </a:t>
            </a:r>
            <a:r>
              <a:rPr lang="fr-FR" dirty="0" err="1"/>
              <a:t>Material</a:t>
            </a:r>
            <a:r>
              <a:rPr lang="fr-FR" dirty="0"/>
              <a:t> </a:t>
            </a:r>
            <a:r>
              <a:rPr lang="fr-FR" dirty="0" err="1"/>
              <a:t>Icons</a:t>
            </a:r>
            <a:r>
              <a:rPr lang="fr-FR" dirty="0"/>
              <a:t>), facilitant l’intégration rapide d'icônes dans vos projets.</a:t>
            </a:r>
          </a:p>
          <a:p>
            <a:endParaRPr lang="fr-FR" b="1" dirty="0"/>
          </a:p>
          <a:p>
            <a:r>
              <a:rPr lang="fr-FR" b="1" dirty="0"/>
              <a:t>6. </a:t>
            </a:r>
            <a:r>
              <a:rPr lang="fr-FR" b="1" dirty="0" err="1"/>
              <a:t>Figmotion</a:t>
            </a:r>
            <a:endParaRPr lang="fr-FR" b="1" dirty="0"/>
          </a:p>
          <a:p>
            <a:pPr>
              <a:buFont typeface="Arial" panose="020B0604020202020204" pitchFamily="34" charset="0"/>
              <a:buChar char="•"/>
            </a:pPr>
            <a:r>
              <a:rPr lang="fr-FR" dirty="0"/>
              <a:t>Plugin puissant pour </a:t>
            </a:r>
            <a:r>
              <a:rPr lang="fr-FR" b="1" dirty="0"/>
              <a:t>animer</a:t>
            </a:r>
            <a:r>
              <a:rPr lang="fr-FR" dirty="0"/>
              <a:t> directement vos conceptions dans Figma, permettant de créer des animations sans avoir besoin d'exporter vers un autre logiciel. </a:t>
            </a:r>
          </a:p>
          <a:p>
            <a:endParaRPr lang="fr-FR" b="1" dirty="0"/>
          </a:p>
          <a:p>
            <a:r>
              <a:rPr lang="fr-FR" b="1" dirty="0"/>
              <a:t>9. </a:t>
            </a:r>
            <a:r>
              <a:rPr lang="fr-FR" b="1" dirty="0" err="1"/>
              <a:t>Remove</a:t>
            </a:r>
            <a:r>
              <a:rPr lang="fr-FR" b="1" dirty="0"/>
              <a:t> BG</a:t>
            </a:r>
          </a:p>
          <a:p>
            <a:pPr>
              <a:buFont typeface="Arial" panose="020B0604020202020204" pitchFamily="34" charset="0"/>
              <a:buChar char="•"/>
            </a:pPr>
            <a:r>
              <a:rPr lang="fr-FR" dirty="0"/>
              <a:t>Supprime automatiquement l'arrière-plan des images, créant des découpes propres pour intégrer des objets ou sujets dans vos designs.</a:t>
            </a:r>
          </a:p>
        </p:txBody>
      </p:sp>
    </p:spTree>
    <p:extLst>
      <p:ext uri="{BB962C8B-B14F-4D97-AF65-F5344CB8AC3E}">
        <p14:creationId xmlns:p14="http://schemas.microsoft.com/office/powerpoint/2010/main" val="26146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1544442" y="1540189"/>
            <a:ext cx="9103116" cy="3777622"/>
          </a:xfrm>
        </p:spPr>
        <p:txBody>
          <a:bodyPr>
            <a:normAutofit/>
          </a:bodyPr>
          <a:lstStyle/>
          <a:p>
            <a:pPr marL="0" indent="0" algn="ctr">
              <a:buNone/>
            </a:pPr>
            <a:r>
              <a:rPr lang="fr-FR" sz="9600" dirty="0"/>
              <a:t>Introduction aux grilles</a:t>
            </a:r>
            <a:endParaRPr lang="fr-FR" sz="9600" b="1" dirty="0"/>
          </a:p>
        </p:txBody>
      </p:sp>
    </p:spTree>
    <p:extLst>
      <p:ext uri="{BB962C8B-B14F-4D97-AF65-F5344CB8AC3E}">
        <p14:creationId xmlns:p14="http://schemas.microsoft.com/office/powerpoint/2010/main" val="349293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pPr marL="0" indent="0">
              <a:buNone/>
            </a:pPr>
            <a:r>
              <a:rPr lang="fr-FR" dirty="0"/>
              <a:t>Une </a:t>
            </a:r>
            <a:r>
              <a:rPr lang="fr-FR" b="1" dirty="0"/>
              <a:t>grille</a:t>
            </a:r>
            <a:r>
              <a:rPr lang="fr-FR" dirty="0"/>
              <a:t> (ou </a:t>
            </a:r>
            <a:r>
              <a:rPr lang="fr-FR" b="1" dirty="0" err="1"/>
              <a:t>grid</a:t>
            </a:r>
            <a:r>
              <a:rPr lang="fr-FR" dirty="0"/>
              <a:t>) est un système qui divise une page web en colonnes et lignes pour organiser le contenu de manière cohérente et alignée. </a:t>
            </a:r>
          </a:p>
          <a:p>
            <a:pPr marL="0" indent="0">
              <a:buNone/>
            </a:pPr>
            <a:r>
              <a:rPr lang="fr-FR" dirty="0"/>
              <a:t>Les grilles facilitent la conception de mises en page réactives et flexibles, permettant aux différents éléments (texte, images, boutons) de s’adapter à diverses tailles d’écran, qu’il s’agisse de mobile, tablette ou desktop.</a:t>
            </a:r>
          </a:p>
        </p:txBody>
      </p:sp>
    </p:spTree>
    <p:extLst>
      <p:ext uri="{BB962C8B-B14F-4D97-AF65-F5344CB8AC3E}">
        <p14:creationId xmlns:p14="http://schemas.microsoft.com/office/powerpoint/2010/main" val="350023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r>
              <a:rPr lang="fr-FR" dirty="0"/>
              <a:t>L’utilisation de grilles dans le design web présente plusieurs avantages :</a:t>
            </a:r>
          </a:p>
          <a:p>
            <a:pPr>
              <a:buFont typeface="Arial" panose="020B0604020202020204" pitchFamily="34" charset="0"/>
              <a:buChar char="•"/>
            </a:pPr>
            <a:r>
              <a:rPr lang="fr-FR" b="1" dirty="0"/>
              <a:t>Cohérence</a:t>
            </a:r>
            <a:r>
              <a:rPr lang="fr-FR" dirty="0"/>
              <a:t> : Les grilles permettent de maintenir une structure visuelle claire à travers toutes les pages du site, ce qui améliore l'expérience utilisateur.</a:t>
            </a:r>
          </a:p>
          <a:p>
            <a:pPr>
              <a:buFont typeface="Arial" panose="020B0604020202020204" pitchFamily="34" charset="0"/>
              <a:buChar char="•"/>
            </a:pPr>
            <a:r>
              <a:rPr lang="fr-FR" b="1" dirty="0"/>
              <a:t>Adaptabilité</a:t>
            </a:r>
            <a:r>
              <a:rPr lang="fr-FR" dirty="0"/>
              <a:t> : Les grilles facilitent la création de mises en page réactives, capables de s'adapter aux différentes tailles d’écrans (mobile, tablette, desktop).</a:t>
            </a:r>
          </a:p>
          <a:p>
            <a:pPr>
              <a:buFont typeface="Arial" panose="020B0604020202020204" pitchFamily="34" charset="0"/>
              <a:buChar char="•"/>
            </a:pPr>
            <a:r>
              <a:rPr lang="fr-FR" b="1" dirty="0"/>
              <a:t>Rapidité</a:t>
            </a:r>
            <a:r>
              <a:rPr lang="fr-FR" dirty="0"/>
              <a:t> : Elles accélèrent le processus de conception en offrant un cadre sur lequel les éléments peuvent être rapidement disposés et ajustés.</a:t>
            </a:r>
          </a:p>
          <a:p>
            <a:pPr>
              <a:buFont typeface="Arial" panose="020B0604020202020204" pitchFamily="34" charset="0"/>
              <a:buChar char="•"/>
            </a:pPr>
            <a:r>
              <a:rPr lang="fr-FR" b="1" dirty="0"/>
              <a:t>Alignement précis</a:t>
            </a:r>
            <a:r>
              <a:rPr lang="fr-FR" dirty="0"/>
              <a:t> : Une grille assure un meilleur alignement des éléments, rendant l'interface plus esthétique et équilibrée.</a:t>
            </a:r>
          </a:p>
        </p:txBody>
      </p:sp>
    </p:spTree>
    <p:extLst>
      <p:ext uri="{BB962C8B-B14F-4D97-AF65-F5344CB8AC3E}">
        <p14:creationId xmlns:p14="http://schemas.microsoft.com/office/powerpoint/2010/main" val="17006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r>
              <a:rPr lang="fr-FR" dirty="0"/>
              <a:t>Une grille se compose généralement de plusieurs éléments :</a:t>
            </a:r>
          </a:p>
          <a:p>
            <a:pPr>
              <a:buFont typeface="Arial" panose="020B0604020202020204" pitchFamily="34" charset="0"/>
              <a:buChar char="•"/>
            </a:pPr>
            <a:r>
              <a:rPr lang="fr-FR" b="1" dirty="0"/>
              <a:t>Colonnes</a:t>
            </a:r>
            <a:r>
              <a:rPr lang="fr-FR" dirty="0"/>
              <a:t> : Ce sont les blocs verticaux dans lesquels vous placez votre contenu (texte, images, vidéos, etc.). Le nombre de colonnes peut varier, mais une grille courante en utilise généralement </a:t>
            </a:r>
            <a:r>
              <a:rPr lang="fr-FR" b="1" dirty="0"/>
              <a:t>12</a:t>
            </a:r>
            <a:r>
              <a:rPr lang="fr-FR" dirty="0"/>
              <a:t> pour offrir flexibilité et modularité.</a:t>
            </a:r>
          </a:p>
          <a:p>
            <a:pPr>
              <a:buFont typeface="Arial" panose="020B0604020202020204" pitchFamily="34" charset="0"/>
              <a:buChar char="•"/>
            </a:pPr>
            <a:r>
              <a:rPr lang="fr-FR" b="1" dirty="0"/>
              <a:t>Gouttières</a:t>
            </a:r>
            <a:r>
              <a:rPr lang="fr-FR" dirty="0"/>
              <a:t> : Ce sont les espaces entre les colonnes, également appelés </a:t>
            </a:r>
            <a:r>
              <a:rPr lang="fr-FR" b="1" dirty="0"/>
              <a:t>espacements</a:t>
            </a:r>
            <a:r>
              <a:rPr lang="fr-FR" dirty="0"/>
              <a:t> ou </a:t>
            </a:r>
            <a:r>
              <a:rPr lang="fr-FR" b="1" dirty="0" err="1"/>
              <a:t>gutters</a:t>
            </a:r>
            <a:r>
              <a:rPr lang="fr-FR" dirty="0"/>
              <a:t>. Les gouttières permettent de créer des espaces respirables entre les éléments pour une meilleure lisibilité et esthétique.</a:t>
            </a:r>
          </a:p>
          <a:p>
            <a:pPr>
              <a:buFont typeface="Arial" panose="020B0604020202020204" pitchFamily="34" charset="0"/>
              <a:buChar char="•"/>
            </a:pPr>
            <a:r>
              <a:rPr lang="fr-FR" b="1" dirty="0"/>
              <a:t>Marges</a:t>
            </a:r>
            <a:r>
              <a:rPr lang="fr-FR" dirty="0"/>
              <a:t> : Elles définissent l'espace entre le contenu de la page et les bords de l’écran. Les marges sont essentielles pour éviter que le contenu ne paraisse trop "écrasé" sur les petits écrans.</a:t>
            </a:r>
          </a:p>
        </p:txBody>
      </p:sp>
    </p:spTree>
    <p:extLst>
      <p:ext uri="{BB962C8B-B14F-4D97-AF65-F5344CB8AC3E}">
        <p14:creationId xmlns:p14="http://schemas.microsoft.com/office/powerpoint/2010/main" val="342282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CD5F5-A650-DE37-4491-D9E2B34CC9C2}"/>
              </a:ext>
            </a:extLst>
          </p:cNvPr>
          <p:cNvSpPr>
            <a:spLocks noGrp="1"/>
          </p:cNvSpPr>
          <p:nvPr>
            <p:ph type="title"/>
          </p:nvPr>
        </p:nvSpPr>
        <p:spPr/>
        <p:txBody>
          <a:bodyPr/>
          <a:lstStyle/>
          <a:p>
            <a:pPr algn="ctr"/>
            <a:r>
              <a:rPr lang="fr-FR" b="1" dirty="0"/>
              <a:t>Découverte de Figma</a:t>
            </a:r>
          </a:p>
        </p:txBody>
      </p:sp>
      <p:sp>
        <p:nvSpPr>
          <p:cNvPr id="3" name="Espace réservé du contenu 2">
            <a:extLst>
              <a:ext uri="{FF2B5EF4-FFF2-40B4-BE49-F238E27FC236}">
                <a16:creationId xmlns:a16="http://schemas.microsoft.com/office/drawing/2014/main" id="{7809B8F9-A64A-38D6-FCBE-A81EBF8D8DDA}"/>
              </a:ext>
            </a:extLst>
          </p:cNvPr>
          <p:cNvSpPr>
            <a:spLocks noGrp="1"/>
          </p:cNvSpPr>
          <p:nvPr>
            <p:ph idx="1"/>
          </p:nvPr>
        </p:nvSpPr>
        <p:spPr/>
        <p:txBody>
          <a:bodyPr/>
          <a:lstStyle/>
          <a:p>
            <a:pPr marL="0" indent="0">
              <a:buNone/>
            </a:pPr>
            <a:r>
              <a:rPr lang="fr-FR" dirty="0"/>
              <a:t>Dans le monde du design d'interfaces utilisateurs (UI) et de l'expérience utilisateur (UX), </a:t>
            </a:r>
            <a:r>
              <a:rPr lang="fr-FR" b="1" dirty="0"/>
              <a:t>Figma</a:t>
            </a:r>
            <a:r>
              <a:rPr lang="fr-FR" dirty="0"/>
              <a:t> est devenu un outil incontournable. </a:t>
            </a:r>
          </a:p>
          <a:p>
            <a:pPr marL="0" indent="0">
              <a:buNone/>
            </a:pPr>
            <a:r>
              <a:rPr lang="fr-FR" dirty="0"/>
              <a:t>Il permet aux designers de concevoir des interfaces visuelles tout en facilitant la collaboration en temps réel avec d'autres membres d'une équipe, qu'il s'agisse de développeurs, d'autres designers, ou de parties prenantes.</a:t>
            </a:r>
          </a:p>
        </p:txBody>
      </p:sp>
    </p:spTree>
    <p:extLst>
      <p:ext uri="{BB962C8B-B14F-4D97-AF65-F5344CB8AC3E}">
        <p14:creationId xmlns:p14="http://schemas.microsoft.com/office/powerpoint/2010/main" val="323462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lstStyle/>
          <a:p>
            <a:pPr marL="0" indent="0">
              <a:buNone/>
            </a:pPr>
            <a:r>
              <a:rPr lang="fr-FR" b="1" dirty="0"/>
              <a:t>Figma</a:t>
            </a:r>
            <a:r>
              <a:rPr lang="fr-FR" dirty="0"/>
              <a:t> est une plateforme de design basée sur le cloud, ce qui signifie que vous pouvez y accéder directement depuis votre navigateur web, sans nécessiter de téléchargement ou d'installation de logiciels lourds. </a:t>
            </a:r>
          </a:p>
          <a:p>
            <a:pPr marL="0" indent="0">
              <a:buNone/>
            </a:pPr>
            <a:r>
              <a:rPr lang="fr-FR" dirty="0"/>
              <a:t>Cette accessibilité simplifie la gestion des projets et permet de travailler n'importe où et à tout moment.</a:t>
            </a:r>
          </a:p>
          <a:p>
            <a:endParaRPr lang="fr-FR" dirty="0"/>
          </a:p>
        </p:txBody>
      </p:sp>
    </p:spTree>
    <p:extLst>
      <p:ext uri="{BB962C8B-B14F-4D97-AF65-F5344CB8AC3E}">
        <p14:creationId xmlns:p14="http://schemas.microsoft.com/office/powerpoint/2010/main" val="398354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2589212" y="1229193"/>
            <a:ext cx="8915400" cy="4976735"/>
          </a:xfrm>
        </p:spPr>
        <p:txBody>
          <a:bodyPr>
            <a:normAutofit/>
          </a:bodyPr>
          <a:lstStyle/>
          <a:p>
            <a:pPr marL="0" indent="0" algn="ctr">
              <a:buNone/>
            </a:pPr>
            <a:r>
              <a:rPr lang="fr-FR" b="1" dirty="0"/>
              <a:t>Pourquoi Figma ?</a:t>
            </a:r>
          </a:p>
          <a:p>
            <a:pPr marL="0" indent="0" algn="ctr">
              <a:buNone/>
            </a:pPr>
            <a:endParaRPr lang="fr-FR" b="1" dirty="0"/>
          </a:p>
          <a:p>
            <a:pPr marL="0" indent="0" algn="ctr">
              <a:buNone/>
            </a:pPr>
            <a:r>
              <a:rPr lang="fr-FR" dirty="0"/>
              <a:t>Figma s'est imposé comme un choix de premier plan dans le domaine du design pour plusieurs raisons :</a:t>
            </a:r>
          </a:p>
          <a:p>
            <a:pPr>
              <a:buFont typeface="Arial" panose="020B0604020202020204" pitchFamily="34" charset="0"/>
              <a:buChar char="•"/>
            </a:pPr>
            <a:r>
              <a:rPr lang="fr-FR" b="1" dirty="0"/>
              <a:t>Accessibilité</a:t>
            </a:r>
            <a:r>
              <a:rPr lang="fr-FR" dirty="0"/>
              <a:t> : Figma est une plateforme basée sur le cloud, accessible via un navigateur web, ce qui vous permet de travailler où que vous soyez, sans installation.</a:t>
            </a:r>
          </a:p>
          <a:p>
            <a:pPr>
              <a:buFont typeface="Arial" panose="020B0604020202020204" pitchFamily="34" charset="0"/>
              <a:buChar char="•"/>
            </a:pPr>
            <a:r>
              <a:rPr lang="fr-FR" b="1" dirty="0"/>
              <a:t>Collaboration en temps réel</a:t>
            </a:r>
            <a:r>
              <a:rPr lang="fr-FR" dirty="0"/>
              <a:t> : L'une des fonctionnalités phares de Figma est la possibilité de travailler à plusieurs sur un même projet simultanément, facilitant la collaboration en équipe.</a:t>
            </a:r>
          </a:p>
          <a:p>
            <a:pPr>
              <a:buFont typeface="Arial" panose="020B0604020202020204" pitchFamily="34" charset="0"/>
              <a:buChar char="•"/>
            </a:pPr>
            <a:r>
              <a:rPr lang="fr-FR" b="1" dirty="0"/>
              <a:t>Polyvalence</a:t>
            </a:r>
            <a:r>
              <a:rPr lang="fr-FR" dirty="0"/>
              <a:t> : Que vous travailliez sur un design d'application mobile, une maquette web, ou même des prototypes interactifs, Figma est l'outil idéal pour créer des interfaces modernes et fluides.</a:t>
            </a:r>
          </a:p>
        </p:txBody>
      </p:sp>
    </p:spTree>
    <p:extLst>
      <p:ext uri="{BB962C8B-B14F-4D97-AF65-F5344CB8AC3E}">
        <p14:creationId xmlns:p14="http://schemas.microsoft.com/office/powerpoint/2010/main" val="11611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2589212" y="1514007"/>
            <a:ext cx="8915400" cy="4442186"/>
          </a:xfrm>
        </p:spPr>
        <p:txBody>
          <a:bodyPr>
            <a:normAutofit/>
          </a:bodyPr>
          <a:lstStyle/>
          <a:p>
            <a:pPr marL="0" indent="0" algn="ctr">
              <a:buNone/>
            </a:pPr>
            <a:r>
              <a:rPr lang="fr-FR" b="1" dirty="0"/>
              <a:t>Introduction l’Interface de Figma</a:t>
            </a:r>
          </a:p>
          <a:p>
            <a:pPr marL="0" indent="0" algn="ctr">
              <a:buNone/>
            </a:pPr>
            <a:endParaRPr lang="fr-FR" b="1" dirty="0"/>
          </a:p>
          <a:p>
            <a:pPr marL="0" indent="0">
              <a:buNone/>
            </a:pPr>
            <a:r>
              <a:rPr lang="fr-FR" dirty="0"/>
              <a:t>Figma a récemment apporté des améliorations à son interface utilisateur pour rendre le design et la collaboration plus fluides et accessibles. </a:t>
            </a:r>
          </a:p>
          <a:p>
            <a:pPr marL="0" indent="0">
              <a:buNone/>
            </a:pPr>
            <a:r>
              <a:rPr lang="fr-FR" dirty="0"/>
              <a:t>Dans cette mise à jour, plusieurs aspects de l'interface ont été optimisés pour améliorer la productivité des designers et faciliter la navigation pour les utilisateurs novices ou expérimentés.</a:t>
            </a:r>
          </a:p>
          <a:p>
            <a:pPr marL="0" indent="0">
              <a:buNone/>
            </a:pPr>
            <a:r>
              <a:rPr lang="fr-FR" dirty="0"/>
              <a:t>Cette nouvelle interface est conçue pour maximiser l’efficacité du flux de travail, notamment avec des fonctionnalités de </a:t>
            </a:r>
            <a:r>
              <a:rPr lang="fr-FR" b="1" dirty="0"/>
              <a:t>raccourcis simplifiés</a:t>
            </a:r>
            <a:r>
              <a:rPr lang="fr-FR" dirty="0"/>
              <a:t>, et une </a:t>
            </a:r>
            <a:r>
              <a:rPr lang="fr-FR" b="1" dirty="0"/>
              <a:t>navigation plus claire</a:t>
            </a:r>
            <a:r>
              <a:rPr lang="fr-FR" dirty="0"/>
              <a:t>.</a:t>
            </a:r>
          </a:p>
          <a:p>
            <a:pPr marL="0" indent="0">
              <a:buNone/>
            </a:pPr>
            <a:r>
              <a:rPr lang="fr-FR" dirty="0"/>
              <a:t>Ce cours vous guidera à travers les principales sections de l'interface et vous expliquera comment tirer parti de ces nouvelles fonctionnalités.</a:t>
            </a:r>
          </a:p>
        </p:txBody>
      </p:sp>
    </p:spTree>
    <p:extLst>
      <p:ext uri="{BB962C8B-B14F-4D97-AF65-F5344CB8AC3E}">
        <p14:creationId xmlns:p14="http://schemas.microsoft.com/office/powerpoint/2010/main" val="41999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2589212" y="704538"/>
            <a:ext cx="8915400" cy="5756223"/>
          </a:xfrm>
        </p:spPr>
        <p:txBody>
          <a:bodyPr>
            <a:normAutofit lnSpcReduction="10000"/>
          </a:bodyPr>
          <a:lstStyle/>
          <a:p>
            <a:pPr marL="0" indent="0" algn="ctr">
              <a:buNone/>
            </a:pPr>
            <a:r>
              <a:rPr lang="fr-FR" b="1" dirty="0"/>
              <a:t>La barre d'outils principale </a:t>
            </a:r>
          </a:p>
          <a:p>
            <a:pPr marL="0" indent="0" algn="ctr">
              <a:buNone/>
            </a:pPr>
            <a:endParaRPr lang="fr-FR" b="1" dirty="0"/>
          </a:p>
          <a:p>
            <a:pPr marL="0" indent="0" algn="ctr">
              <a:buNone/>
            </a:pPr>
            <a:r>
              <a:rPr lang="fr-FR" dirty="0"/>
              <a:t>La barre d'outils située en bas de l'écran contient les outils de base pour commencer à concevoir vos projets :</a:t>
            </a:r>
          </a:p>
          <a:p>
            <a:pPr marL="0" indent="0" algn="ctr">
              <a:buNone/>
            </a:pPr>
            <a:endParaRPr lang="fr-FR" dirty="0"/>
          </a:p>
          <a:p>
            <a:pPr>
              <a:buFont typeface="Arial" panose="020B0604020202020204" pitchFamily="34" charset="0"/>
              <a:buChar char="•"/>
            </a:pPr>
            <a:r>
              <a:rPr lang="fr-FR" b="1" dirty="0"/>
              <a:t>Outils de sélection</a:t>
            </a:r>
            <a:r>
              <a:rPr lang="fr-FR" dirty="0"/>
              <a:t> : Vous y trouverez les outils pour sélectionner et déplacer les éléments sur le canevas.</a:t>
            </a:r>
          </a:p>
          <a:p>
            <a:pPr>
              <a:buFont typeface="Arial" panose="020B0604020202020204" pitchFamily="34" charset="0"/>
              <a:buChar char="•"/>
            </a:pPr>
            <a:endParaRPr lang="fr-FR" dirty="0"/>
          </a:p>
          <a:p>
            <a:pPr>
              <a:buFont typeface="Arial" panose="020B0604020202020204" pitchFamily="34" charset="0"/>
              <a:buChar char="•"/>
            </a:pPr>
            <a:r>
              <a:rPr lang="fr-FR" b="1" dirty="0"/>
              <a:t>Outils de formes</a:t>
            </a:r>
            <a:r>
              <a:rPr lang="fr-FR" dirty="0"/>
              <a:t> : Rectangle, cercle, ligne, flèche, etc. Ces formes sont les blocs de construction de vos designs.</a:t>
            </a:r>
          </a:p>
          <a:p>
            <a:pPr>
              <a:buFont typeface="Arial" panose="020B0604020202020204" pitchFamily="34" charset="0"/>
              <a:buChar char="•"/>
            </a:pPr>
            <a:endParaRPr lang="fr-FR" dirty="0"/>
          </a:p>
          <a:p>
            <a:pPr>
              <a:buFont typeface="Arial" panose="020B0604020202020204" pitchFamily="34" charset="0"/>
              <a:buChar char="•"/>
            </a:pPr>
            <a:r>
              <a:rPr lang="fr-FR" b="1" dirty="0"/>
              <a:t>Outil texte</a:t>
            </a:r>
            <a:r>
              <a:rPr lang="fr-FR" dirty="0"/>
              <a:t> : Permet d'ajouter et de formater du texte dans vos designs.</a:t>
            </a:r>
          </a:p>
          <a:p>
            <a:pPr>
              <a:buFont typeface="Arial" panose="020B0604020202020204" pitchFamily="34" charset="0"/>
              <a:buChar char="•"/>
            </a:pPr>
            <a:endParaRPr lang="fr-FR" dirty="0"/>
          </a:p>
          <a:p>
            <a:pPr>
              <a:buFont typeface="Arial" panose="020B0604020202020204" pitchFamily="34" charset="0"/>
              <a:buChar char="•"/>
            </a:pPr>
            <a:r>
              <a:rPr lang="fr-FR" b="1" dirty="0"/>
              <a:t>Outil plume (Pen Tool)</a:t>
            </a:r>
            <a:r>
              <a:rPr lang="fr-FR" dirty="0"/>
              <a:t> : Utilisé pour créer des formes vectorielles personnalisées.</a:t>
            </a:r>
          </a:p>
          <a:p>
            <a:pPr marL="0" indent="0">
              <a:buNone/>
            </a:pPr>
            <a:r>
              <a:rPr lang="fr-FR" dirty="0"/>
              <a:t>.</a:t>
            </a:r>
          </a:p>
        </p:txBody>
      </p:sp>
    </p:spTree>
    <p:extLst>
      <p:ext uri="{BB962C8B-B14F-4D97-AF65-F5344CB8AC3E}">
        <p14:creationId xmlns:p14="http://schemas.microsoft.com/office/powerpoint/2010/main" val="27138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2589212" y="869430"/>
            <a:ext cx="8915400" cy="5041792"/>
          </a:xfrm>
        </p:spPr>
        <p:txBody>
          <a:bodyPr>
            <a:normAutofit/>
          </a:bodyPr>
          <a:lstStyle/>
          <a:p>
            <a:pPr marL="0" indent="0" algn="ctr">
              <a:buNone/>
            </a:pPr>
            <a:r>
              <a:rPr lang="fr-FR" b="1" dirty="0"/>
              <a:t>Le panneau latéral gauche : Calques et pages</a:t>
            </a:r>
          </a:p>
          <a:p>
            <a:pPr marL="0" indent="0">
              <a:buNone/>
            </a:pPr>
            <a:endParaRPr lang="fr-FR" dirty="0"/>
          </a:p>
          <a:p>
            <a:pPr marL="0" indent="0">
              <a:buNone/>
            </a:pPr>
            <a:r>
              <a:rPr lang="fr-FR" dirty="0"/>
              <a:t>Le panneau gauche est dédié à la gestion des calques et des pages :</a:t>
            </a:r>
          </a:p>
          <a:p>
            <a:pPr marL="0" indent="0">
              <a:buNone/>
            </a:pPr>
            <a:endParaRPr lang="fr-FR" dirty="0"/>
          </a:p>
          <a:p>
            <a:pPr>
              <a:buFont typeface="Arial" panose="020B0604020202020204" pitchFamily="34" charset="0"/>
              <a:buChar char="•"/>
            </a:pPr>
            <a:r>
              <a:rPr lang="fr-FR" b="1" dirty="0"/>
              <a:t>Pages</a:t>
            </a:r>
            <a:r>
              <a:rPr lang="fr-FR" dirty="0"/>
              <a:t> : En haut du panneau, vous pouvez créer et naviguer entre différentes pages dans votre fichier de design.</a:t>
            </a:r>
          </a:p>
          <a:p>
            <a:pPr marL="0" indent="0">
              <a:buNone/>
            </a:pPr>
            <a:endParaRPr lang="fr-FR" dirty="0"/>
          </a:p>
          <a:p>
            <a:pPr>
              <a:buFont typeface="Arial" panose="020B0604020202020204" pitchFamily="34" charset="0"/>
              <a:buChar char="•"/>
            </a:pPr>
            <a:r>
              <a:rPr lang="fr-FR" b="1" dirty="0"/>
              <a:t>Calques</a:t>
            </a:r>
            <a:r>
              <a:rPr lang="fr-FR" dirty="0"/>
              <a:t> : La structure de vos éléments est affichée en tant que calques. Vous pouvez organiser, regrouper, verrouiller ou masquer des calques pour structurer votre projet.</a:t>
            </a:r>
          </a:p>
        </p:txBody>
      </p:sp>
    </p:spTree>
    <p:extLst>
      <p:ext uri="{BB962C8B-B14F-4D97-AF65-F5344CB8AC3E}">
        <p14:creationId xmlns:p14="http://schemas.microsoft.com/office/powerpoint/2010/main" val="280946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a:xfrm>
            <a:off x="2589212" y="854439"/>
            <a:ext cx="8915400" cy="5456420"/>
          </a:xfrm>
        </p:spPr>
        <p:txBody>
          <a:bodyPr>
            <a:normAutofit/>
          </a:bodyPr>
          <a:lstStyle/>
          <a:p>
            <a:pPr marL="0" indent="0" algn="ctr">
              <a:buNone/>
            </a:pPr>
            <a:r>
              <a:rPr lang="fr-FR" b="1" dirty="0"/>
              <a:t>Le panneau latéral droit : Propriétés et styles</a:t>
            </a:r>
          </a:p>
          <a:p>
            <a:pPr marL="0" indent="0" algn="ctr">
              <a:buNone/>
            </a:pPr>
            <a:endParaRPr lang="fr-FR" b="1" dirty="0"/>
          </a:p>
          <a:p>
            <a:pPr marL="0" indent="0" algn="ctr">
              <a:buNone/>
            </a:pPr>
            <a:r>
              <a:rPr lang="fr-FR" dirty="0"/>
              <a:t>Le panneau droit vous permet d’ajuster les propriétés des éléments sélectionnés :</a:t>
            </a:r>
          </a:p>
          <a:p>
            <a:pPr marL="0" indent="0" algn="ctr">
              <a:buNone/>
            </a:pPr>
            <a:endParaRPr lang="fr-FR" dirty="0"/>
          </a:p>
          <a:p>
            <a:pPr>
              <a:buFont typeface="Arial" panose="020B0604020202020204" pitchFamily="34" charset="0"/>
              <a:buChar char="•"/>
            </a:pPr>
            <a:r>
              <a:rPr lang="fr-FR" b="1" dirty="0"/>
              <a:t>Propriétés des éléments</a:t>
            </a:r>
            <a:r>
              <a:rPr lang="fr-FR" dirty="0"/>
              <a:t> : Lorsque vous sélectionnez un élément, ce panneau vous montre ses propriétés (taille, position, couleurs, bordures, etc.).</a:t>
            </a:r>
          </a:p>
          <a:p>
            <a:pPr>
              <a:buFont typeface="Arial" panose="020B0604020202020204" pitchFamily="34" charset="0"/>
              <a:buChar char="•"/>
            </a:pPr>
            <a:endParaRPr lang="fr-FR" dirty="0"/>
          </a:p>
          <a:p>
            <a:pPr>
              <a:buFont typeface="Arial" panose="020B0604020202020204" pitchFamily="34" charset="0"/>
              <a:buChar char="•"/>
            </a:pPr>
            <a:r>
              <a:rPr lang="fr-FR" b="1" dirty="0"/>
              <a:t>Styles</a:t>
            </a:r>
            <a:r>
              <a:rPr lang="fr-FR" dirty="0"/>
              <a:t> : Vous pouvez appliquer des styles prédéfinis (comme des couleurs, typographies, ou effets) pour maintenir la cohérence du design.</a:t>
            </a:r>
          </a:p>
          <a:p>
            <a:pPr>
              <a:buFont typeface="Arial" panose="020B0604020202020204" pitchFamily="34" charset="0"/>
              <a:buChar char="•"/>
            </a:pPr>
            <a:endParaRPr lang="fr-FR" dirty="0"/>
          </a:p>
          <a:p>
            <a:pPr>
              <a:buFont typeface="Arial" panose="020B0604020202020204" pitchFamily="34" charset="0"/>
              <a:buChar char="•"/>
            </a:pPr>
            <a:r>
              <a:rPr lang="fr-FR" b="1" dirty="0"/>
              <a:t>Prototypage</a:t>
            </a:r>
            <a:r>
              <a:rPr lang="fr-FR" dirty="0"/>
              <a:t> : Lorsque vous passez en mode "Prototype", ce panneau permet de créer des interactions entre les différents écrans.</a:t>
            </a:r>
          </a:p>
        </p:txBody>
      </p:sp>
    </p:spTree>
    <p:extLst>
      <p:ext uri="{BB962C8B-B14F-4D97-AF65-F5344CB8AC3E}">
        <p14:creationId xmlns:p14="http://schemas.microsoft.com/office/powerpoint/2010/main" val="321640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72DEDF-0364-0BB5-199F-D6A6D21E536C}"/>
              </a:ext>
            </a:extLst>
          </p:cNvPr>
          <p:cNvSpPr>
            <a:spLocks noGrp="1"/>
          </p:cNvSpPr>
          <p:nvPr>
            <p:ph idx="1"/>
          </p:nvPr>
        </p:nvSpPr>
        <p:spPr/>
        <p:txBody>
          <a:bodyPr>
            <a:normAutofit/>
          </a:bodyPr>
          <a:lstStyle/>
          <a:p>
            <a:pPr marL="0" indent="0" algn="ctr">
              <a:buNone/>
            </a:pPr>
            <a:r>
              <a:rPr lang="fr-FR" b="1" dirty="0"/>
              <a:t>Le canevas (espace central)</a:t>
            </a:r>
          </a:p>
          <a:p>
            <a:pPr marL="0" indent="0" algn="ctr">
              <a:buNone/>
            </a:pPr>
            <a:endParaRPr lang="fr-FR" b="1" dirty="0"/>
          </a:p>
          <a:p>
            <a:pPr marL="0" indent="0" algn="ctr">
              <a:buNone/>
            </a:pPr>
            <a:r>
              <a:rPr lang="fr-FR" dirty="0"/>
              <a:t>Le canevas est l’endroit où vous créez et modifiez vos designs. Il s’agit de la zone centrale de l’interface où vous faites glisser, positionnez, et organisez tous les éléments de votre design.</a:t>
            </a:r>
          </a:p>
          <a:p>
            <a:pPr>
              <a:buFont typeface="Arial" panose="020B0604020202020204" pitchFamily="34" charset="0"/>
              <a:buChar char="•"/>
            </a:pPr>
            <a:r>
              <a:rPr lang="fr-FR" b="1" dirty="0"/>
              <a:t>Grilles et repères</a:t>
            </a:r>
            <a:r>
              <a:rPr lang="fr-FR" dirty="0"/>
              <a:t> : Vous pouvez activer des grilles et des guides pour organiser votre travail avec plus de précision.</a:t>
            </a:r>
          </a:p>
        </p:txBody>
      </p:sp>
    </p:spTree>
    <p:extLst>
      <p:ext uri="{BB962C8B-B14F-4D97-AF65-F5344CB8AC3E}">
        <p14:creationId xmlns:p14="http://schemas.microsoft.com/office/powerpoint/2010/main" val="1601450237"/>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3422</TotalTime>
  <Words>1339</Words>
  <Application>Microsoft Office PowerPoint</Application>
  <PresentationFormat>Grand écran</PresentationFormat>
  <Paragraphs>99</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Brin</vt:lpstr>
      <vt:lpstr>Présentation PowerPoint</vt:lpstr>
      <vt:lpstr>Découverte de Figma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13</cp:revision>
  <dcterms:created xsi:type="dcterms:W3CDTF">2024-10-20T15:07:38Z</dcterms:created>
  <dcterms:modified xsi:type="dcterms:W3CDTF">2024-10-23T08:53:39Z</dcterms:modified>
</cp:coreProperties>
</file>