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32CBB-7DC9-4D07-8485-33C89A237315}" type="datetimeFigureOut">
              <a:rPr lang="fr-FR" smtClean="0"/>
              <a:t>24/10/2024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5C9F9-48D4-4F17-AF30-BD53DA231710}" type="slidenum">
              <a:rPr lang="fr-FR" smtClean="0"/>
              <a:t>‹N°›</a:t>
            </a:fld>
            <a:endParaRPr lang="fr-FR"/>
          </a:p>
        </p:txBody>
      </p:sp>
    </p:spTree>
    <p:extLst>
      <p:ext uri="{BB962C8B-B14F-4D97-AF65-F5344CB8AC3E}">
        <p14:creationId xmlns:p14="http://schemas.microsoft.com/office/powerpoint/2010/main" val="2778007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FE5C9F9-48D4-4F17-AF30-BD53DA231710}" type="slidenum">
              <a:rPr lang="fr-FR" smtClean="0"/>
              <a:t>1</a:t>
            </a:fld>
            <a:endParaRPr lang="fr-FR"/>
          </a:p>
        </p:txBody>
      </p:sp>
    </p:spTree>
    <p:extLst>
      <p:ext uri="{BB962C8B-B14F-4D97-AF65-F5344CB8AC3E}">
        <p14:creationId xmlns:p14="http://schemas.microsoft.com/office/powerpoint/2010/main" val="100481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6D53A-90E4-F657-1E4E-3A023AD2A6B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D60CFC7-3E75-F902-9B8C-DB1EB7337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750602E-0827-AA3D-157F-1BDE348D35B8}"/>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115CA857-FF73-316E-0A61-2A20E36C42B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9522DC-EB13-BD19-004A-FDEAEC8BFE2F}"/>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3658189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3238E-8A02-90D5-ECE4-1495A1A77A9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34F4873-12FF-061B-8D1E-EC1F987AB2B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D1E7D9-89AB-9D3D-4C7E-31FF7C8848A2}"/>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D44FB481-CD15-1D5A-D295-9192F3528E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1906BF-E458-0236-DACC-3D1D21DE9C73}"/>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32986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AA9A251-B584-5BD1-D5CF-C2BCB2ED2DA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4D60401-3DEE-BAFF-4402-9E2E774D595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7A81DB-2C4B-82EA-2C60-62B16A8B5108}"/>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40BE671B-1352-6ABB-9A48-4877DDC561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484EDF-3F13-DD67-F241-ADD7D4345CE5}"/>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123783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10E26-E80A-65ED-AA4E-4808636083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2A1526-5796-BD20-F242-23467185F19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BE9758-5828-2C04-00EB-C47DE4BDED18}"/>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292A16C3-C341-2CD3-1AD1-1F8AFE2EEA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5EF175-1EB1-62E8-6424-29B7E72DED4C}"/>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379536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810B7-3E2B-B069-7AA4-5AA8A4D6B2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FEC64F3-B247-9A75-B60B-2EEF69167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3EFBB31-1549-8FA7-C9DF-6D7F0D729B58}"/>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134A9123-68B6-2D6A-F225-3ECB91F794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68DAA6-1845-00A7-F692-DB75AA7510AA}"/>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175371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2268D-A7CB-DC1A-8CCF-9E7BE2D6E63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E08E875-D3DD-44CE-617C-1193824CB9D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8D080B7-3D67-FC81-B05D-7F8BF850AE4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72438C9-45EA-323C-0CDE-B479DF5AD8D6}"/>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6" name="Espace réservé du pied de page 5">
            <a:extLst>
              <a:ext uri="{FF2B5EF4-FFF2-40B4-BE49-F238E27FC236}">
                <a16:creationId xmlns:a16="http://schemas.microsoft.com/office/drawing/2014/main" id="{F0FA0FDD-6DCC-0173-99B6-B8947015B2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EC51FF7-B8F9-5FDC-0206-56648C86167E}"/>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323035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0BCF86-F3F1-1BE6-F4FF-E01F2C7DFF6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A30F3C5-3246-471B-C6C1-8F55CF8E1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A09CA7B-69BD-5B5B-DBD9-1B4AB6A19B2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D59524-83E4-DA6E-0486-4A362AB84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68F4959-DF4B-8111-76E4-DDDD4A28D41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410A791-EEE9-1B5E-CFC1-EEB2C2EF11AB}"/>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8" name="Espace réservé du pied de page 7">
            <a:extLst>
              <a:ext uri="{FF2B5EF4-FFF2-40B4-BE49-F238E27FC236}">
                <a16:creationId xmlns:a16="http://schemas.microsoft.com/office/drawing/2014/main" id="{C6C57844-C5A1-5A66-66A3-A9D921621C3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189D44C-F669-3321-0F0A-FDCFB22E3004}"/>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16752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13F65E-5813-0D9D-00A8-678D45F819E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AAB6189-A776-2B35-3E03-3388F4CA6F7C}"/>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4" name="Espace réservé du pied de page 3">
            <a:extLst>
              <a:ext uri="{FF2B5EF4-FFF2-40B4-BE49-F238E27FC236}">
                <a16:creationId xmlns:a16="http://schemas.microsoft.com/office/drawing/2014/main" id="{FFF6D302-2281-E520-5B87-64D922F27F5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6AE2F87-A9F8-A930-6EFE-68F23615F1EF}"/>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40610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B9E5E4C-866D-EE9A-BE37-F092D34B257A}"/>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3" name="Espace réservé du pied de page 2">
            <a:extLst>
              <a:ext uri="{FF2B5EF4-FFF2-40B4-BE49-F238E27FC236}">
                <a16:creationId xmlns:a16="http://schemas.microsoft.com/office/drawing/2014/main" id="{888C33EA-FC58-FA3D-9CE5-17F71A1D0F5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20B1AE2-901B-B1ED-87CC-3CA5AF86B44E}"/>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30137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F39739-FEFC-5968-3A73-1D41A8DEAE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76EBE3-1DED-13C1-C1A6-43991D158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68F3F3-41F4-D5B2-F017-6FCD17F02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FEFB8C-17AE-C45A-F71A-2D9D0B34F412}"/>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6" name="Espace réservé du pied de page 5">
            <a:extLst>
              <a:ext uri="{FF2B5EF4-FFF2-40B4-BE49-F238E27FC236}">
                <a16:creationId xmlns:a16="http://schemas.microsoft.com/office/drawing/2014/main" id="{C2D0D391-8692-65CC-DD38-7CEB150DAFB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F98A0C2-065C-0ABF-6798-1055CE477A2F}"/>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385226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99D0A-F65C-6EC6-D53C-53668BA4579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E1D4D25-6383-1D12-C862-7FD67F1DD7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E9D0495-4E98-1614-9299-C4249152C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487F51-5BE2-FEE7-7A65-E6E92A476C14}"/>
              </a:ext>
            </a:extLst>
          </p:cNvPr>
          <p:cNvSpPr>
            <a:spLocks noGrp="1"/>
          </p:cNvSpPr>
          <p:nvPr>
            <p:ph type="dt" sz="half" idx="10"/>
          </p:nvPr>
        </p:nvSpPr>
        <p:spPr/>
        <p:txBody>
          <a:bodyPr/>
          <a:lstStyle/>
          <a:p>
            <a:fld id="{DF935772-52B8-4DD9-BEA3-4E77AB5509F0}" type="datetimeFigureOut">
              <a:rPr lang="fr-FR" smtClean="0"/>
              <a:t>22/10/2024</a:t>
            </a:fld>
            <a:endParaRPr lang="fr-FR"/>
          </a:p>
        </p:txBody>
      </p:sp>
      <p:sp>
        <p:nvSpPr>
          <p:cNvPr id="6" name="Espace réservé du pied de page 5">
            <a:extLst>
              <a:ext uri="{FF2B5EF4-FFF2-40B4-BE49-F238E27FC236}">
                <a16:creationId xmlns:a16="http://schemas.microsoft.com/office/drawing/2014/main" id="{8CF74B20-7C56-1D03-87BB-8D5E775E13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4180FB-EB1E-473F-435D-6F88E806BAEA}"/>
              </a:ext>
            </a:extLst>
          </p:cNvPr>
          <p:cNvSpPr>
            <a:spLocks noGrp="1"/>
          </p:cNvSpPr>
          <p:nvPr>
            <p:ph type="sldNum" sz="quarter" idx="12"/>
          </p:nvPr>
        </p:nvSpPr>
        <p:spPr/>
        <p:txBody>
          <a:bodyPr/>
          <a:lstStyle/>
          <a:p>
            <a:fld id="{6110B748-9881-46E9-9CDC-FED4ED1D0483}" type="slidenum">
              <a:rPr lang="fr-FR" smtClean="0"/>
              <a:t>‹N°›</a:t>
            </a:fld>
            <a:endParaRPr lang="fr-FR"/>
          </a:p>
        </p:txBody>
      </p:sp>
    </p:spTree>
    <p:extLst>
      <p:ext uri="{BB962C8B-B14F-4D97-AF65-F5344CB8AC3E}">
        <p14:creationId xmlns:p14="http://schemas.microsoft.com/office/powerpoint/2010/main" val="50985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6E94FAC-108F-FE4B-70F3-831287729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7A31371-4665-65D6-FCAB-422971A81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CC9797-7034-1506-496B-99543BB7E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35772-52B8-4DD9-BEA3-4E77AB5509F0}" type="datetimeFigureOut">
              <a:rPr lang="fr-FR" smtClean="0"/>
              <a:t>22/10/2024</a:t>
            </a:fld>
            <a:endParaRPr lang="fr-FR"/>
          </a:p>
        </p:txBody>
      </p:sp>
      <p:sp>
        <p:nvSpPr>
          <p:cNvPr id="5" name="Espace réservé du pied de page 4">
            <a:extLst>
              <a:ext uri="{FF2B5EF4-FFF2-40B4-BE49-F238E27FC236}">
                <a16:creationId xmlns:a16="http://schemas.microsoft.com/office/drawing/2014/main" id="{1C3C0A3E-18D6-AD15-E4F1-38664820C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7B0E63A-C504-20E1-97E2-079EEC6C6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0B748-9881-46E9-9CDC-FED4ED1D0483}" type="slidenum">
              <a:rPr lang="fr-FR" smtClean="0"/>
              <a:t>‹N°›</a:t>
            </a:fld>
            <a:endParaRPr lang="fr-FR"/>
          </a:p>
        </p:txBody>
      </p:sp>
    </p:spTree>
    <p:extLst>
      <p:ext uri="{BB962C8B-B14F-4D97-AF65-F5344CB8AC3E}">
        <p14:creationId xmlns:p14="http://schemas.microsoft.com/office/powerpoint/2010/main" val="184854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votre.email@examp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813E9-281A-4B0B-3D4B-779E19108D52}"/>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B1780FA-8C7E-165F-3C77-50429A90AC55}"/>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B99F41EB-0043-1673-B162-E23DF3C0E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68"/>
            <a:ext cx="12192000" cy="6858000"/>
          </a:xfrm>
          <a:prstGeom prst="rect">
            <a:avLst/>
          </a:prstGeom>
        </p:spPr>
      </p:pic>
    </p:spTree>
    <p:extLst>
      <p:ext uri="{BB962C8B-B14F-4D97-AF65-F5344CB8AC3E}">
        <p14:creationId xmlns:p14="http://schemas.microsoft.com/office/powerpoint/2010/main" val="151005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37F37A-6874-5DAE-0122-7EC1EC3960F5}"/>
              </a:ext>
            </a:extLst>
          </p:cNvPr>
          <p:cNvSpPr>
            <a:spLocks noGrp="1"/>
          </p:cNvSpPr>
          <p:nvPr>
            <p:ph type="title"/>
          </p:nvPr>
        </p:nvSpPr>
        <p:spPr/>
        <p:txBody>
          <a:bodyPr/>
          <a:lstStyle/>
          <a:p>
            <a:pPr algn="ctr"/>
            <a:r>
              <a:rPr lang="fr-FR" dirty="0"/>
              <a:t>Le versioning</a:t>
            </a:r>
          </a:p>
        </p:txBody>
      </p:sp>
      <p:sp>
        <p:nvSpPr>
          <p:cNvPr id="3" name="Espace réservé du contenu 2">
            <a:extLst>
              <a:ext uri="{FF2B5EF4-FFF2-40B4-BE49-F238E27FC236}">
                <a16:creationId xmlns:a16="http://schemas.microsoft.com/office/drawing/2014/main" id="{0B87DD41-11E9-C789-952E-3998850F71E1}"/>
              </a:ext>
            </a:extLst>
          </p:cNvPr>
          <p:cNvSpPr>
            <a:spLocks noGrp="1"/>
          </p:cNvSpPr>
          <p:nvPr>
            <p:ph idx="1"/>
          </p:nvPr>
        </p:nvSpPr>
        <p:spPr/>
        <p:txBody>
          <a:bodyPr/>
          <a:lstStyle/>
          <a:p>
            <a:r>
              <a:rPr lang="fr-FR" dirty="0"/>
              <a:t>Le </a:t>
            </a:r>
            <a:r>
              <a:rPr lang="fr-FR" b="1" dirty="0"/>
              <a:t>versioning</a:t>
            </a:r>
            <a:r>
              <a:rPr lang="fr-FR" dirty="0"/>
              <a:t>, ou gestion des versions, est une méthode utilisée pour suivre et gérer les modifications apportées aux fichiers ou au code au fil du temps. Cette pratique est essentielle dans le développement de logiciels, car elle permet de conserver un historique de toutes les modifications, facilitant la collaboration entre les développeurs et la gestion du cycle de vie d'un projet.</a:t>
            </a:r>
          </a:p>
        </p:txBody>
      </p:sp>
    </p:spTree>
    <p:extLst>
      <p:ext uri="{BB962C8B-B14F-4D97-AF65-F5344CB8AC3E}">
        <p14:creationId xmlns:p14="http://schemas.microsoft.com/office/powerpoint/2010/main" val="320829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8FCFAC-3192-091E-9F6A-90AC952049D2}"/>
              </a:ext>
            </a:extLst>
          </p:cNvPr>
          <p:cNvSpPr>
            <a:spLocks noGrp="1"/>
          </p:cNvSpPr>
          <p:nvPr>
            <p:ph type="title"/>
          </p:nvPr>
        </p:nvSpPr>
        <p:spPr/>
        <p:txBody>
          <a:bodyPr/>
          <a:lstStyle/>
          <a:p>
            <a:pPr algn="ctr"/>
            <a:r>
              <a:rPr lang="fr-FR" b="1" dirty="0"/>
              <a:t>Installation de Git sous Windows</a:t>
            </a:r>
            <a:endParaRPr lang="fr-FR" dirty="0"/>
          </a:p>
        </p:txBody>
      </p:sp>
      <p:sp>
        <p:nvSpPr>
          <p:cNvPr id="3" name="Espace réservé du contenu 2">
            <a:extLst>
              <a:ext uri="{FF2B5EF4-FFF2-40B4-BE49-F238E27FC236}">
                <a16:creationId xmlns:a16="http://schemas.microsoft.com/office/drawing/2014/main" id="{B6AFA610-CC64-2405-A00F-227E026E5C17}"/>
              </a:ext>
            </a:extLst>
          </p:cNvPr>
          <p:cNvSpPr>
            <a:spLocks noGrp="1"/>
          </p:cNvSpPr>
          <p:nvPr>
            <p:ph idx="1"/>
          </p:nvPr>
        </p:nvSpPr>
        <p:spPr>
          <a:xfrm>
            <a:off x="838200" y="1825625"/>
            <a:ext cx="10515600" cy="4889968"/>
          </a:xfrm>
        </p:spPr>
        <p:txBody>
          <a:bodyPr>
            <a:normAutofit/>
          </a:bodyPr>
          <a:lstStyle/>
          <a:p>
            <a:r>
              <a:rPr lang="fr-FR" b="1" dirty="0"/>
              <a:t>a. Utilisation de l'installateur officiel</a:t>
            </a:r>
          </a:p>
          <a:p>
            <a:pPr>
              <a:buFont typeface="+mj-lt"/>
              <a:buAutoNum type="arabicPeriod"/>
            </a:pPr>
            <a:r>
              <a:rPr lang="fr-FR" b="1" dirty="0"/>
              <a:t>Télécharger Git pour Windows</a:t>
            </a:r>
            <a:r>
              <a:rPr lang="fr-FR" dirty="0"/>
              <a:t> : Allez sur le site officiel de Git et téléchargez l'installateur pour Windows.</a:t>
            </a:r>
          </a:p>
          <a:p>
            <a:pPr marL="742950" lvl="1" indent="-285750">
              <a:buFont typeface="+mj-lt"/>
              <a:buAutoNum type="arabicPeriod"/>
            </a:pPr>
            <a:r>
              <a:rPr lang="fr-FR" dirty="0"/>
              <a:t>Lien : </a:t>
            </a:r>
            <a:r>
              <a:rPr lang="fr-FR" dirty="0">
                <a:hlinkClick r:id="rId2"/>
              </a:rPr>
              <a:t>https://git-scm.com/download/win</a:t>
            </a:r>
            <a:endParaRPr lang="fr-FR" dirty="0"/>
          </a:p>
          <a:p>
            <a:pPr>
              <a:buFont typeface="+mj-lt"/>
              <a:buAutoNum type="arabicPeriod"/>
            </a:pPr>
            <a:r>
              <a:rPr lang="fr-FR" b="1" dirty="0"/>
              <a:t>Lancer l'installateur</a:t>
            </a:r>
            <a:r>
              <a:rPr lang="fr-FR" dirty="0"/>
              <a:t> : Une fois le fichier téléchargé, lancez l'exécutable pour démarrer l'installation.</a:t>
            </a:r>
          </a:p>
          <a:p>
            <a:pPr>
              <a:buFont typeface="+mj-lt"/>
              <a:buAutoNum type="arabicPeriod"/>
            </a:pPr>
            <a:r>
              <a:rPr lang="fr-FR" b="1" dirty="0"/>
              <a:t>Suivre les étapes de l'installation</a:t>
            </a:r>
            <a:r>
              <a:rPr lang="fr-FR" dirty="0"/>
              <a:t> :</a:t>
            </a:r>
          </a:p>
          <a:p>
            <a:pPr marL="742950" lvl="1" indent="-285750">
              <a:buFont typeface="+mj-lt"/>
              <a:buAutoNum type="arabicPeriod"/>
            </a:pPr>
            <a:r>
              <a:rPr lang="fr-FR" dirty="0"/>
              <a:t>Laissez les options par défaut, sauf si vous avez des préférences spécifiques.</a:t>
            </a:r>
          </a:p>
          <a:p>
            <a:pPr marL="742950" lvl="1" indent="-285750">
              <a:buFont typeface="+mj-lt"/>
              <a:buAutoNum type="arabicPeriod"/>
            </a:pPr>
            <a:r>
              <a:rPr lang="fr-FR" dirty="0"/>
              <a:t>Vous pouvez choisir d'installer </a:t>
            </a:r>
            <a:r>
              <a:rPr lang="fr-FR" b="1" dirty="0"/>
              <a:t>Git Bash</a:t>
            </a:r>
            <a:r>
              <a:rPr lang="fr-FR" dirty="0"/>
              <a:t> et </a:t>
            </a:r>
            <a:r>
              <a:rPr lang="fr-FR" b="1" dirty="0"/>
              <a:t>Git GUI</a:t>
            </a:r>
            <a:r>
              <a:rPr lang="fr-FR" dirty="0"/>
              <a:t>, deux outils utiles :</a:t>
            </a:r>
          </a:p>
          <a:p>
            <a:pPr marL="1143000" lvl="2" indent="-228600">
              <a:buFont typeface="+mj-lt"/>
              <a:buAutoNum type="arabicPeriod"/>
            </a:pPr>
            <a:r>
              <a:rPr lang="fr-FR" b="1" dirty="0"/>
              <a:t>Git Bash</a:t>
            </a:r>
            <a:r>
              <a:rPr lang="fr-FR" dirty="0"/>
              <a:t> : Un terminal qui permet d'utiliser Git avec des commandes.</a:t>
            </a:r>
          </a:p>
          <a:p>
            <a:pPr marL="1143000" lvl="2" indent="-228600">
              <a:buFont typeface="+mj-lt"/>
              <a:buAutoNum type="arabicPeriod"/>
            </a:pPr>
            <a:r>
              <a:rPr lang="fr-FR" b="1" dirty="0"/>
              <a:t>Git GUI</a:t>
            </a:r>
            <a:r>
              <a:rPr lang="fr-FR" dirty="0"/>
              <a:t> : Une interface graphique pour gérer Git visuellement.</a:t>
            </a:r>
          </a:p>
          <a:p>
            <a:endParaRPr lang="fr-FR" dirty="0"/>
          </a:p>
        </p:txBody>
      </p:sp>
    </p:spTree>
    <p:extLst>
      <p:ext uri="{BB962C8B-B14F-4D97-AF65-F5344CB8AC3E}">
        <p14:creationId xmlns:p14="http://schemas.microsoft.com/office/powerpoint/2010/main" val="33165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38879C-C378-E534-036D-D42691F4EEA9}"/>
              </a:ext>
            </a:extLst>
          </p:cNvPr>
          <p:cNvSpPr>
            <a:spLocks noGrp="1"/>
          </p:cNvSpPr>
          <p:nvPr>
            <p:ph type="title"/>
          </p:nvPr>
        </p:nvSpPr>
        <p:spPr/>
        <p:txBody>
          <a:bodyPr/>
          <a:lstStyle/>
          <a:p>
            <a:pPr algn="ctr"/>
            <a:r>
              <a:rPr lang="fr-FR" dirty="0"/>
              <a:t>Installation de Git sur </a:t>
            </a:r>
            <a:r>
              <a:rPr lang="fr-FR" b="1" dirty="0" err="1"/>
              <a:t>macOS</a:t>
            </a:r>
            <a:endParaRPr lang="fr-FR" dirty="0"/>
          </a:p>
        </p:txBody>
      </p:sp>
      <p:sp>
        <p:nvSpPr>
          <p:cNvPr id="3" name="Espace réservé du contenu 2">
            <a:extLst>
              <a:ext uri="{FF2B5EF4-FFF2-40B4-BE49-F238E27FC236}">
                <a16:creationId xmlns:a16="http://schemas.microsoft.com/office/drawing/2014/main" id="{B3777BF8-4C5A-5640-5884-FBE00F77337E}"/>
              </a:ext>
            </a:extLst>
          </p:cNvPr>
          <p:cNvSpPr>
            <a:spLocks noGrp="1"/>
          </p:cNvSpPr>
          <p:nvPr>
            <p:ph idx="1"/>
          </p:nvPr>
        </p:nvSpPr>
        <p:spPr/>
        <p:txBody>
          <a:bodyPr/>
          <a:lstStyle/>
          <a:p>
            <a:r>
              <a:rPr lang="fr-FR" b="1" dirty="0"/>
              <a:t>Étape 1 : Installer Homebrew (si ce n’est pas déjà fait)</a:t>
            </a:r>
          </a:p>
          <a:p>
            <a:pPr marL="0" indent="0">
              <a:buNone/>
            </a:pPr>
            <a:r>
              <a:rPr lang="fr-FR" dirty="0"/>
              <a:t>/bin/</a:t>
            </a:r>
            <a:r>
              <a:rPr lang="fr-FR" dirty="0" err="1"/>
              <a:t>bash</a:t>
            </a:r>
            <a:r>
              <a:rPr lang="fr-FR" dirty="0"/>
              <a:t> -c "$(</a:t>
            </a:r>
            <a:r>
              <a:rPr lang="fr-FR" dirty="0" err="1"/>
              <a:t>curl</a:t>
            </a:r>
            <a:r>
              <a:rPr lang="fr-FR" dirty="0"/>
              <a:t> -</a:t>
            </a:r>
            <a:r>
              <a:rPr lang="fr-FR" dirty="0" err="1"/>
              <a:t>fsSL</a:t>
            </a:r>
            <a:r>
              <a:rPr lang="fr-FR" dirty="0"/>
              <a:t> https://raw.githubusercontent.com/Homebrew/install/HEAD/install.sh)"</a:t>
            </a:r>
          </a:p>
          <a:p>
            <a:pPr marL="0" indent="0">
              <a:buNone/>
            </a:pPr>
            <a:r>
              <a:rPr lang="nb-NO" b="1" dirty="0"/>
              <a:t>Étape 2 : Installer Git via Homebrew</a:t>
            </a:r>
          </a:p>
          <a:p>
            <a:pPr marL="0" indent="0">
              <a:buNone/>
            </a:pPr>
            <a:r>
              <a:rPr lang="fr-FR" dirty="0" err="1"/>
              <a:t>brew</a:t>
            </a:r>
            <a:r>
              <a:rPr lang="fr-FR" dirty="0"/>
              <a:t> </a:t>
            </a:r>
            <a:r>
              <a:rPr lang="fr-FR" dirty="0" err="1"/>
              <a:t>install</a:t>
            </a:r>
            <a:r>
              <a:rPr lang="fr-FR" dirty="0"/>
              <a:t> git</a:t>
            </a:r>
          </a:p>
          <a:p>
            <a:pPr marL="0" indent="0">
              <a:buNone/>
            </a:pPr>
            <a:r>
              <a:rPr lang="fr-FR" b="1" dirty="0"/>
              <a:t>Étape 3 : Vérifier l’installation</a:t>
            </a:r>
          </a:p>
          <a:p>
            <a:pPr marL="0" indent="0">
              <a:buNone/>
            </a:pPr>
            <a:r>
              <a:rPr lang="fr-FR" dirty="0"/>
              <a:t>git --version</a:t>
            </a:r>
          </a:p>
          <a:p>
            <a:pPr marL="0" indent="0">
              <a:buNone/>
            </a:pPr>
            <a:endParaRPr lang="fr-FR" dirty="0"/>
          </a:p>
        </p:txBody>
      </p:sp>
    </p:spTree>
    <p:extLst>
      <p:ext uri="{BB962C8B-B14F-4D97-AF65-F5344CB8AC3E}">
        <p14:creationId xmlns:p14="http://schemas.microsoft.com/office/powerpoint/2010/main" val="33447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25DEC-CC45-BF05-4875-8BD90C5F3186}"/>
              </a:ext>
            </a:extLst>
          </p:cNvPr>
          <p:cNvSpPr>
            <a:spLocks noGrp="1"/>
          </p:cNvSpPr>
          <p:nvPr>
            <p:ph type="title"/>
          </p:nvPr>
        </p:nvSpPr>
        <p:spPr/>
        <p:txBody>
          <a:bodyPr/>
          <a:lstStyle/>
          <a:p>
            <a:pPr algn="ctr"/>
            <a:r>
              <a:rPr lang="fr-FR" dirty="0"/>
              <a:t>configurer git</a:t>
            </a:r>
            <a:br>
              <a:rPr lang="fr-FR" dirty="0"/>
            </a:br>
            <a:endParaRPr lang="fr-FR" dirty="0"/>
          </a:p>
        </p:txBody>
      </p:sp>
      <p:sp>
        <p:nvSpPr>
          <p:cNvPr id="3" name="Espace réservé du contenu 2">
            <a:extLst>
              <a:ext uri="{FF2B5EF4-FFF2-40B4-BE49-F238E27FC236}">
                <a16:creationId xmlns:a16="http://schemas.microsoft.com/office/drawing/2014/main" id="{63AD805C-83E5-D311-8FCD-8897343F967F}"/>
              </a:ext>
            </a:extLst>
          </p:cNvPr>
          <p:cNvSpPr>
            <a:spLocks noGrp="1"/>
          </p:cNvSpPr>
          <p:nvPr>
            <p:ph idx="1"/>
          </p:nvPr>
        </p:nvSpPr>
        <p:spPr/>
        <p:txBody>
          <a:bodyPr/>
          <a:lstStyle/>
          <a:p>
            <a:r>
              <a:rPr lang="fr-FR" b="1" dirty="0"/>
              <a:t>Configurer votre nom d’utilisateur et votre adresse e-mail</a:t>
            </a:r>
          </a:p>
          <a:p>
            <a:pPr marL="0" indent="0">
              <a:buNone/>
            </a:pPr>
            <a:endParaRPr lang="fr-FR" b="1" dirty="0"/>
          </a:p>
          <a:p>
            <a:r>
              <a:rPr lang="fr-FR" dirty="0"/>
              <a:t>Chaque commit que vous faites sera associé à un nom d'utilisateur et une adresse e-mail. Il est donc essentiel de configurer ces informations correctement</a:t>
            </a:r>
          </a:p>
          <a:p>
            <a:r>
              <a:rPr lang="fr-FR" b="1" dirty="0"/>
              <a:t>Configurer votre nom</a:t>
            </a:r>
            <a:r>
              <a:rPr lang="fr-FR" dirty="0"/>
              <a:t> et votre adresse e-mail:</a:t>
            </a:r>
          </a:p>
          <a:p>
            <a:pPr marL="0" indent="0">
              <a:buNone/>
            </a:pPr>
            <a:r>
              <a:rPr lang="fr-FR" dirty="0"/>
              <a:t>	git config --global user.name </a:t>
            </a:r>
            <a:r>
              <a:rPr lang="fr-FR" dirty="0" err="1"/>
              <a:t>VotreNom</a:t>
            </a:r>
            <a:endParaRPr lang="fr-FR" dirty="0"/>
          </a:p>
          <a:p>
            <a:pPr marL="0" indent="0">
              <a:buNone/>
            </a:pPr>
            <a:r>
              <a:rPr lang="fr-FR" dirty="0"/>
              <a:t>	git config --global </a:t>
            </a:r>
            <a:r>
              <a:rPr lang="fr-FR" dirty="0" err="1"/>
              <a:t>user.email</a:t>
            </a:r>
            <a:r>
              <a:rPr lang="fr-FR" dirty="0"/>
              <a:t> </a:t>
            </a:r>
            <a:r>
              <a:rPr lang="fr-FR" dirty="0">
                <a:hlinkClick r:id="rId2"/>
              </a:rPr>
              <a:t>votre.email@example.com</a:t>
            </a:r>
            <a:endParaRPr lang="fr-FR" dirty="0"/>
          </a:p>
          <a:p>
            <a:pPr marL="0" indent="0">
              <a:buNone/>
            </a:pPr>
            <a:r>
              <a:rPr lang="fr-FR" dirty="0"/>
              <a:t>	</a:t>
            </a:r>
          </a:p>
          <a:p>
            <a:pPr marL="0" indent="0">
              <a:buNone/>
            </a:pPr>
            <a:endParaRPr lang="fr-FR" dirty="0"/>
          </a:p>
        </p:txBody>
      </p:sp>
    </p:spTree>
    <p:extLst>
      <p:ext uri="{BB962C8B-B14F-4D97-AF65-F5344CB8AC3E}">
        <p14:creationId xmlns:p14="http://schemas.microsoft.com/office/powerpoint/2010/main" val="218237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8AC70C-D499-CEBC-60C0-57C588771709}"/>
              </a:ext>
            </a:extLst>
          </p:cNvPr>
          <p:cNvSpPr>
            <a:spLocks noGrp="1"/>
          </p:cNvSpPr>
          <p:nvPr>
            <p:ph type="title"/>
          </p:nvPr>
        </p:nvSpPr>
        <p:spPr/>
        <p:txBody>
          <a:bodyPr>
            <a:normAutofit/>
          </a:bodyPr>
          <a:lstStyle/>
          <a:p>
            <a:pPr algn="ctr"/>
            <a:r>
              <a:rPr lang="fr-FR" sz="3200" b="1" dirty="0">
                <a:effectLst/>
                <a:latin typeface="Calibri" panose="020F0502020204030204" pitchFamily="34" charset="0"/>
                <a:ea typeface="Calibri" panose="020F0502020204030204" pitchFamily="34" charset="0"/>
                <a:cs typeface="Times New Roman" panose="02020603050405020304" pitchFamily="18" charset="0"/>
              </a:rPr>
              <a:t>Création d'un dépôt Git local</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endParaRPr lang="fr-FR" sz="3200" dirty="0"/>
          </a:p>
        </p:txBody>
      </p:sp>
      <p:sp>
        <p:nvSpPr>
          <p:cNvPr id="3" name="Espace réservé du contenu 2">
            <a:extLst>
              <a:ext uri="{FF2B5EF4-FFF2-40B4-BE49-F238E27FC236}">
                <a16:creationId xmlns:a16="http://schemas.microsoft.com/office/drawing/2014/main" id="{56F5920C-A50F-4086-2772-2397011C106F}"/>
              </a:ext>
            </a:extLst>
          </p:cNvPr>
          <p:cNvSpPr>
            <a:spLocks noGrp="1"/>
          </p:cNvSpPr>
          <p:nvPr>
            <p:ph idx="1"/>
          </p:nvPr>
        </p:nvSpPr>
        <p:spPr>
          <a:xfrm>
            <a:off x="838200" y="1384917"/>
            <a:ext cx="10515600" cy="5246702"/>
          </a:xfrm>
        </p:spPr>
        <p:txBody>
          <a:bodyPr>
            <a:norm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commande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git init </a:t>
            </a:r>
            <a:r>
              <a:rPr lang="fr-FR" sz="1800" dirty="0">
                <a:effectLst/>
                <a:latin typeface="Calibri" panose="020F0502020204030204" pitchFamily="34" charset="0"/>
                <a:ea typeface="Calibri" panose="020F0502020204030204" pitchFamily="34" charset="0"/>
                <a:cs typeface="Times New Roman" panose="02020603050405020304" pitchFamily="18" charset="0"/>
              </a:rPr>
              <a:t>est utilisée pour initialiser un nouveau dépôt Git dans un répertoire.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Cela transforme ce répertoire en dépôt Git,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 qui permet à Git de commencer à suivre les fichiers et leurs modifications dans ce projet.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git status </a:t>
            </a:r>
            <a:r>
              <a:rPr lang="fr-FR" sz="1800" dirty="0">
                <a:effectLst/>
                <a:latin typeface="Calibri" panose="020F0502020204030204" pitchFamily="34" charset="0"/>
                <a:ea typeface="Calibri" panose="020F0502020204030204" pitchFamily="34" charset="0"/>
                <a:cs typeface="Times New Roman" panose="02020603050405020304" pitchFamily="18" charset="0"/>
              </a:rPr>
              <a:t>affiche l'état actuel du dépôt, notamment les fichiers non suivis ou modifiés.</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git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add</a:t>
            </a:r>
            <a:r>
              <a:rPr lang="fr-FR" sz="1800" dirty="0">
                <a:effectLst/>
                <a:latin typeface="Calibri" panose="020F0502020204030204" pitchFamily="34" charset="0"/>
                <a:ea typeface="Calibri" panose="020F0502020204030204" pitchFamily="34" charset="0"/>
                <a:cs typeface="Times New Roman" panose="02020603050405020304" pitchFamily="18" charset="0"/>
              </a:rPr>
              <a:t> permet d'</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ajouter des modifications</a:t>
            </a:r>
            <a:r>
              <a:rPr lang="fr-FR" sz="1800" dirty="0">
                <a:effectLst/>
                <a:latin typeface="Calibri" panose="020F0502020204030204" pitchFamily="34" charset="0"/>
                <a:ea typeface="Calibri" panose="020F0502020204030204" pitchFamily="34" charset="0"/>
                <a:cs typeface="Times New Roman" panose="02020603050405020304" pitchFamily="18" charset="0"/>
              </a:rPr>
              <a:t> dans la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zone de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staging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(ou index) :</a:t>
            </a:r>
          </a:p>
          <a:p>
            <a:pPr marL="0" indent="0">
              <a:lnSpc>
                <a:spcPct val="107000"/>
              </a:lnSpc>
              <a:spcAft>
                <a:spcPts val="800"/>
              </a:spcAft>
              <a:buNone/>
            </a:pP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git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add</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index.html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t>un fichier spécifique et </a:t>
            </a:r>
            <a:r>
              <a:rPr lang="fr-FR" sz="1800" b="1" dirty="0"/>
              <a:t>git </a:t>
            </a:r>
            <a:r>
              <a:rPr lang="fr-FR" sz="1800" b="1" dirty="0" err="1"/>
              <a:t>add</a:t>
            </a:r>
            <a:r>
              <a:rPr lang="fr-FR" sz="1800" b="1" dirty="0"/>
              <a:t> . </a:t>
            </a:r>
            <a:r>
              <a:rPr lang="fr-FR" sz="1800" dirty="0"/>
              <a:t>Pour</a:t>
            </a:r>
            <a:r>
              <a:rPr lang="fr-FR" sz="1800" b="1" dirty="0"/>
              <a:t> </a:t>
            </a:r>
            <a:r>
              <a:rPr lang="fr-FR" sz="1900" dirty="0"/>
              <a:t>tous les fichiers modifiés</a:t>
            </a:r>
            <a:endParaRPr lang="fr-FR" sz="1900" b="1" dirty="0"/>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git commit -m</a:t>
            </a:r>
            <a:r>
              <a:rPr lang="fr-FR" sz="1800" dirty="0">
                <a:effectLst/>
                <a:latin typeface="Calibri" panose="020F0502020204030204" pitchFamily="34" charset="0"/>
                <a:ea typeface="Calibri" panose="020F0502020204030204" pitchFamily="34" charset="0"/>
                <a:cs typeface="Times New Roman" panose="02020603050405020304" pitchFamily="18" charset="0"/>
              </a:rPr>
              <a:t> permet d'</a:t>
            </a:r>
            <a:r>
              <a:rPr lang="fr-FR" sz="1800" b="1" dirty="0">
                <a:effectLst/>
                <a:latin typeface="Calibri" panose="020F0502020204030204" pitchFamily="34" charset="0"/>
                <a:ea typeface="Calibri" panose="020F0502020204030204" pitchFamily="34" charset="0"/>
                <a:cs typeface="Times New Roman" panose="02020603050405020304" pitchFamily="18" charset="0"/>
              </a:rPr>
              <a:t>enregistrer les modifications</a:t>
            </a:r>
            <a:r>
              <a:rPr lang="fr-FR" sz="1800" dirty="0">
                <a:effectLst/>
                <a:latin typeface="Calibri" panose="020F0502020204030204" pitchFamily="34" charset="0"/>
                <a:ea typeface="Calibri" panose="020F0502020204030204" pitchFamily="34" charset="0"/>
                <a:cs typeface="Times New Roman" panose="02020603050405020304" pitchFamily="18" charset="0"/>
              </a:rPr>
              <a:t> qui ont été ajoutées à la zone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staging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(via git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add</a:t>
            </a:r>
            <a:r>
              <a:rPr lang="fr-FR" sz="1800" dirty="0">
                <a:effectLst/>
                <a:latin typeface="Calibri" panose="020F0502020204030204" pitchFamily="34" charset="0"/>
                <a:ea typeface="Calibri" panose="020F0502020204030204" pitchFamily="34" charset="0"/>
                <a:cs typeface="Times New Roman" panose="02020603050405020304" pitchFamily="18" charset="0"/>
              </a:rPr>
              <a:t>) dans le dépôt local, en y associant un message descriptif. :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git commit -m "Message de commit"</a:t>
            </a:r>
          </a:p>
          <a:p>
            <a:pPr marL="0" indent="0" algn="just">
              <a:lnSpc>
                <a:spcPct val="107000"/>
              </a:lnSpc>
              <a:spcAft>
                <a:spcPts val="800"/>
              </a:spcAft>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     git log</a:t>
            </a:r>
            <a:r>
              <a:rPr lang="fr-FR" sz="1800" dirty="0">
                <a:effectLst/>
                <a:latin typeface="Calibri" panose="020F0502020204030204" pitchFamily="34" charset="0"/>
                <a:ea typeface="Calibri" panose="020F0502020204030204" pitchFamily="34" charset="0"/>
                <a:cs typeface="Times New Roman" panose="02020603050405020304" pitchFamily="18" charset="0"/>
              </a:rPr>
              <a:t> affiche l'</a:t>
            </a:r>
            <a:r>
              <a:rPr lang="fr-FR" sz="1800" b="1" dirty="0">
                <a:effectLst/>
                <a:latin typeface="Calibri" panose="020F0502020204030204" pitchFamily="34" charset="0"/>
                <a:ea typeface="Calibri" panose="020F0502020204030204" pitchFamily="34" charset="0"/>
                <a:cs typeface="Times New Roman" panose="02020603050405020304" pitchFamily="18" charset="0"/>
              </a:rPr>
              <a:t>historique des commits</a:t>
            </a:r>
            <a:r>
              <a:rPr lang="fr-FR" sz="1800" dirty="0">
                <a:effectLst/>
                <a:latin typeface="Calibri" panose="020F0502020204030204" pitchFamily="34" charset="0"/>
                <a:ea typeface="Calibri" panose="020F0502020204030204" pitchFamily="34" charset="0"/>
                <a:cs typeface="Times New Roman" panose="02020603050405020304" pitchFamily="18" charset="0"/>
              </a:rPr>
              <a:t> dans un dépôt Git, liste tous les commits effectués, les informations comme l'identifiant du commit (SHA-1), l'auteur, la date et le message de commit</a:t>
            </a:r>
          </a:p>
          <a:p>
            <a:pPr marL="0" indent="0">
              <a:lnSpc>
                <a:spcPct val="107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319302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E9122C-D847-39E8-B9D8-9A4CFF043E53}"/>
              </a:ext>
            </a:extLst>
          </p:cNvPr>
          <p:cNvSpPr>
            <a:spLocks noGrp="1"/>
          </p:cNvSpPr>
          <p:nvPr>
            <p:ph type="title"/>
          </p:nvPr>
        </p:nvSpPr>
        <p:spPr/>
        <p:txBody>
          <a:bodyPr>
            <a:normAutofit/>
          </a:bodyPr>
          <a:lstStyle/>
          <a:p>
            <a:pPr algn="ctr"/>
            <a:r>
              <a:rPr lang="fr-FR" sz="3200" b="1" dirty="0">
                <a:effectLst/>
                <a:latin typeface="Calibri" panose="020F0502020204030204" pitchFamily="34" charset="0"/>
                <a:ea typeface="Calibri" panose="020F0502020204030204" pitchFamily="34" charset="0"/>
                <a:cs typeface="Times New Roman" panose="02020603050405020304" pitchFamily="18" charset="0"/>
              </a:rPr>
              <a:t>Gestion des branches</a:t>
            </a:r>
            <a:endParaRPr lang="fr-FR" sz="3200" dirty="0"/>
          </a:p>
        </p:txBody>
      </p:sp>
      <p:sp>
        <p:nvSpPr>
          <p:cNvPr id="3" name="Espace réservé du contenu 2">
            <a:extLst>
              <a:ext uri="{FF2B5EF4-FFF2-40B4-BE49-F238E27FC236}">
                <a16:creationId xmlns:a16="http://schemas.microsoft.com/office/drawing/2014/main" id="{E5283F33-708E-E1C5-F701-933067C96EFB}"/>
              </a:ext>
            </a:extLst>
          </p:cNvPr>
          <p:cNvSpPr>
            <a:spLocks noGrp="1"/>
          </p:cNvSpPr>
          <p:nvPr>
            <p:ph idx="1"/>
          </p:nvPr>
        </p:nvSpPr>
        <p:spPr/>
        <p:txBody>
          <a:bodyPr/>
          <a:lstStyle/>
          <a:p>
            <a:r>
              <a:rPr lang="fr-FR" sz="1800" b="1" dirty="0">
                <a:effectLst/>
                <a:latin typeface="Calibri" panose="020F0502020204030204" pitchFamily="34" charset="0"/>
                <a:ea typeface="Calibri" panose="020F0502020204030204" pitchFamily="34" charset="0"/>
                <a:cs typeface="Times New Roman" panose="02020603050405020304" pitchFamily="18" charset="0"/>
              </a:rPr>
              <a:t>git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branch</a:t>
            </a:r>
            <a:r>
              <a:rPr lang="fr-FR" sz="1800" dirty="0">
                <a:effectLst/>
                <a:latin typeface="Calibri" panose="020F0502020204030204" pitchFamily="34" charset="0"/>
                <a:ea typeface="Calibri" panose="020F0502020204030204" pitchFamily="34" charset="0"/>
                <a:cs typeface="Times New Roman" panose="02020603050405020304" pitchFamily="18" charset="0"/>
              </a:rPr>
              <a:t> permet de gérer les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branches</a:t>
            </a:r>
            <a:r>
              <a:rPr lang="fr-FR" sz="1800" dirty="0">
                <a:effectLst/>
                <a:latin typeface="Calibri" panose="020F0502020204030204" pitchFamily="34" charset="0"/>
                <a:ea typeface="Calibri" panose="020F0502020204030204" pitchFamily="34" charset="0"/>
                <a:cs typeface="Times New Roman" panose="02020603050405020304" pitchFamily="18" charset="0"/>
              </a:rPr>
              <a:t> dans Git. </a:t>
            </a:r>
          </a:p>
          <a:p>
            <a:pPr marL="0" indent="0">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              git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branch</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&lt;nom-de-branche&gt;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créer une nouvelle branche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Pour basculer vers cette nouvelle branche, tu dois utiliser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git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checkout</a:t>
            </a:r>
            <a:r>
              <a:rPr lang="fr-FR" sz="1800" dirty="0">
                <a:effectLst/>
                <a:latin typeface="Calibri" panose="020F0502020204030204" pitchFamily="34" charset="0"/>
                <a:ea typeface="Calibri" panose="020F0502020204030204" pitchFamily="34" charset="0"/>
                <a:cs typeface="Times New Roman" panose="02020603050405020304" pitchFamily="18" charset="0"/>
              </a:rPr>
              <a:t> ou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git switch</a:t>
            </a:r>
          </a:p>
          <a:p>
            <a:pPr marL="0" indent="0">
              <a:buNone/>
            </a:pPr>
            <a:r>
              <a:rPr lang="fr-FR" sz="1800" b="1" dirty="0"/>
              <a:t>               git </a:t>
            </a:r>
            <a:r>
              <a:rPr lang="fr-FR" sz="1800" b="1" dirty="0" err="1"/>
              <a:t>checkout</a:t>
            </a:r>
            <a:r>
              <a:rPr lang="fr-FR" sz="1800" b="1" dirty="0"/>
              <a:t> &lt;nom-de-branche&gt;</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dirty="0">
                <a:effectLst/>
                <a:latin typeface="Calibri" panose="020F0502020204030204" pitchFamily="34" charset="0"/>
                <a:ea typeface="Calibri" panose="020F0502020204030204" pitchFamily="34" charset="0"/>
                <a:cs typeface="Times New Roman" panose="02020603050405020304" pitchFamily="18" charset="0"/>
              </a:rPr>
              <a:t>git </a:t>
            </a:r>
            <a:r>
              <a:rPr lang="fr-FR" sz="1800" b="1" dirty="0" err="1">
                <a:effectLst/>
                <a:latin typeface="Calibri" panose="020F0502020204030204" pitchFamily="34" charset="0"/>
                <a:ea typeface="Calibri" panose="020F0502020204030204" pitchFamily="34" charset="0"/>
                <a:cs typeface="Times New Roman" panose="02020603050405020304" pitchFamily="18" charset="0"/>
              </a:rPr>
              <a:t>branch</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affiche toutes les branches locales. </a:t>
            </a:r>
            <a:r>
              <a:rPr lang="fr-FR" sz="1800">
                <a:effectLst/>
                <a:latin typeface="Calibri" panose="020F0502020204030204" pitchFamily="34" charset="0"/>
                <a:ea typeface="Calibri" panose="020F0502020204030204" pitchFamily="34" charset="0"/>
                <a:cs typeface="Times New Roman" panose="02020603050405020304" pitchFamily="18" charset="0"/>
              </a:rPr>
              <a:t>La branche actuelle est marquée par un astérisque (*).</a:t>
            </a:r>
          </a:p>
          <a:p>
            <a:endParaRPr lang="fr-FR" dirty="0"/>
          </a:p>
        </p:txBody>
      </p:sp>
    </p:spTree>
    <p:extLst>
      <p:ext uri="{BB962C8B-B14F-4D97-AF65-F5344CB8AC3E}">
        <p14:creationId xmlns:p14="http://schemas.microsoft.com/office/powerpoint/2010/main" val="2609737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3142</TotalTime>
  <Words>557</Words>
  <Application>Microsoft Office PowerPoint</Application>
  <PresentationFormat>Grand écran</PresentationFormat>
  <Paragraphs>45</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PowerPoint</vt:lpstr>
      <vt:lpstr>Le versioning</vt:lpstr>
      <vt:lpstr>Installation de Git sous Windows</vt:lpstr>
      <vt:lpstr>Installation de Git sur macOS</vt:lpstr>
      <vt:lpstr>configurer git </vt:lpstr>
      <vt:lpstr>Création d'un dépôt Git local </vt:lpstr>
      <vt:lpstr>Gestion des branches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Saloum Sylla</dc:creator>
  <cp:lastModifiedBy>Saloum Sylla</cp:lastModifiedBy>
  <cp:revision>5</cp:revision>
  <dcterms:created xsi:type="dcterms:W3CDTF">2024-10-22T16:56:27Z</dcterms:created>
  <dcterms:modified xsi:type="dcterms:W3CDTF">2024-10-24T21:18:37Z</dcterms:modified>
</cp:coreProperties>
</file>