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2" r:id="rId6"/>
    <p:sldId id="258" r:id="rId7"/>
    <p:sldId id="261" r:id="rId8"/>
    <p:sldId id="263" r:id="rId9"/>
    <p:sldId id="264" r:id="rId10"/>
    <p:sldId id="265" r:id="rId11"/>
    <p:sldId id="267"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7ADDAF46-68EB-49D9-86D3-59966A09D12B}" type="datetimeFigureOut">
              <a:rPr lang="fr-FR" smtClean="0"/>
              <a:t>25/11/2024</a:t>
            </a:fld>
            <a:endParaRPr lang="fr-FR"/>
          </a:p>
        </p:txBody>
      </p:sp>
      <p:sp>
        <p:nvSpPr>
          <p:cNvPr id="5" name="Footer Placeholder 4"/>
          <p:cNvSpPr>
            <a:spLocks noGrp="1"/>
          </p:cNvSpPr>
          <p:nvPr>
            <p:ph type="ftr" sz="quarter" idx="11"/>
          </p:nvPr>
        </p:nvSpPr>
        <p:spPr/>
        <p:txBody>
          <a:bodyPr/>
          <a:lstStyle/>
          <a:p>
            <a:endParaRPr lang="fr-F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FE535DD-92DF-44EC-9D9E-4607045A5AA1}" type="slidenum">
              <a:rPr lang="fr-FR" smtClean="0"/>
              <a:t>‹N°›</a:t>
            </a:fld>
            <a:endParaRPr lang="fr-FR"/>
          </a:p>
        </p:txBody>
      </p:sp>
    </p:spTree>
    <p:extLst>
      <p:ext uri="{BB962C8B-B14F-4D97-AF65-F5344CB8AC3E}">
        <p14:creationId xmlns:p14="http://schemas.microsoft.com/office/powerpoint/2010/main" val="565767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7ADDAF46-68EB-49D9-86D3-59966A09D12B}" type="datetimeFigureOut">
              <a:rPr lang="fr-FR" smtClean="0"/>
              <a:t>25/11/2024</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FE535DD-92DF-44EC-9D9E-4607045A5AA1}" type="slidenum">
              <a:rPr lang="fr-FR" smtClean="0"/>
              <a:t>‹N°›</a:t>
            </a:fld>
            <a:endParaRPr lang="fr-FR"/>
          </a:p>
        </p:txBody>
      </p:sp>
    </p:spTree>
    <p:extLst>
      <p:ext uri="{BB962C8B-B14F-4D97-AF65-F5344CB8AC3E}">
        <p14:creationId xmlns:p14="http://schemas.microsoft.com/office/powerpoint/2010/main" val="569477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7ADDAF46-68EB-49D9-86D3-59966A09D12B}" type="datetimeFigureOut">
              <a:rPr lang="fr-FR" smtClean="0"/>
              <a:t>25/11/2024</a:t>
            </a:fld>
            <a:endParaRPr lang="fr-FR"/>
          </a:p>
        </p:txBody>
      </p:sp>
      <p:sp>
        <p:nvSpPr>
          <p:cNvPr id="5" name="Footer Placeholder 4"/>
          <p:cNvSpPr>
            <a:spLocks noGrp="1"/>
          </p:cNvSpPr>
          <p:nvPr>
            <p:ph type="ftr" sz="quarter" idx="11"/>
          </p:nvPr>
        </p:nvSpPr>
        <p:spPr/>
        <p:txBody>
          <a:bodyPr/>
          <a:lstStyle/>
          <a:p>
            <a:endParaRPr lang="fr-F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FE535DD-92DF-44EC-9D9E-4607045A5AA1}" type="slidenum">
              <a:rPr lang="fr-FR" smtClean="0"/>
              <a:t>‹N°›</a:t>
            </a:fld>
            <a:endParaRPr lang="fr-F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016441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7ADDAF46-68EB-49D9-86D3-59966A09D12B}" type="datetimeFigureOut">
              <a:rPr lang="fr-FR" smtClean="0"/>
              <a:t>25/11/2024</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FE535DD-92DF-44EC-9D9E-4607045A5AA1}" type="slidenum">
              <a:rPr lang="fr-FR" smtClean="0"/>
              <a:t>‹N°›</a:t>
            </a:fld>
            <a:endParaRPr lang="fr-FR"/>
          </a:p>
        </p:txBody>
      </p:sp>
    </p:spTree>
    <p:extLst>
      <p:ext uri="{BB962C8B-B14F-4D97-AF65-F5344CB8AC3E}">
        <p14:creationId xmlns:p14="http://schemas.microsoft.com/office/powerpoint/2010/main" val="23100820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7ADDAF46-68EB-49D9-86D3-59966A09D12B}" type="datetimeFigureOut">
              <a:rPr lang="fr-FR" smtClean="0"/>
              <a:t>25/11/2024</a:t>
            </a:fld>
            <a:endParaRPr lang="fr-FR"/>
          </a:p>
        </p:txBody>
      </p:sp>
      <p:sp>
        <p:nvSpPr>
          <p:cNvPr id="6" name="Footer Placeholder 5"/>
          <p:cNvSpPr>
            <a:spLocks noGrp="1"/>
          </p:cNvSpPr>
          <p:nvPr>
            <p:ph type="ftr" sz="quarter" idx="11"/>
          </p:nvPr>
        </p:nvSpPr>
        <p:spPr/>
        <p:txBody>
          <a:bodyPr/>
          <a:lstStyle/>
          <a:p>
            <a:endParaRPr lang="fr-F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FE535DD-92DF-44EC-9D9E-4607045A5AA1}" type="slidenum">
              <a:rPr lang="fr-FR" smtClean="0"/>
              <a:t>‹N°›</a:t>
            </a:fld>
            <a:endParaRPr lang="fr-F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502563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7ADDAF46-68EB-49D9-86D3-59966A09D12B}" type="datetimeFigureOut">
              <a:rPr lang="fr-FR" smtClean="0"/>
              <a:t>25/11/2024</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FE535DD-92DF-44EC-9D9E-4607045A5AA1}" type="slidenum">
              <a:rPr lang="fr-FR" smtClean="0"/>
              <a:t>‹N°›</a:t>
            </a:fld>
            <a:endParaRPr lang="fr-FR"/>
          </a:p>
        </p:txBody>
      </p:sp>
    </p:spTree>
    <p:extLst>
      <p:ext uri="{BB962C8B-B14F-4D97-AF65-F5344CB8AC3E}">
        <p14:creationId xmlns:p14="http://schemas.microsoft.com/office/powerpoint/2010/main" val="14824622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ADDAF46-68EB-49D9-86D3-59966A09D12B}" type="datetimeFigureOut">
              <a:rPr lang="fr-FR" smtClean="0"/>
              <a:t>25/11/2024</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FE535DD-92DF-44EC-9D9E-4607045A5AA1}" type="slidenum">
              <a:rPr lang="fr-FR" smtClean="0"/>
              <a:t>‹N°›</a:t>
            </a:fld>
            <a:endParaRPr lang="fr-FR"/>
          </a:p>
        </p:txBody>
      </p:sp>
    </p:spTree>
    <p:extLst>
      <p:ext uri="{BB962C8B-B14F-4D97-AF65-F5344CB8AC3E}">
        <p14:creationId xmlns:p14="http://schemas.microsoft.com/office/powerpoint/2010/main" val="3177388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ADDAF46-68EB-49D9-86D3-59966A09D12B}" type="datetimeFigureOut">
              <a:rPr lang="fr-FR" smtClean="0"/>
              <a:t>25/11/2024</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FE535DD-92DF-44EC-9D9E-4607045A5AA1}" type="slidenum">
              <a:rPr lang="fr-FR" smtClean="0"/>
              <a:t>‹N°›</a:t>
            </a:fld>
            <a:endParaRPr lang="fr-FR"/>
          </a:p>
        </p:txBody>
      </p:sp>
    </p:spTree>
    <p:extLst>
      <p:ext uri="{BB962C8B-B14F-4D97-AF65-F5344CB8AC3E}">
        <p14:creationId xmlns:p14="http://schemas.microsoft.com/office/powerpoint/2010/main" val="1518317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ADDAF46-68EB-49D9-86D3-59966A09D12B}" type="datetimeFigureOut">
              <a:rPr lang="fr-FR" smtClean="0"/>
              <a:t>25/11/2024</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FE535DD-92DF-44EC-9D9E-4607045A5AA1}" type="slidenum">
              <a:rPr lang="fr-FR" smtClean="0"/>
              <a:t>‹N°›</a:t>
            </a:fld>
            <a:endParaRPr lang="fr-FR"/>
          </a:p>
        </p:txBody>
      </p:sp>
    </p:spTree>
    <p:extLst>
      <p:ext uri="{BB962C8B-B14F-4D97-AF65-F5344CB8AC3E}">
        <p14:creationId xmlns:p14="http://schemas.microsoft.com/office/powerpoint/2010/main" val="3597817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7ADDAF46-68EB-49D9-86D3-59966A09D12B}" type="datetimeFigureOut">
              <a:rPr lang="fr-FR" smtClean="0"/>
              <a:t>25/11/2024</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FE535DD-92DF-44EC-9D9E-4607045A5AA1}" type="slidenum">
              <a:rPr lang="fr-FR" smtClean="0"/>
              <a:t>‹N°›</a:t>
            </a:fld>
            <a:endParaRPr lang="fr-FR"/>
          </a:p>
        </p:txBody>
      </p:sp>
    </p:spTree>
    <p:extLst>
      <p:ext uri="{BB962C8B-B14F-4D97-AF65-F5344CB8AC3E}">
        <p14:creationId xmlns:p14="http://schemas.microsoft.com/office/powerpoint/2010/main" val="64136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7ADDAF46-68EB-49D9-86D3-59966A09D12B}" type="datetimeFigureOut">
              <a:rPr lang="fr-FR" smtClean="0"/>
              <a:t>25/11/2024</a:t>
            </a:fld>
            <a:endParaRPr lang="fr-FR"/>
          </a:p>
        </p:txBody>
      </p:sp>
      <p:sp>
        <p:nvSpPr>
          <p:cNvPr id="6" name="Footer Placeholder 5"/>
          <p:cNvSpPr>
            <a:spLocks noGrp="1"/>
          </p:cNvSpPr>
          <p:nvPr>
            <p:ph type="ftr" sz="quarter" idx="11"/>
          </p:nvPr>
        </p:nvSpPr>
        <p:spPr/>
        <p:txBody>
          <a:bodyPr/>
          <a:lstStyle/>
          <a:p>
            <a:endParaRPr lang="fr-F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FE535DD-92DF-44EC-9D9E-4607045A5AA1}" type="slidenum">
              <a:rPr lang="fr-FR" smtClean="0"/>
              <a:t>‹N°›</a:t>
            </a:fld>
            <a:endParaRPr lang="fr-FR"/>
          </a:p>
        </p:txBody>
      </p:sp>
    </p:spTree>
    <p:extLst>
      <p:ext uri="{BB962C8B-B14F-4D97-AF65-F5344CB8AC3E}">
        <p14:creationId xmlns:p14="http://schemas.microsoft.com/office/powerpoint/2010/main" val="2468647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7ADDAF46-68EB-49D9-86D3-59966A09D12B}" type="datetimeFigureOut">
              <a:rPr lang="fr-FR" smtClean="0"/>
              <a:t>25/11/2024</a:t>
            </a:fld>
            <a:endParaRPr lang="fr-FR"/>
          </a:p>
        </p:txBody>
      </p:sp>
      <p:sp>
        <p:nvSpPr>
          <p:cNvPr id="8" name="Footer Placeholder 7"/>
          <p:cNvSpPr>
            <a:spLocks noGrp="1"/>
          </p:cNvSpPr>
          <p:nvPr>
            <p:ph type="ftr" sz="quarter" idx="11"/>
          </p:nvPr>
        </p:nvSpPr>
        <p:spPr/>
        <p:txBody>
          <a:bodyPr/>
          <a:lstStyle/>
          <a:p>
            <a:endParaRPr lang="fr-F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FE535DD-92DF-44EC-9D9E-4607045A5AA1}" type="slidenum">
              <a:rPr lang="fr-FR" smtClean="0"/>
              <a:t>‹N°›</a:t>
            </a:fld>
            <a:endParaRPr lang="fr-FR"/>
          </a:p>
        </p:txBody>
      </p:sp>
    </p:spTree>
    <p:extLst>
      <p:ext uri="{BB962C8B-B14F-4D97-AF65-F5344CB8AC3E}">
        <p14:creationId xmlns:p14="http://schemas.microsoft.com/office/powerpoint/2010/main" val="1947586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7ADDAF46-68EB-49D9-86D3-59966A09D12B}" type="datetimeFigureOut">
              <a:rPr lang="fr-FR" smtClean="0"/>
              <a:t>25/11/2024</a:t>
            </a:fld>
            <a:endParaRPr lang="fr-FR"/>
          </a:p>
        </p:txBody>
      </p:sp>
      <p:sp>
        <p:nvSpPr>
          <p:cNvPr id="4" name="Footer Placeholder 3"/>
          <p:cNvSpPr>
            <a:spLocks noGrp="1"/>
          </p:cNvSpPr>
          <p:nvPr>
            <p:ph type="ftr" sz="quarter" idx="11"/>
          </p:nvPr>
        </p:nvSpPr>
        <p:spPr/>
        <p:txBody>
          <a:bodyPr/>
          <a:lstStyle/>
          <a:p>
            <a:endParaRPr lang="fr-F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FE535DD-92DF-44EC-9D9E-4607045A5AA1}" type="slidenum">
              <a:rPr lang="fr-FR" smtClean="0"/>
              <a:t>‹N°›</a:t>
            </a:fld>
            <a:endParaRPr lang="fr-FR"/>
          </a:p>
        </p:txBody>
      </p:sp>
    </p:spTree>
    <p:extLst>
      <p:ext uri="{BB962C8B-B14F-4D97-AF65-F5344CB8AC3E}">
        <p14:creationId xmlns:p14="http://schemas.microsoft.com/office/powerpoint/2010/main" val="2151171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DDAF46-68EB-49D9-86D3-59966A09D12B}" type="datetimeFigureOut">
              <a:rPr lang="fr-FR" smtClean="0"/>
              <a:t>25/11/2024</a:t>
            </a:fld>
            <a:endParaRPr lang="fr-FR"/>
          </a:p>
        </p:txBody>
      </p:sp>
      <p:sp>
        <p:nvSpPr>
          <p:cNvPr id="3" name="Footer Placeholder 2"/>
          <p:cNvSpPr>
            <a:spLocks noGrp="1"/>
          </p:cNvSpPr>
          <p:nvPr>
            <p:ph type="ftr" sz="quarter" idx="11"/>
          </p:nvPr>
        </p:nvSpPr>
        <p:spPr/>
        <p:txBody>
          <a:bodyPr/>
          <a:lstStyle/>
          <a:p>
            <a:endParaRPr lang="fr-F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FE535DD-92DF-44EC-9D9E-4607045A5AA1}" type="slidenum">
              <a:rPr lang="fr-FR" smtClean="0"/>
              <a:t>‹N°›</a:t>
            </a:fld>
            <a:endParaRPr lang="fr-FR"/>
          </a:p>
        </p:txBody>
      </p:sp>
    </p:spTree>
    <p:extLst>
      <p:ext uri="{BB962C8B-B14F-4D97-AF65-F5344CB8AC3E}">
        <p14:creationId xmlns:p14="http://schemas.microsoft.com/office/powerpoint/2010/main" val="728235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7ADDAF46-68EB-49D9-86D3-59966A09D12B}" type="datetimeFigureOut">
              <a:rPr lang="fr-FR" smtClean="0"/>
              <a:t>25/11/2024</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FE535DD-92DF-44EC-9D9E-4607045A5AA1}" type="slidenum">
              <a:rPr lang="fr-FR" smtClean="0"/>
              <a:t>‹N°›</a:t>
            </a:fld>
            <a:endParaRPr lang="fr-FR"/>
          </a:p>
        </p:txBody>
      </p:sp>
    </p:spTree>
    <p:extLst>
      <p:ext uri="{BB962C8B-B14F-4D97-AF65-F5344CB8AC3E}">
        <p14:creationId xmlns:p14="http://schemas.microsoft.com/office/powerpoint/2010/main" val="460547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7ADDAF46-68EB-49D9-86D3-59966A09D12B}" type="datetimeFigureOut">
              <a:rPr lang="fr-FR" smtClean="0"/>
              <a:t>25/11/2024</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FE535DD-92DF-44EC-9D9E-4607045A5AA1}" type="slidenum">
              <a:rPr lang="fr-FR" smtClean="0"/>
              <a:t>‹N°›</a:t>
            </a:fld>
            <a:endParaRPr lang="fr-FR"/>
          </a:p>
        </p:txBody>
      </p:sp>
    </p:spTree>
    <p:extLst>
      <p:ext uri="{BB962C8B-B14F-4D97-AF65-F5344CB8AC3E}">
        <p14:creationId xmlns:p14="http://schemas.microsoft.com/office/powerpoint/2010/main" val="4050004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ADDAF46-68EB-49D9-86D3-59966A09D12B}" type="datetimeFigureOut">
              <a:rPr lang="fr-FR" smtClean="0"/>
              <a:t>25/11/2024</a:t>
            </a:fld>
            <a:endParaRPr lang="fr-F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FE535DD-92DF-44EC-9D9E-4607045A5AA1}" type="slidenum">
              <a:rPr lang="fr-FR" smtClean="0"/>
              <a:t>‹N°›</a:t>
            </a:fld>
            <a:endParaRPr lang="fr-FR"/>
          </a:p>
        </p:txBody>
      </p:sp>
    </p:spTree>
    <p:extLst>
      <p:ext uri="{BB962C8B-B14F-4D97-AF65-F5344CB8AC3E}">
        <p14:creationId xmlns:p14="http://schemas.microsoft.com/office/powerpoint/2010/main" val="37333605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D5C842-05B3-6377-08E3-B54D6BAE6D4A}"/>
              </a:ext>
            </a:extLst>
          </p:cNvPr>
          <p:cNvSpPr>
            <a:spLocks noGrp="1"/>
          </p:cNvSpPr>
          <p:nvPr>
            <p:ph type="ctrTitle"/>
          </p:nvPr>
        </p:nvSpPr>
        <p:spPr/>
        <p:txBody>
          <a:bodyPr/>
          <a:lstStyle/>
          <a:p>
            <a:endParaRPr lang="fr-FR"/>
          </a:p>
        </p:txBody>
      </p:sp>
      <p:sp>
        <p:nvSpPr>
          <p:cNvPr id="3" name="Sous-titre 2">
            <a:extLst>
              <a:ext uri="{FF2B5EF4-FFF2-40B4-BE49-F238E27FC236}">
                <a16:creationId xmlns:a16="http://schemas.microsoft.com/office/drawing/2014/main" id="{002B0D6A-A882-7835-67F3-B18201D89086}"/>
              </a:ext>
            </a:extLst>
          </p:cNvPr>
          <p:cNvSpPr>
            <a:spLocks noGrp="1"/>
          </p:cNvSpPr>
          <p:nvPr>
            <p:ph type="subTitle" idx="1"/>
          </p:nvPr>
        </p:nvSpPr>
        <p:spPr/>
        <p:txBody>
          <a:bodyPr/>
          <a:lstStyle/>
          <a:p>
            <a:endParaRPr lang="fr-FR"/>
          </a:p>
        </p:txBody>
      </p:sp>
      <p:pic>
        <p:nvPicPr>
          <p:cNvPr id="5" name="Image 4">
            <a:extLst>
              <a:ext uri="{FF2B5EF4-FFF2-40B4-BE49-F238E27FC236}">
                <a16:creationId xmlns:a16="http://schemas.microsoft.com/office/drawing/2014/main" id="{215A121B-F196-654D-00B2-41EE62015E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135143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274D13-1549-088A-75F4-AB548DDA6A86}"/>
              </a:ext>
            </a:extLst>
          </p:cNvPr>
          <p:cNvSpPr>
            <a:spLocks noGrp="1"/>
          </p:cNvSpPr>
          <p:nvPr>
            <p:ph type="title"/>
          </p:nvPr>
        </p:nvSpPr>
        <p:spPr/>
        <p:txBody>
          <a:bodyPr/>
          <a:lstStyle/>
          <a:p>
            <a:pPr algn="ctr"/>
            <a:r>
              <a:rPr lang="fr-FR" b="1" dirty="0"/>
              <a:t>fonction</a:t>
            </a:r>
            <a:r>
              <a:rPr lang="fr-FR" dirty="0"/>
              <a:t> </a:t>
            </a:r>
          </a:p>
        </p:txBody>
      </p:sp>
      <p:sp>
        <p:nvSpPr>
          <p:cNvPr id="3" name="Espace réservé du contenu 2">
            <a:extLst>
              <a:ext uri="{FF2B5EF4-FFF2-40B4-BE49-F238E27FC236}">
                <a16:creationId xmlns:a16="http://schemas.microsoft.com/office/drawing/2014/main" id="{19073B58-45C5-249D-6A80-78498B72EF8B}"/>
              </a:ext>
            </a:extLst>
          </p:cNvPr>
          <p:cNvSpPr>
            <a:spLocks noGrp="1"/>
          </p:cNvSpPr>
          <p:nvPr>
            <p:ph idx="1"/>
          </p:nvPr>
        </p:nvSpPr>
        <p:spPr/>
        <p:txBody>
          <a:bodyPr/>
          <a:lstStyle/>
          <a:p>
            <a:pPr marL="0" indent="0">
              <a:lnSpc>
                <a:spcPct val="106000"/>
              </a:lnSpc>
              <a:spcAft>
                <a:spcPts val="800"/>
              </a:spcAft>
              <a:buNone/>
            </a:pPr>
            <a:r>
              <a:rPr lang="fr-FR" sz="2800" dirty="0">
                <a:effectLst/>
                <a:latin typeface="Calibri" panose="020F0502020204030204" pitchFamily="34" charset="0"/>
                <a:ea typeface="Calibri" panose="020F0502020204030204" pitchFamily="34" charset="0"/>
                <a:cs typeface="Times New Roman" panose="02020603050405020304" pitchFamily="18" charset="0"/>
              </a:rPr>
              <a:t>une </a:t>
            </a:r>
            <a:r>
              <a:rPr lang="fr-FR" sz="2800" b="1" dirty="0">
                <a:effectLst/>
                <a:latin typeface="Calibri" panose="020F0502020204030204" pitchFamily="34" charset="0"/>
                <a:ea typeface="Calibri" panose="020F0502020204030204" pitchFamily="34" charset="0"/>
                <a:cs typeface="Times New Roman" panose="02020603050405020304" pitchFamily="18" charset="0"/>
              </a:rPr>
              <a:t>fonction</a:t>
            </a:r>
            <a:r>
              <a:rPr lang="fr-FR" sz="2800" dirty="0">
                <a:effectLst/>
                <a:latin typeface="Calibri" panose="020F0502020204030204" pitchFamily="34" charset="0"/>
                <a:ea typeface="Calibri" panose="020F0502020204030204" pitchFamily="34" charset="0"/>
                <a:cs typeface="Times New Roman" panose="02020603050405020304" pitchFamily="18" charset="0"/>
              </a:rPr>
              <a:t> est un bloc de code conçu pour effectuer une tâche spécifique. </a:t>
            </a:r>
          </a:p>
          <a:p>
            <a:pPr marL="0" indent="0">
              <a:lnSpc>
                <a:spcPct val="106000"/>
              </a:lnSpc>
              <a:spcAft>
                <a:spcPts val="800"/>
              </a:spcAft>
              <a:buNone/>
            </a:pPr>
            <a:r>
              <a:rPr lang="fr-FR" sz="2800" dirty="0">
                <a:effectLst/>
                <a:latin typeface="Calibri" panose="020F0502020204030204" pitchFamily="34" charset="0"/>
                <a:ea typeface="Calibri" panose="020F0502020204030204" pitchFamily="34" charset="0"/>
                <a:cs typeface="Times New Roman" panose="02020603050405020304" pitchFamily="18" charset="0"/>
              </a:rPr>
              <a:t>Elle permet de regrouper des instructions, </a:t>
            </a:r>
          </a:p>
          <a:p>
            <a:pPr marL="0" indent="0">
              <a:lnSpc>
                <a:spcPct val="106000"/>
              </a:lnSpc>
              <a:spcAft>
                <a:spcPts val="800"/>
              </a:spcAft>
              <a:buNone/>
            </a:pPr>
            <a:r>
              <a:rPr lang="fr-FR" sz="2800" dirty="0">
                <a:effectLst/>
                <a:latin typeface="Calibri" panose="020F0502020204030204" pitchFamily="34" charset="0"/>
                <a:ea typeface="Calibri" panose="020F0502020204030204" pitchFamily="34" charset="0"/>
                <a:cs typeface="Times New Roman" panose="02020603050405020304" pitchFamily="18" charset="0"/>
              </a:rPr>
              <a:t>de les réutiliser plusieurs fois et de rendre le code plus organisé et lisible.</a:t>
            </a:r>
          </a:p>
          <a:p>
            <a:endParaRPr lang="fr-FR" dirty="0"/>
          </a:p>
        </p:txBody>
      </p:sp>
    </p:spTree>
    <p:extLst>
      <p:ext uri="{BB962C8B-B14F-4D97-AF65-F5344CB8AC3E}">
        <p14:creationId xmlns:p14="http://schemas.microsoft.com/office/powerpoint/2010/main" val="1311818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EC24A51-EF02-C9F3-F5C4-2E693E235A5C}"/>
              </a:ext>
            </a:extLst>
          </p:cNvPr>
          <p:cNvSpPr>
            <a:spLocks noGrp="1"/>
          </p:cNvSpPr>
          <p:nvPr>
            <p:ph idx="1"/>
          </p:nvPr>
        </p:nvSpPr>
        <p:spPr>
          <a:xfrm>
            <a:off x="1069144" y="295422"/>
            <a:ext cx="11122855" cy="5615800"/>
          </a:xfrm>
        </p:spPr>
        <p:txBody>
          <a:bodyPr>
            <a:normAutofit/>
          </a:bodyPr>
          <a:lstStyle/>
          <a:p>
            <a:pPr marL="0" indent="0">
              <a:buNone/>
            </a:pPr>
            <a:r>
              <a:rPr lang="fr-FR" sz="2400" dirty="0"/>
              <a:t>Fonction déclarée (Function </a:t>
            </a:r>
            <a:r>
              <a:rPr lang="fr-FR" sz="2400" dirty="0" err="1"/>
              <a:t>Declaration</a:t>
            </a:r>
            <a:r>
              <a:rPr lang="fr-FR" sz="2400" dirty="0"/>
              <a:t>):</a:t>
            </a:r>
          </a:p>
          <a:p>
            <a:pPr marL="0" indent="0">
              <a:buNone/>
            </a:pPr>
            <a:r>
              <a:rPr lang="fr-FR" sz="2400" b="1" dirty="0"/>
              <a:t>	function saluer() {    console.log("Bonjour !");}</a:t>
            </a:r>
          </a:p>
          <a:p>
            <a:pPr marL="0" indent="0">
              <a:buNone/>
            </a:pPr>
            <a:r>
              <a:rPr lang="fr-FR" sz="2400" dirty="0"/>
              <a:t>Fonction anonyme (Anonymous Function):</a:t>
            </a:r>
          </a:p>
          <a:p>
            <a:pPr marL="0" indent="0">
              <a:buNone/>
            </a:pPr>
            <a:r>
              <a:rPr lang="fr-FR" sz="2400" b="1" dirty="0"/>
              <a:t>	let saluer = function() { console.log("Bonjour !"); };</a:t>
            </a:r>
          </a:p>
          <a:p>
            <a:pPr marL="0" indent="0">
              <a:buNone/>
            </a:pPr>
            <a:r>
              <a:rPr lang="fr-FR" sz="2400" dirty="0"/>
              <a:t>Fonction fléchée (Arrow Function)</a:t>
            </a:r>
            <a:endParaRPr lang="fr-FR" sz="2400" b="1" dirty="0"/>
          </a:p>
          <a:p>
            <a:pPr marL="0" indent="0">
              <a:buNone/>
            </a:pPr>
            <a:r>
              <a:rPr lang="fr-FR" sz="2400" b="1" dirty="0"/>
              <a:t>	</a:t>
            </a:r>
            <a:r>
              <a:rPr lang="en-US" sz="2400" b="1" dirty="0"/>
              <a:t>let addition = (a, b) =&gt; a + b; </a:t>
            </a:r>
          </a:p>
          <a:p>
            <a:pPr marL="0" indent="0">
              <a:buNone/>
            </a:pPr>
            <a:r>
              <a:rPr lang="fr-FR" sz="2400" dirty="0"/>
              <a:t>Fonction auto-invoquée (</a:t>
            </a:r>
            <a:r>
              <a:rPr lang="fr-FR" sz="2400" dirty="0" err="1"/>
              <a:t>Immediately</a:t>
            </a:r>
            <a:r>
              <a:rPr lang="fr-FR" sz="2400" dirty="0"/>
              <a:t> </a:t>
            </a:r>
            <a:r>
              <a:rPr lang="fr-FR" sz="2400" dirty="0" err="1"/>
              <a:t>Invoked</a:t>
            </a:r>
            <a:r>
              <a:rPr lang="fr-FR" sz="2400" dirty="0"/>
              <a:t> Function Expression, IIFE):</a:t>
            </a:r>
          </a:p>
          <a:p>
            <a:pPr marL="0" indent="0">
              <a:buNone/>
            </a:pPr>
            <a:r>
              <a:rPr lang="fr-FR" sz="2400" b="1" dirty="0"/>
              <a:t>	(function() { console.log("Fonction auto-invoquée !"); }) ();</a:t>
            </a:r>
          </a:p>
          <a:p>
            <a:pPr marL="0" indent="0">
              <a:buNone/>
            </a:pPr>
            <a:endParaRPr lang="en-US" sz="2400" b="1" dirty="0"/>
          </a:p>
          <a:p>
            <a:pPr marL="0" indent="0">
              <a:buNone/>
            </a:pPr>
            <a:endParaRPr lang="fr-FR" sz="2400" b="1" dirty="0"/>
          </a:p>
          <a:p>
            <a:pPr marL="0" indent="0">
              <a:buNone/>
            </a:pPr>
            <a:endParaRPr lang="fr-FR" sz="2400" dirty="0"/>
          </a:p>
        </p:txBody>
      </p:sp>
    </p:spTree>
    <p:extLst>
      <p:ext uri="{BB962C8B-B14F-4D97-AF65-F5344CB8AC3E}">
        <p14:creationId xmlns:p14="http://schemas.microsoft.com/office/powerpoint/2010/main" val="389673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A987F5-D27F-7599-246A-50B028E880F9}"/>
              </a:ext>
            </a:extLst>
          </p:cNvPr>
          <p:cNvSpPr>
            <a:spLocks noGrp="1"/>
          </p:cNvSpPr>
          <p:nvPr>
            <p:ph type="title"/>
          </p:nvPr>
        </p:nvSpPr>
        <p:spPr/>
        <p:txBody>
          <a:bodyPr/>
          <a:lstStyle/>
          <a:p>
            <a:pPr algn="ctr"/>
            <a:r>
              <a:rPr lang="fr-FR" b="1" dirty="0"/>
              <a:t>Les conditions</a:t>
            </a:r>
            <a:r>
              <a:rPr lang="fr-FR" dirty="0"/>
              <a:t> </a:t>
            </a:r>
          </a:p>
        </p:txBody>
      </p:sp>
      <p:sp>
        <p:nvSpPr>
          <p:cNvPr id="3" name="Espace réservé du contenu 2">
            <a:extLst>
              <a:ext uri="{FF2B5EF4-FFF2-40B4-BE49-F238E27FC236}">
                <a16:creationId xmlns:a16="http://schemas.microsoft.com/office/drawing/2014/main" id="{2DB4CAD7-D93E-59BF-4325-8175FBFC11C4}"/>
              </a:ext>
            </a:extLst>
          </p:cNvPr>
          <p:cNvSpPr>
            <a:spLocks noGrp="1"/>
          </p:cNvSpPr>
          <p:nvPr>
            <p:ph idx="1"/>
          </p:nvPr>
        </p:nvSpPr>
        <p:spPr>
          <a:xfrm>
            <a:off x="1533378" y="2133600"/>
            <a:ext cx="10658622" cy="3777622"/>
          </a:xfrm>
        </p:spPr>
        <p:txBody>
          <a:bodyPr/>
          <a:lstStyle/>
          <a:p>
            <a:pPr marL="0" indent="0">
              <a:buNone/>
            </a:pPr>
            <a:r>
              <a:rPr lang="fr-FR" sz="2800" dirty="0">
                <a:effectLst/>
                <a:latin typeface="Calibri" panose="020F0502020204030204" pitchFamily="34" charset="0"/>
                <a:ea typeface="Calibri" panose="020F0502020204030204" pitchFamily="34" charset="0"/>
                <a:cs typeface="Times New Roman" panose="02020603050405020304" pitchFamily="18" charset="0"/>
              </a:rPr>
              <a:t>Les </a:t>
            </a:r>
            <a:r>
              <a:rPr lang="fr-FR" sz="2800" b="1" dirty="0">
                <a:effectLst/>
                <a:latin typeface="Calibri" panose="020F0502020204030204" pitchFamily="34" charset="0"/>
                <a:ea typeface="Calibri" panose="020F0502020204030204" pitchFamily="34" charset="0"/>
                <a:cs typeface="Times New Roman" panose="02020603050405020304" pitchFamily="18" charset="0"/>
              </a:rPr>
              <a:t>conditions</a:t>
            </a:r>
            <a:r>
              <a:rPr lang="fr-FR" sz="2800" dirty="0">
                <a:effectLst/>
                <a:latin typeface="Calibri" panose="020F0502020204030204" pitchFamily="34" charset="0"/>
                <a:ea typeface="Calibri" panose="020F0502020204030204" pitchFamily="34" charset="0"/>
                <a:cs typeface="Times New Roman" panose="02020603050405020304" pitchFamily="18" charset="0"/>
              </a:rPr>
              <a:t> permettent d'exécuter du code seulement si une certaine condition est remplie. </a:t>
            </a:r>
          </a:p>
          <a:p>
            <a:pPr marL="0" indent="0">
              <a:buNone/>
            </a:pPr>
            <a:endParaRPr lang="fr-FR" dirty="0"/>
          </a:p>
          <a:p>
            <a:pPr marL="0" indent="0">
              <a:buNone/>
            </a:pPr>
            <a:endParaRPr lang="fr-FR" dirty="0"/>
          </a:p>
        </p:txBody>
      </p:sp>
    </p:spTree>
    <p:extLst>
      <p:ext uri="{BB962C8B-B14F-4D97-AF65-F5344CB8AC3E}">
        <p14:creationId xmlns:p14="http://schemas.microsoft.com/office/powerpoint/2010/main" val="979137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1C6B0A-8D7B-7BC7-E11E-863C3DA58DFD}"/>
              </a:ext>
            </a:extLst>
          </p:cNvPr>
          <p:cNvSpPr>
            <a:spLocks noGrp="1"/>
          </p:cNvSpPr>
          <p:nvPr>
            <p:ph type="title"/>
          </p:nvPr>
        </p:nvSpPr>
        <p:spPr/>
        <p:txBody>
          <a:bodyPr>
            <a:normAutofit/>
          </a:bodyPr>
          <a:lstStyle/>
          <a:p>
            <a:r>
              <a:rPr lang="fr-FR" b="1" dirty="0">
                <a:effectLst/>
                <a:latin typeface="Calibri" panose="020F0502020204030204" pitchFamily="34" charset="0"/>
                <a:ea typeface="Calibri" panose="020F0502020204030204" pitchFamily="34" charset="0"/>
                <a:cs typeface="Times New Roman" panose="02020603050405020304" pitchFamily="18" charset="0"/>
              </a:rPr>
              <a:t>Les Opérateurs de Comparaison</a:t>
            </a:r>
            <a:br>
              <a:rPr lang="fr-FR" dirty="0">
                <a:effectLst/>
                <a:latin typeface="Calibri" panose="020F0502020204030204" pitchFamily="34" charset="0"/>
                <a:ea typeface="Calibri" panose="020F0502020204030204" pitchFamily="34" charset="0"/>
                <a:cs typeface="Times New Roman" panose="02020603050405020304" pitchFamily="18" charset="0"/>
              </a:rPr>
            </a:br>
            <a:endParaRPr lang="fr-FR" dirty="0"/>
          </a:p>
        </p:txBody>
      </p:sp>
      <p:sp>
        <p:nvSpPr>
          <p:cNvPr id="3" name="Espace réservé du contenu 2">
            <a:extLst>
              <a:ext uri="{FF2B5EF4-FFF2-40B4-BE49-F238E27FC236}">
                <a16:creationId xmlns:a16="http://schemas.microsoft.com/office/drawing/2014/main" id="{652AF856-02EB-0EE8-FA1D-B90BC4E1C593}"/>
              </a:ext>
            </a:extLst>
          </p:cNvPr>
          <p:cNvSpPr>
            <a:spLocks noGrp="1"/>
          </p:cNvSpPr>
          <p:nvPr>
            <p:ph idx="1"/>
          </p:nvPr>
        </p:nvSpPr>
        <p:spPr>
          <a:xfrm>
            <a:off x="1294228" y="1758462"/>
            <a:ext cx="10210384" cy="4628270"/>
          </a:xfrm>
        </p:spPr>
        <p:txBody>
          <a:bodyPr>
            <a:noAutofit/>
          </a:bodyPr>
          <a:lstStyle/>
          <a:p>
            <a:pPr>
              <a:lnSpc>
                <a:spcPct val="106000"/>
              </a:lnSpc>
              <a:spcAft>
                <a:spcPts val="800"/>
              </a:spcAft>
            </a:pPr>
            <a:r>
              <a:rPr lang="fr-FR" sz="2400" dirty="0">
                <a:effectLst/>
                <a:latin typeface="Calibri" panose="020F0502020204030204" pitchFamily="34" charset="0"/>
                <a:ea typeface="Calibri" panose="020F0502020204030204" pitchFamily="34" charset="0"/>
                <a:cs typeface="Times New Roman" panose="02020603050405020304" pitchFamily="18" charset="0"/>
              </a:rPr>
              <a:t>Les conditions utilisent souvent des </a:t>
            </a:r>
            <a:r>
              <a:rPr lang="fr-FR" sz="2400" b="1" dirty="0">
                <a:effectLst/>
                <a:latin typeface="Calibri" panose="020F0502020204030204" pitchFamily="34" charset="0"/>
                <a:ea typeface="Calibri" panose="020F0502020204030204" pitchFamily="34" charset="0"/>
                <a:cs typeface="Times New Roman" panose="02020603050405020304" pitchFamily="18" charset="0"/>
              </a:rPr>
              <a:t>opérateurs de comparaison</a:t>
            </a:r>
            <a:r>
              <a:rPr lang="fr-FR" sz="2400" dirty="0">
                <a:effectLst/>
                <a:latin typeface="Calibri" panose="020F0502020204030204" pitchFamily="34" charset="0"/>
                <a:ea typeface="Calibri" panose="020F0502020204030204" pitchFamily="34" charset="0"/>
                <a:cs typeface="Times New Roman" panose="02020603050405020304" pitchFamily="18" charset="0"/>
              </a:rPr>
              <a:t> pour tester des valeurs :</a:t>
            </a:r>
          </a:p>
          <a:p>
            <a:pPr marL="342900" lvl="0" indent="-342900">
              <a:lnSpc>
                <a:spcPct val="106000"/>
              </a:lnSpc>
              <a:spcAft>
                <a:spcPts val="800"/>
              </a:spcAft>
              <a:buSzPts val="1000"/>
              <a:buFont typeface="Symbol" panose="05050102010706020507" pitchFamily="18" charset="2"/>
              <a:buChar char=""/>
              <a:tabLst>
                <a:tab pos="457200" algn="l"/>
              </a:tabLst>
            </a:pPr>
            <a:r>
              <a:rPr lang="fr-FR" sz="2400" dirty="0">
                <a:effectLst/>
                <a:latin typeface="Calibri" panose="020F0502020204030204" pitchFamily="34" charset="0"/>
                <a:ea typeface="Calibri" panose="020F0502020204030204" pitchFamily="34" charset="0"/>
                <a:cs typeface="Times New Roman" panose="02020603050405020304" pitchFamily="18" charset="0"/>
              </a:rPr>
              <a:t>== : égalité (vérifie si deux valeurs sont égales).</a:t>
            </a:r>
          </a:p>
          <a:p>
            <a:pPr marL="342900" lvl="0" indent="-342900">
              <a:lnSpc>
                <a:spcPct val="106000"/>
              </a:lnSpc>
              <a:spcAft>
                <a:spcPts val="800"/>
              </a:spcAft>
              <a:buSzPts val="1000"/>
              <a:buFont typeface="Symbol" panose="05050102010706020507" pitchFamily="18" charset="2"/>
              <a:buChar char=""/>
              <a:tabLst>
                <a:tab pos="457200" algn="l"/>
              </a:tabLst>
            </a:pPr>
            <a:r>
              <a:rPr lang="fr-FR" sz="2400" dirty="0">
                <a:effectLst/>
                <a:latin typeface="Calibri" panose="020F0502020204030204" pitchFamily="34" charset="0"/>
                <a:ea typeface="Calibri" panose="020F0502020204030204" pitchFamily="34" charset="0"/>
                <a:cs typeface="Times New Roman" panose="02020603050405020304" pitchFamily="18" charset="0"/>
              </a:rPr>
              <a:t>=== : stricte égalité (vérifie si deux valeurs et types sont égaux).</a:t>
            </a:r>
          </a:p>
          <a:p>
            <a:pPr marL="342900" lvl="0" indent="-342900">
              <a:lnSpc>
                <a:spcPct val="106000"/>
              </a:lnSpc>
              <a:spcAft>
                <a:spcPts val="800"/>
              </a:spcAft>
              <a:buSzPts val="1000"/>
              <a:buFont typeface="Symbol" panose="05050102010706020507" pitchFamily="18" charset="2"/>
              <a:buChar char=""/>
              <a:tabLst>
                <a:tab pos="457200" algn="l"/>
              </a:tabLst>
            </a:pPr>
            <a:r>
              <a:rPr lang="fr-FR" sz="2400" dirty="0">
                <a:effectLst/>
                <a:latin typeface="Calibri" panose="020F0502020204030204" pitchFamily="34" charset="0"/>
                <a:ea typeface="Calibri" panose="020F0502020204030204" pitchFamily="34" charset="0"/>
                <a:cs typeface="Times New Roman" panose="02020603050405020304" pitchFamily="18" charset="0"/>
              </a:rPr>
              <a:t>!= : inégalité (vérifie si deux valeurs sont différentes).</a:t>
            </a:r>
          </a:p>
          <a:p>
            <a:pPr marL="342900" lvl="0" indent="-342900">
              <a:lnSpc>
                <a:spcPct val="106000"/>
              </a:lnSpc>
              <a:spcAft>
                <a:spcPts val="800"/>
              </a:spcAft>
              <a:buSzPts val="1000"/>
              <a:buFont typeface="Symbol" panose="05050102010706020507" pitchFamily="18" charset="2"/>
              <a:buChar char=""/>
              <a:tabLst>
                <a:tab pos="457200" algn="l"/>
              </a:tabLst>
            </a:pPr>
            <a:r>
              <a:rPr lang="fr-FR" sz="2400" dirty="0">
                <a:effectLst/>
                <a:latin typeface="Calibri" panose="020F0502020204030204" pitchFamily="34" charset="0"/>
                <a:ea typeface="Calibri" panose="020F0502020204030204" pitchFamily="34" charset="0"/>
                <a:cs typeface="Times New Roman" panose="02020603050405020304" pitchFamily="18" charset="0"/>
              </a:rPr>
              <a:t>!== : stricte inégalité (vérifie si deux valeurs ou types sont différents).</a:t>
            </a:r>
          </a:p>
          <a:p>
            <a:pPr marL="342900" lvl="0" indent="-342900">
              <a:lnSpc>
                <a:spcPct val="106000"/>
              </a:lnSpc>
              <a:spcAft>
                <a:spcPts val="800"/>
              </a:spcAft>
              <a:buSzPts val="1000"/>
              <a:buFont typeface="Symbol" panose="05050102010706020507" pitchFamily="18" charset="2"/>
              <a:buChar char=""/>
              <a:tabLst>
                <a:tab pos="457200" algn="l"/>
              </a:tabLst>
            </a:pPr>
            <a:r>
              <a:rPr lang="fr-FR" sz="2400" dirty="0">
                <a:effectLst/>
                <a:latin typeface="Calibri" panose="020F0502020204030204" pitchFamily="34" charset="0"/>
                <a:ea typeface="Calibri" panose="020F0502020204030204" pitchFamily="34" charset="0"/>
                <a:cs typeface="Times New Roman" panose="02020603050405020304" pitchFamily="18" charset="0"/>
              </a:rPr>
              <a:t>&lt; et &gt; : inférieur à, supérieur à.</a:t>
            </a:r>
          </a:p>
          <a:p>
            <a:pPr marL="342900" lvl="0" indent="-342900">
              <a:lnSpc>
                <a:spcPct val="106000"/>
              </a:lnSpc>
              <a:spcAft>
                <a:spcPts val="800"/>
              </a:spcAft>
              <a:buSzPts val="1000"/>
              <a:buFont typeface="Symbol" panose="05050102010706020507" pitchFamily="18" charset="2"/>
              <a:buChar char=""/>
              <a:tabLst>
                <a:tab pos="457200" algn="l"/>
              </a:tabLst>
            </a:pPr>
            <a:r>
              <a:rPr lang="fr-FR" sz="2400" dirty="0">
                <a:effectLst/>
                <a:latin typeface="Calibri" panose="020F0502020204030204" pitchFamily="34" charset="0"/>
                <a:ea typeface="Calibri" panose="020F0502020204030204" pitchFamily="34" charset="0"/>
                <a:cs typeface="Times New Roman" panose="02020603050405020304" pitchFamily="18" charset="0"/>
              </a:rPr>
              <a:t>&lt;= et &gt;= : inférieur ou égal à, supérieur ou égal à.</a:t>
            </a:r>
          </a:p>
          <a:p>
            <a:endParaRPr lang="fr-FR" sz="2400" dirty="0"/>
          </a:p>
        </p:txBody>
      </p:sp>
    </p:spTree>
    <p:extLst>
      <p:ext uri="{BB962C8B-B14F-4D97-AF65-F5344CB8AC3E}">
        <p14:creationId xmlns:p14="http://schemas.microsoft.com/office/powerpoint/2010/main" val="4268528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D70C29-F833-88F8-F4BC-2B65B04D5F02}"/>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19ACBA4E-D431-F7FF-05E7-7DCB506349A9}"/>
              </a:ext>
            </a:extLst>
          </p:cNvPr>
          <p:cNvSpPr>
            <a:spLocks noGrp="1"/>
          </p:cNvSpPr>
          <p:nvPr>
            <p:ph type="title"/>
          </p:nvPr>
        </p:nvSpPr>
        <p:spPr/>
        <p:txBody>
          <a:bodyPr>
            <a:normAutofit/>
          </a:bodyPr>
          <a:lstStyle/>
          <a:p>
            <a:pPr>
              <a:lnSpc>
                <a:spcPct val="106000"/>
              </a:lnSpc>
              <a:spcAft>
                <a:spcPts val="800"/>
              </a:spcAft>
            </a:pPr>
            <a:r>
              <a:rPr lang="fr-FR" sz="4000" b="1" dirty="0">
                <a:effectLst/>
                <a:latin typeface="Calibri" panose="020F0502020204030204" pitchFamily="34" charset="0"/>
                <a:ea typeface="Calibri" panose="020F0502020204030204" pitchFamily="34" charset="0"/>
                <a:cs typeface="Times New Roman" panose="02020603050405020304" pitchFamily="18" charset="0"/>
              </a:rPr>
              <a:t>Les Opérateurs Logiques</a:t>
            </a:r>
            <a:endParaRPr lang="fr-FR" sz="4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19D9A5D5-6188-85AA-4DC2-9F66A04ABFF3}"/>
              </a:ext>
            </a:extLst>
          </p:cNvPr>
          <p:cNvSpPr>
            <a:spLocks noGrp="1"/>
          </p:cNvSpPr>
          <p:nvPr>
            <p:ph idx="1"/>
          </p:nvPr>
        </p:nvSpPr>
        <p:spPr>
          <a:xfrm>
            <a:off x="1294228" y="1758462"/>
            <a:ext cx="10210384" cy="4628270"/>
          </a:xfrm>
        </p:spPr>
        <p:txBody>
          <a:bodyPr>
            <a:noAutofit/>
          </a:bodyPr>
          <a:lstStyle/>
          <a:p>
            <a:pPr>
              <a:lnSpc>
                <a:spcPct val="106000"/>
              </a:lnSpc>
              <a:spcAft>
                <a:spcPts val="800"/>
              </a:spcAft>
            </a:pPr>
            <a:r>
              <a:rPr lang="fr-FR" sz="2800" dirty="0">
                <a:effectLst/>
                <a:latin typeface="Calibri" panose="020F0502020204030204" pitchFamily="34" charset="0"/>
                <a:ea typeface="Calibri" panose="020F0502020204030204" pitchFamily="34" charset="0"/>
                <a:cs typeface="Times New Roman" panose="02020603050405020304" pitchFamily="18" charset="0"/>
              </a:rPr>
              <a:t>Les </a:t>
            </a:r>
            <a:r>
              <a:rPr lang="fr-FR" sz="2800" b="1" dirty="0">
                <a:effectLst/>
                <a:latin typeface="Calibri" panose="020F0502020204030204" pitchFamily="34" charset="0"/>
                <a:ea typeface="Calibri" panose="020F0502020204030204" pitchFamily="34" charset="0"/>
                <a:cs typeface="Times New Roman" panose="02020603050405020304" pitchFamily="18" charset="0"/>
              </a:rPr>
              <a:t>opérateurs logiques</a:t>
            </a:r>
            <a:r>
              <a:rPr lang="fr-FR" sz="2800" dirty="0">
                <a:effectLst/>
                <a:latin typeface="Calibri" panose="020F0502020204030204" pitchFamily="34" charset="0"/>
                <a:ea typeface="Calibri" panose="020F0502020204030204" pitchFamily="34" charset="0"/>
                <a:cs typeface="Times New Roman" panose="02020603050405020304" pitchFamily="18" charset="0"/>
              </a:rPr>
              <a:t> permettent de combiner plusieurs conditions :</a:t>
            </a:r>
          </a:p>
          <a:p>
            <a:pPr marL="342900" lvl="0" indent="-342900">
              <a:lnSpc>
                <a:spcPct val="106000"/>
              </a:lnSpc>
              <a:spcAft>
                <a:spcPts val="800"/>
              </a:spcAft>
              <a:buSzPts val="1000"/>
              <a:buFont typeface="Symbol" panose="05050102010706020507" pitchFamily="18" charset="2"/>
              <a:buChar char=""/>
              <a:tabLst>
                <a:tab pos="457200" algn="l"/>
              </a:tabLst>
            </a:pPr>
            <a:r>
              <a:rPr lang="fr-FR" sz="2800" dirty="0">
                <a:effectLst/>
                <a:latin typeface="Calibri" panose="020F0502020204030204" pitchFamily="34" charset="0"/>
                <a:ea typeface="Calibri" panose="020F0502020204030204" pitchFamily="34" charset="0"/>
                <a:cs typeface="Times New Roman" panose="02020603050405020304" pitchFamily="18" charset="0"/>
              </a:rPr>
              <a:t>&amp;&amp; (ET) : Toutes les conditions doivent être vraies.</a:t>
            </a:r>
          </a:p>
          <a:p>
            <a:pPr marL="342900" lvl="0" indent="-342900">
              <a:lnSpc>
                <a:spcPct val="106000"/>
              </a:lnSpc>
              <a:spcAft>
                <a:spcPts val="800"/>
              </a:spcAft>
              <a:buSzPts val="1000"/>
              <a:buFont typeface="Symbol" panose="05050102010706020507" pitchFamily="18" charset="2"/>
              <a:buChar char=""/>
              <a:tabLst>
                <a:tab pos="457200" algn="l"/>
              </a:tabLst>
            </a:pPr>
            <a:r>
              <a:rPr lang="fr-FR" sz="2800" dirty="0">
                <a:effectLst/>
                <a:latin typeface="Calibri" panose="020F0502020204030204" pitchFamily="34" charset="0"/>
                <a:ea typeface="Calibri" panose="020F0502020204030204" pitchFamily="34" charset="0"/>
                <a:cs typeface="Times New Roman" panose="02020603050405020304" pitchFamily="18" charset="0"/>
              </a:rPr>
              <a:t>|| (OU) : Au moins une condition doit être vraie.</a:t>
            </a:r>
          </a:p>
          <a:p>
            <a:pPr marL="342900" lvl="0" indent="-342900">
              <a:lnSpc>
                <a:spcPct val="106000"/>
              </a:lnSpc>
              <a:spcAft>
                <a:spcPts val="800"/>
              </a:spcAft>
              <a:buSzPts val="1000"/>
              <a:buFont typeface="Symbol" panose="05050102010706020507" pitchFamily="18" charset="2"/>
              <a:buChar char=""/>
              <a:tabLst>
                <a:tab pos="457200" algn="l"/>
              </a:tabLst>
            </a:pPr>
            <a:r>
              <a:rPr lang="fr-FR" sz="2800" dirty="0">
                <a:effectLst/>
                <a:latin typeface="Calibri" panose="020F0502020204030204" pitchFamily="34" charset="0"/>
                <a:ea typeface="Calibri" panose="020F0502020204030204" pitchFamily="34" charset="0"/>
                <a:cs typeface="Times New Roman" panose="02020603050405020304" pitchFamily="18" charset="0"/>
              </a:rPr>
              <a:t>! (NON) : Inverse la valeur d’une condition.</a:t>
            </a:r>
          </a:p>
          <a:p>
            <a:pPr marL="0" indent="0">
              <a:buNone/>
            </a:pPr>
            <a:endParaRPr lang="fr-FR" sz="2800" dirty="0"/>
          </a:p>
        </p:txBody>
      </p:sp>
    </p:spTree>
    <p:extLst>
      <p:ext uri="{BB962C8B-B14F-4D97-AF65-F5344CB8AC3E}">
        <p14:creationId xmlns:p14="http://schemas.microsoft.com/office/powerpoint/2010/main" val="513445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49586B-ACED-E5B6-6FE8-B9CCE76324FB}"/>
              </a:ext>
            </a:extLst>
          </p:cNvPr>
          <p:cNvSpPr>
            <a:spLocks noGrp="1"/>
          </p:cNvSpPr>
          <p:nvPr>
            <p:ph type="title"/>
          </p:nvPr>
        </p:nvSpPr>
        <p:spPr/>
        <p:txBody>
          <a:bodyPr/>
          <a:lstStyle/>
          <a:p>
            <a:r>
              <a:rPr lang="fr-FR" sz="4000" b="1" dirty="0">
                <a:effectLst/>
                <a:latin typeface="Calibri" panose="020F0502020204030204" pitchFamily="34" charset="0"/>
                <a:ea typeface="Calibri" panose="020F0502020204030204" pitchFamily="34" charset="0"/>
                <a:cs typeface="Times New Roman" panose="02020603050405020304" pitchFamily="18" charset="0"/>
              </a:rPr>
              <a:t>if...</a:t>
            </a:r>
            <a:r>
              <a:rPr lang="fr-FR" sz="4000" b="1" dirty="0" err="1">
                <a:effectLst/>
                <a:latin typeface="Calibri" panose="020F0502020204030204" pitchFamily="34" charset="0"/>
                <a:ea typeface="Calibri" panose="020F0502020204030204" pitchFamily="34" charset="0"/>
                <a:cs typeface="Times New Roman" panose="02020603050405020304" pitchFamily="18" charset="0"/>
              </a:rPr>
              <a:t>else</a:t>
            </a:r>
            <a:r>
              <a:rPr lang="fr-FR" sz="4000" b="1" dirty="0">
                <a:effectLst/>
                <a:latin typeface="Calibri" panose="020F0502020204030204" pitchFamily="34" charset="0"/>
                <a:ea typeface="Calibri" panose="020F0502020204030204" pitchFamily="34" charset="0"/>
                <a:cs typeface="Times New Roman" panose="02020603050405020304" pitchFamily="18" charset="0"/>
              </a:rPr>
              <a:t> if...</a:t>
            </a:r>
            <a:r>
              <a:rPr lang="fr-FR" sz="4000" b="1" dirty="0" err="1">
                <a:effectLst/>
                <a:latin typeface="Calibri" panose="020F0502020204030204" pitchFamily="34" charset="0"/>
                <a:ea typeface="Calibri" panose="020F0502020204030204" pitchFamily="34" charset="0"/>
                <a:cs typeface="Times New Roman" panose="02020603050405020304" pitchFamily="18" charset="0"/>
              </a:rPr>
              <a:t>else</a:t>
            </a:r>
            <a:br>
              <a:rPr lang="fr-FR" sz="1800" dirty="0">
                <a:effectLst/>
                <a:latin typeface="Calibri" panose="020F0502020204030204" pitchFamily="34" charset="0"/>
                <a:ea typeface="Calibri" panose="020F0502020204030204" pitchFamily="34" charset="0"/>
                <a:cs typeface="Times New Roman" panose="02020603050405020304" pitchFamily="18" charset="0"/>
              </a:rPr>
            </a:br>
            <a:endParaRPr lang="fr-FR" dirty="0"/>
          </a:p>
        </p:txBody>
      </p:sp>
      <p:sp>
        <p:nvSpPr>
          <p:cNvPr id="3" name="Espace réservé du contenu 2">
            <a:extLst>
              <a:ext uri="{FF2B5EF4-FFF2-40B4-BE49-F238E27FC236}">
                <a16:creationId xmlns:a16="http://schemas.microsoft.com/office/drawing/2014/main" id="{FE9441EF-3E46-C0C2-86AD-F9465BC9F7C1}"/>
              </a:ext>
            </a:extLst>
          </p:cNvPr>
          <p:cNvSpPr>
            <a:spLocks noGrp="1"/>
          </p:cNvSpPr>
          <p:nvPr>
            <p:ph idx="1"/>
          </p:nvPr>
        </p:nvSpPr>
        <p:spPr/>
        <p:txBody>
          <a:bodyPr>
            <a:normAutofit/>
          </a:bodyPr>
          <a:lstStyle/>
          <a:p>
            <a:pPr marL="0" indent="0">
              <a:lnSpc>
                <a:spcPct val="106000"/>
              </a:lnSpc>
              <a:spcAft>
                <a:spcPts val="800"/>
              </a:spcAft>
              <a:buNone/>
            </a:pPr>
            <a:r>
              <a:rPr lang="fr-FR" sz="1800" dirty="0">
                <a:effectLst/>
                <a:latin typeface="Calibri" panose="020F0502020204030204" pitchFamily="34" charset="0"/>
                <a:ea typeface="Calibri" panose="020F0502020204030204" pitchFamily="34" charset="0"/>
                <a:cs typeface="Times New Roman" panose="02020603050405020304" pitchFamily="18" charset="0"/>
              </a:rPr>
              <a:t>if (condition1) {   </a:t>
            </a:r>
          </a:p>
          <a:p>
            <a:pPr marL="0" indent="0">
              <a:lnSpc>
                <a:spcPct val="106000"/>
              </a:lnSpc>
              <a:spcAft>
                <a:spcPts val="800"/>
              </a:spcAft>
              <a:buNone/>
            </a:pPr>
            <a:r>
              <a:rPr lang="fr-FR" dirty="0">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 // Exécute ce code si condition1 est vraie</a:t>
            </a:r>
          </a:p>
          <a:p>
            <a:pPr marL="0" indent="0">
              <a:lnSpc>
                <a:spcPct val="106000"/>
              </a:lnSpc>
              <a:spcAft>
                <a:spcPts val="800"/>
              </a:spcAft>
              <a:buNone/>
            </a:pPr>
            <a:r>
              <a:rPr lang="fr-FR" sz="1800" dirty="0">
                <a:effectLst/>
                <a:latin typeface="Calibri" panose="020F0502020204030204" pitchFamily="34" charset="0"/>
                <a:ea typeface="Calibri" panose="020F0502020204030204" pitchFamily="34" charset="0"/>
                <a:cs typeface="Times New Roman" panose="02020603050405020304" pitchFamily="18" charset="0"/>
              </a:rPr>
              <a:t>	}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else</a:t>
            </a:r>
            <a:r>
              <a:rPr lang="fr-FR" sz="1800" dirty="0">
                <a:effectLst/>
                <a:latin typeface="Calibri" panose="020F0502020204030204" pitchFamily="34" charset="0"/>
                <a:ea typeface="Calibri" panose="020F0502020204030204" pitchFamily="34" charset="0"/>
                <a:cs typeface="Times New Roman" panose="02020603050405020304" pitchFamily="18" charset="0"/>
              </a:rPr>
              <a:t> if (condition2) {</a:t>
            </a:r>
          </a:p>
          <a:p>
            <a:pPr marL="457200" lvl="1" indent="0">
              <a:lnSpc>
                <a:spcPct val="106000"/>
              </a:lnSpc>
              <a:spcAft>
                <a:spcPts val="800"/>
              </a:spcAft>
              <a:buNone/>
            </a:pPr>
            <a:r>
              <a:rPr lang="fr-FR" dirty="0">
                <a:latin typeface="Calibri" panose="020F0502020204030204" pitchFamily="34" charset="0"/>
                <a:ea typeface="Calibri" panose="020F0502020204030204" pitchFamily="34" charset="0"/>
                <a:cs typeface="Times New Roman" panose="02020603050405020304" pitchFamily="18" charset="0"/>
              </a:rPr>
              <a:t>	</a:t>
            </a:r>
            <a:r>
              <a:rPr lang="fr-FR" dirty="0">
                <a:effectLst/>
                <a:latin typeface="Calibri" panose="020F0502020204030204" pitchFamily="34" charset="0"/>
                <a:ea typeface="Calibri" panose="020F0502020204030204" pitchFamily="34" charset="0"/>
                <a:cs typeface="Times New Roman" panose="02020603050405020304" pitchFamily="18" charset="0"/>
              </a:rPr>
              <a:t>  // Exécute ce code si condition2 est vraie</a:t>
            </a:r>
          </a:p>
          <a:p>
            <a:pPr marL="0" indent="0">
              <a:lnSpc>
                <a:spcPct val="106000"/>
              </a:lnSpc>
              <a:spcAft>
                <a:spcPts val="800"/>
              </a:spcAft>
              <a:buNone/>
            </a:pPr>
            <a:r>
              <a:rPr lang="fr-FR" sz="1800" dirty="0">
                <a:effectLst/>
                <a:latin typeface="Calibri" panose="020F0502020204030204" pitchFamily="34" charset="0"/>
                <a:ea typeface="Calibri" panose="020F0502020204030204" pitchFamily="34" charset="0"/>
                <a:cs typeface="Times New Roman" panose="02020603050405020304" pitchFamily="18" charset="0"/>
              </a:rPr>
              <a:t>	}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else</a:t>
            </a: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lnSpc>
                <a:spcPct val="106000"/>
              </a:lnSpc>
              <a:spcAft>
                <a:spcPts val="800"/>
              </a:spcAft>
              <a:buNone/>
            </a:pPr>
            <a:r>
              <a:rPr lang="fr-FR" sz="1800" dirty="0">
                <a:effectLst/>
                <a:latin typeface="Calibri" panose="020F0502020204030204" pitchFamily="34" charset="0"/>
                <a:ea typeface="Calibri" panose="020F0502020204030204" pitchFamily="34" charset="0"/>
                <a:cs typeface="Times New Roman" panose="02020603050405020304" pitchFamily="18" charset="0"/>
              </a:rPr>
              <a:t>	    // Exécute ce code si aucune des conditions précédentes n'est vraie</a:t>
            </a:r>
          </a:p>
          <a:p>
            <a:pPr marL="0" indent="0">
              <a:lnSpc>
                <a:spcPct val="106000"/>
              </a:lnSpc>
              <a:spcAft>
                <a:spcPts val="800"/>
              </a:spcAft>
              <a:buNone/>
            </a:pPr>
            <a:r>
              <a:rPr lang="fr-FR" sz="18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buNone/>
            </a:pPr>
            <a:endParaRPr lang="fr-FR" dirty="0"/>
          </a:p>
        </p:txBody>
      </p:sp>
    </p:spTree>
    <p:extLst>
      <p:ext uri="{BB962C8B-B14F-4D97-AF65-F5344CB8AC3E}">
        <p14:creationId xmlns:p14="http://schemas.microsoft.com/office/powerpoint/2010/main" val="3427454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2C94C0C-9166-BEDB-41C7-419A567BD17F}"/>
              </a:ext>
            </a:extLst>
          </p:cNvPr>
          <p:cNvSpPr>
            <a:spLocks noGrp="1"/>
          </p:cNvSpPr>
          <p:nvPr>
            <p:ph idx="1"/>
          </p:nvPr>
        </p:nvSpPr>
        <p:spPr>
          <a:xfrm>
            <a:off x="2589212" y="2133600"/>
            <a:ext cx="8915400" cy="4724400"/>
          </a:xfrm>
        </p:spPr>
        <p:txBody>
          <a:bodyPr>
            <a:normAutofit fontScale="62500" lnSpcReduction="20000"/>
          </a:bodyPr>
          <a:lstStyle/>
          <a:p>
            <a:r>
              <a:rPr lang="fr-FR" sz="2400" dirty="0">
                <a:effectLst/>
                <a:latin typeface="Calibri" panose="020F0502020204030204" pitchFamily="34" charset="0"/>
                <a:ea typeface="Calibri" panose="020F0502020204030204" pitchFamily="34" charset="0"/>
                <a:cs typeface="Times New Roman" panose="02020603050405020304" pitchFamily="18" charset="0"/>
              </a:rPr>
              <a:t>Le mot-clé </a:t>
            </a:r>
            <a:r>
              <a:rPr lang="fr-FR" sz="2400" b="1" dirty="0">
                <a:effectLst/>
                <a:latin typeface="Calibri" panose="020F0502020204030204" pitchFamily="34" charset="0"/>
                <a:ea typeface="Calibri" panose="020F0502020204030204" pitchFamily="34" charset="0"/>
                <a:cs typeface="Times New Roman" panose="02020603050405020304" pitchFamily="18" charset="0"/>
              </a:rPr>
              <a:t>switch</a:t>
            </a:r>
            <a:r>
              <a:rPr lang="fr-FR" sz="2400" dirty="0">
                <a:effectLst/>
                <a:latin typeface="Calibri" panose="020F0502020204030204" pitchFamily="34" charset="0"/>
                <a:ea typeface="Calibri" panose="020F0502020204030204" pitchFamily="34" charset="0"/>
                <a:cs typeface="Times New Roman" panose="02020603050405020304" pitchFamily="18" charset="0"/>
              </a:rPr>
              <a:t> en JavaScript permet de comparer une expression à plusieurs valeurs possibles et d'exécuter un bloc de code en fonction de la valeur correspondante. </a:t>
            </a:r>
          </a:p>
          <a:p>
            <a:pPr marL="0" indent="0">
              <a:lnSpc>
                <a:spcPct val="106000"/>
              </a:lnSpc>
              <a:spcAft>
                <a:spcPts val="800"/>
              </a:spcAft>
              <a:buNone/>
            </a:pPr>
            <a:r>
              <a:rPr lang="fr-FR" sz="1800" dirty="0">
                <a:effectLst/>
                <a:latin typeface="Calibri" panose="020F0502020204030204" pitchFamily="34" charset="0"/>
                <a:ea typeface="Calibri" panose="020F0502020204030204" pitchFamily="34" charset="0"/>
                <a:cs typeface="Times New Roman" panose="02020603050405020304" pitchFamily="18" charset="0"/>
              </a:rPr>
              <a:t>switch (expression) {</a:t>
            </a:r>
          </a:p>
          <a:p>
            <a:pPr marL="0" indent="0">
              <a:lnSpc>
                <a:spcPct val="106000"/>
              </a:lnSpc>
              <a:spcAft>
                <a:spcPts val="800"/>
              </a:spcAft>
              <a:buNone/>
            </a:pPr>
            <a:r>
              <a:rPr lang="fr-FR" sz="1800" dirty="0">
                <a:effectLst/>
                <a:latin typeface="Calibri" panose="020F0502020204030204" pitchFamily="34" charset="0"/>
                <a:ea typeface="Calibri" panose="020F0502020204030204" pitchFamily="34" charset="0"/>
                <a:cs typeface="Times New Roman" panose="02020603050405020304" pitchFamily="18" charset="0"/>
              </a:rPr>
              <a:t>    case valeur1:</a:t>
            </a:r>
          </a:p>
          <a:p>
            <a:pPr marL="0" indent="0">
              <a:lnSpc>
                <a:spcPct val="106000"/>
              </a:lnSpc>
              <a:spcAft>
                <a:spcPts val="800"/>
              </a:spcAft>
              <a:buNone/>
            </a:pPr>
            <a:r>
              <a:rPr lang="fr-FR" sz="1800" dirty="0">
                <a:effectLst/>
                <a:latin typeface="Calibri" panose="020F0502020204030204" pitchFamily="34" charset="0"/>
                <a:ea typeface="Calibri" panose="020F0502020204030204" pitchFamily="34" charset="0"/>
                <a:cs typeface="Times New Roman" panose="02020603050405020304" pitchFamily="18" charset="0"/>
              </a:rPr>
              <a:t>        // Code exécuté si expression === valeur1</a:t>
            </a:r>
          </a:p>
          <a:p>
            <a:pPr marL="0" indent="0">
              <a:lnSpc>
                <a:spcPct val="106000"/>
              </a:lnSpc>
              <a:spcAft>
                <a:spcPts val="800"/>
              </a:spcAft>
              <a:buNone/>
            </a:pPr>
            <a:r>
              <a:rPr lang="fr-FR" sz="1800" dirty="0">
                <a:effectLst/>
                <a:latin typeface="Calibri" panose="020F0502020204030204" pitchFamily="34" charset="0"/>
                <a:ea typeface="Calibri" panose="020F0502020204030204" pitchFamily="34" charset="0"/>
                <a:cs typeface="Times New Roman" panose="02020603050405020304" pitchFamily="18" charset="0"/>
              </a:rPr>
              <a:t>        break;</a:t>
            </a:r>
          </a:p>
          <a:p>
            <a:pPr marL="0" indent="0">
              <a:lnSpc>
                <a:spcPct val="106000"/>
              </a:lnSpc>
              <a:spcAft>
                <a:spcPts val="800"/>
              </a:spcAft>
              <a:buNone/>
            </a:pPr>
            <a:r>
              <a:rPr lang="fr-FR" sz="1800" dirty="0">
                <a:effectLst/>
                <a:latin typeface="Calibri" panose="020F0502020204030204" pitchFamily="34" charset="0"/>
                <a:ea typeface="Calibri" panose="020F0502020204030204" pitchFamily="34" charset="0"/>
                <a:cs typeface="Times New Roman" panose="02020603050405020304" pitchFamily="18" charset="0"/>
              </a:rPr>
              <a:t>    case valeur2:</a:t>
            </a:r>
          </a:p>
          <a:p>
            <a:pPr marL="0" indent="0">
              <a:lnSpc>
                <a:spcPct val="106000"/>
              </a:lnSpc>
              <a:spcAft>
                <a:spcPts val="800"/>
              </a:spcAft>
              <a:buNone/>
            </a:pPr>
            <a:r>
              <a:rPr lang="fr-FR" sz="1800" dirty="0">
                <a:effectLst/>
                <a:latin typeface="Calibri" panose="020F0502020204030204" pitchFamily="34" charset="0"/>
                <a:ea typeface="Calibri" panose="020F0502020204030204" pitchFamily="34" charset="0"/>
                <a:cs typeface="Times New Roman" panose="02020603050405020304" pitchFamily="18" charset="0"/>
              </a:rPr>
              <a:t>        // Code exécuté si expression === valeur2</a:t>
            </a:r>
          </a:p>
          <a:p>
            <a:pPr marL="0" indent="0">
              <a:lnSpc>
                <a:spcPct val="106000"/>
              </a:lnSpc>
              <a:spcAft>
                <a:spcPts val="800"/>
              </a:spcAft>
              <a:buNone/>
            </a:pPr>
            <a:r>
              <a:rPr lang="fr-FR" sz="1800" dirty="0">
                <a:effectLst/>
                <a:latin typeface="Calibri" panose="020F0502020204030204" pitchFamily="34" charset="0"/>
                <a:ea typeface="Calibri" panose="020F0502020204030204" pitchFamily="34" charset="0"/>
                <a:cs typeface="Times New Roman" panose="02020603050405020304" pitchFamily="18" charset="0"/>
              </a:rPr>
              <a:t>        break;</a:t>
            </a:r>
          </a:p>
          <a:p>
            <a:pPr marL="0" indent="0">
              <a:lnSpc>
                <a:spcPct val="106000"/>
              </a:lnSpc>
              <a:spcAft>
                <a:spcPts val="800"/>
              </a:spcAft>
              <a:buNone/>
            </a:pP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lnSpc>
                <a:spcPct val="106000"/>
              </a:lnSpc>
              <a:spcAft>
                <a:spcPts val="800"/>
              </a:spcAft>
              <a:buNone/>
            </a:pPr>
            <a:r>
              <a:rPr lang="fr-FR" sz="1800" dirty="0">
                <a:effectLst/>
                <a:latin typeface="Calibri" panose="020F0502020204030204" pitchFamily="34" charset="0"/>
                <a:ea typeface="Calibri" panose="020F0502020204030204" pitchFamily="34" charset="0"/>
                <a:cs typeface="Times New Roman" panose="02020603050405020304" pitchFamily="18" charset="0"/>
              </a:rPr>
              <a:t>    default:</a:t>
            </a:r>
          </a:p>
          <a:p>
            <a:pPr marL="0" indent="0">
              <a:lnSpc>
                <a:spcPct val="106000"/>
              </a:lnSpc>
              <a:spcAft>
                <a:spcPts val="800"/>
              </a:spcAft>
              <a:buNone/>
            </a:pPr>
            <a:r>
              <a:rPr lang="fr-FR" sz="1800" dirty="0">
                <a:effectLst/>
                <a:latin typeface="Calibri" panose="020F0502020204030204" pitchFamily="34" charset="0"/>
                <a:ea typeface="Calibri" panose="020F0502020204030204" pitchFamily="34" charset="0"/>
                <a:cs typeface="Times New Roman" panose="02020603050405020304" pitchFamily="18" charset="0"/>
              </a:rPr>
              <a:t>        // Code exécuté si aucune des valeurs précédentes ne correspond</a:t>
            </a:r>
          </a:p>
          <a:p>
            <a:pPr marL="0" indent="0">
              <a:lnSpc>
                <a:spcPct val="106000"/>
              </a:lnSpc>
              <a:spcAft>
                <a:spcPts val="800"/>
              </a:spcAft>
              <a:buNone/>
            </a:pPr>
            <a:r>
              <a:rPr lang="fr-FR" sz="1800" dirty="0">
                <a:effectLst/>
                <a:latin typeface="Calibri" panose="020F0502020204030204" pitchFamily="34" charset="0"/>
                <a:ea typeface="Calibri" panose="020F0502020204030204" pitchFamily="34" charset="0"/>
                <a:cs typeface="Times New Roman" panose="02020603050405020304" pitchFamily="18" charset="0"/>
              </a:rPr>
              <a:t>}</a:t>
            </a:r>
          </a:p>
          <a:p>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fr-FR" dirty="0"/>
          </a:p>
        </p:txBody>
      </p:sp>
      <p:sp>
        <p:nvSpPr>
          <p:cNvPr id="4" name="Rectangle 1">
            <a:extLst>
              <a:ext uri="{FF2B5EF4-FFF2-40B4-BE49-F238E27FC236}">
                <a16:creationId xmlns:a16="http://schemas.microsoft.com/office/drawing/2014/main" id="{A459E82E-1A34-37B6-AC42-2BFC43BE23B6}"/>
              </a:ext>
            </a:extLst>
          </p:cNvPr>
          <p:cNvSpPr>
            <a:spLocks noGrp="1" noChangeArrowheads="1"/>
          </p:cNvSpPr>
          <p:nvPr>
            <p:ph type="title"/>
          </p:nvPr>
        </p:nvSpPr>
        <p:spPr bwMode="auto">
          <a:xfrm>
            <a:off x="2592925" y="910612"/>
            <a:ext cx="192392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4000" b="1" i="0" u="none" strike="noStrike" cap="none" normalizeH="0" baseline="0" dirty="0">
                <a:ln>
                  <a:noFill/>
                </a:ln>
                <a:solidFill>
                  <a:schemeClr val="tx1"/>
                </a:solidFill>
                <a:effectLst/>
                <a:latin typeface="Arial Unicode MS"/>
              </a:rPr>
              <a:t>switch</a:t>
            </a:r>
            <a:r>
              <a:rPr kumimoji="0" lang="fr-FR" altLang="fr-FR" sz="4000" b="0" i="0" u="none" strike="noStrike" cap="none" normalizeH="0" baseline="0" dirty="0">
                <a:ln>
                  <a:noFill/>
                </a:ln>
                <a:solidFill>
                  <a:schemeClr val="tx1"/>
                </a:solidFill>
                <a:effectLst/>
              </a:rPr>
              <a:t> </a:t>
            </a:r>
            <a:endParaRPr kumimoji="0" lang="fr-FR" altLang="fr-FR"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98470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3E3CE9-B610-1671-D431-035D581D1626}"/>
              </a:ext>
            </a:extLst>
          </p:cNvPr>
          <p:cNvSpPr>
            <a:spLocks noGrp="1"/>
          </p:cNvSpPr>
          <p:nvPr>
            <p:ph type="title"/>
          </p:nvPr>
        </p:nvSpPr>
        <p:spPr/>
        <p:txBody>
          <a:bodyPr/>
          <a:lstStyle/>
          <a:p>
            <a:r>
              <a:rPr lang="fr-FR" dirty="0"/>
              <a:t>Opérateur Ternaire</a:t>
            </a:r>
          </a:p>
        </p:txBody>
      </p:sp>
      <p:sp>
        <p:nvSpPr>
          <p:cNvPr id="3" name="Espace réservé du contenu 2">
            <a:extLst>
              <a:ext uri="{FF2B5EF4-FFF2-40B4-BE49-F238E27FC236}">
                <a16:creationId xmlns:a16="http://schemas.microsoft.com/office/drawing/2014/main" id="{29ADC920-6455-5803-3D25-71041E8BFD8F}"/>
              </a:ext>
            </a:extLst>
          </p:cNvPr>
          <p:cNvSpPr>
            <a:spLocks noGrp="1"/>
          </p:cNvSpPr>
          <p:nvPr>
            <p:ph idx="1"/>
          </p:nvPr>
        </p:nvSpPr>
        <p:spPr/>
        <p:txBody>
          <a:bodyPr/>
          <a:lstStyle/>
          <a:p>
            <a:pPr>
              <a:lnSpc>
                <a:spcPct val="106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L’opérateur </a:t>
            </a:r>
            <a:r>
              <a:rPr lang="fr-FR" sz="1800" b="1" dirty="0">
                <a:effectLst/>
                <a:latin typeface="Calibri" panose="020F0502020204030204" pitchFamily="34" charset="0"/>
                <a:ea typeface="Calibri" panose="020F0502020204030204" pitchFamily="34" charset="0"/>
                <a:cs typeface="Times New Roman" panose="02020603050405020304" pitchFamily="18" charset="0"/>
              </a:rPr>
              <a:t>ternaire</a:t>
            </a:r>
            <a:r>
              <a:rPr lang="fr-FR" sz="1800" dirty="0">
                <a:effectLst/>
                <a:latin typeface="Calibri" panose="020F0502020204030204" pitchFamily="34" charset="0"/>
                <a:ea typeface="Calibri" panose="020F0502020204030204" pitchFamily="34" charset="0"/>
                <a:cs typeface="Times New Roman" panose="02020603050405020304" pitchFamily="18" charset="0"/>
              </a:rPr>
              <a:t> est une façon concise d'écrire une condition if...</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else</a:t>
            </a:r>
            <a:r>
              <a:rPr lang="fr-FR" sz="1800" dirty="0">
                <a:effectLst/>
                <a:latin typeface="Calibri" panose="020F0502020204030204" pitchFamily="34" charset="0"/>
                <a:ea typeface="Calibri" panose="020F0502020204030204" pitchFamily="34" charset="0"/>
                <a:cs typeface="Times New Roman" panose="02020603050405020304" pitchFamily="18" charset="0"/>
              </a:rPr>
              <a:t> en une seule ligne. </a:t>
            </a:r>
          </a:p>
          <a:p>
            <a:pPr>
              <a:lnSpc>
                <a:spcPct val="106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Il est utilisé pour retourner une valeur en fonction d'une condition, en simplifiant le code pour des cas simples.</a:t>
            </a:r>
          </a:p>
          <a:p>
            <a:pPr marL="0" indent="0">
              <a:buNone/>
            </a:pPr>
            <a:r>
              <a:rPr lang="fr-FR" b="1" dirty="0"/>
              <a:t>condition ? </a:t>
            </a:r>
            <a:r>
              <a:rPr lang="fr-FR" b="1" dirty="0" err="1"/>
              <a:t>valeur_si_vrai</a:t>
            </a:r>
            <a:r>
              <a:rPr lang="fr-FR" b="1" dirty="0"/>
              <a:t> : </a:t>
            </a:r>
            <a:r>
              <a:rPr lang="fr-FR" b="1" dirty="0" err="1"/>
              <a:t>valeur_si_faux</a:t>
            </a:r>
            <a:r>
              <a:rPr lang="fr-FR" b="1" dirty="0"/>
              <a:t>;</a:t>
            </a:r>
          </a:p>
          <a:p>
            <a:pPr marL="0" indent="0">
              <a:buNone/>
            </a:pPr>
            <a:endParaRPr lang="fr-FR" dirty="0"/>
          </a:p>
        </p:txBody>
      </p:sp>
    </p:spTree>
    <p:extLst>
      <p:ext uri="{BB962C8B-B14F-4D97-AF65-F5344CB8AC3E}">
        <p14:creationId xmlns:p14="http://schemas.microsoft.com/office/powerpoint/2010/main" val="9616705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0F8D32-1C2B-1FA5-AF0D-BBB3E475AF4D}"/>
              </a:ext>
            </a:extLst>
          </p:cNvPr>
          <p:cNvSpPr>
            <a:spLocks noGrp="1"/>
          </p:cNvSpPr>
          <p:nvPr>
            <p:ph type="title"/>
          </p:nvPr>
        </p:nvSpPr>
        <p:spPr/>
        <p:txBody>
          <a:bodyPr/>
          <a:lstStyle/>
          <a:p>
            <a:r>
              <a:rPr lang="fr-FR" b="1" dirty="0"/>
              <a:t>Les boucles</a:t>
            </a:r>
          </a:p>
        </p:txBody>
      </p:sp>
      <p:sp>
        <p:nvSpPr>
          <p:cNvPr id="4" name="Rectangle 1">
            <a:extLst>
              <a:ext uri="{FF2B5EF4-FFF2-40B4-BE49-F238E27FC236}">
                <a16:creationId xmlns:a16="http://schemas.microsoft.com/office/drawing/2014/main" id="{72A2F7CD-01AA-A91E-0D26-FD281715440C}"/>
              </a:ext>
            </a:extLst>
          </p:cNvPr>
          <p:cNvSpPr>
            <a:spLocks noGrp="1" noChangeArrowheads="1"/>
          </p:cNvSpPr>
          <p:nvPr>
            <p:ph idx="1"/>
          </p:nvPr>
        </p:nvSpPr>
        <p:spPr bwMode="auto">
          <a:xfrm>
            <a:off x="1347032" y="2414370"/>
            <a:ext cx="10844968" cy="3328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06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Les </a:t>
            </a:r>
            <a:r>
              <a:rPr lang="fr-FR" sz="2000" b="1" dirty="0">
                <a:effectLst/>
                <a:latin typeface="Calibri" panose="020F0502020204030204" pitchFamily="34" charset="0"/>
                <a:ea typeface="Calibri" panose="020F0502020204030204" pitchFamily="34" charset="0"/>
                <a:cs typeface="Times New Roman" panose="02020603050405020304" pitchFamily="18" charset="0"/>
              </a:rPr>
              <a:t>boucles</a:t>
            </a:r>
            <a:r>
              <a:rPr lang="fr-FR" sz="2000" dirty="0">
                <a:effectLst/>
                <a:latin typeface="Calibri" panose="020F0502020204030204" pitchFamily="34" charset="0"/>
                <a:ea typeface="Calibri" panose="020F0502020204030204" pitchFamily="34" charset="0"/>
                <a:cs typeface="Times New Roman" panose="02020603050405020304" pitchFamily="18" charset="0"/>
              </a:rPr>
              <a:t> permettent de répéter un bloc de code plusieurs fois, ce qui est très utile pour automatiser des tâches répétitives, comme parcourir des éléments dans une liste, effectuer des calculs récurrents, ou afficher plusieurs éléments à l’écran.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2000" b="1"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000" b="1" i="0" u="none" strike="noStrike" cap="none" normalizeH="0" baseline="0" dirty="0">
                <a:ln>
                  <a:noFill/>
                </a:ln>
                <a:solidFill>
                  <a:schemeClr val="tx1"/>
                </a:solidFill>
                <a:effectLst/>
                <a:latin typeface="Arial Unicode MS"/>
              </a:rPr>
              <a:t>for</a:t>
            </a:r>
            <a:r>
              <a:rPr kumimoji="0" lang="fr-FR" altLang="fr-FR" sz="2000" b="0" i="0" u="none" strike="noStrike" cap="none" normalizeH="0" baseline="0" dirty="0">
                <a:ln>
                  <a:noFill/>
                </a:ln>
                <a:solidFill>
                  <a:schemeClr val="tx1"/>
                </a:solidFill>
                <a:effectLst/>
              </a:rPr>
              <a:t> : Utilisé pour un nombre défini d'itérations.</a:t>
            </a: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000" b="1" i="0" u="none" strike="noStrike" cap="none" normalizeH="0" baseline="0" dirty="0" err="1">
                <a:ln>
                  <a:noFill/>
                </a:ln>
                <a:solidFill>
                  <a:schemeClr val="tx1"/>
                </a:solidFill>
                <a:effectLst/>
                <a:latin typeface="Arial Unicode MS"/>
              </a:rPr>
              <a:t>while</a:t>
            </a:r>
            <a:r>
              <a:rPr kumimoji="0" lang="fr-FR" altLang="fr-FR" sz="2000" b="0" i="0" u="none" strike="noStrike" cap="none" normalizeH="0" baseline="0" dirty="0">
                <a:ln>
                  <a:noFill/>
                </a:ln>
                <a:solidFill>
                  <a:schemeClr val="tx1"/>
                </a:solidFill>
                <a:effectLst/>
              </a:rPr>
              <a:t> : Utilisé quand le nombre d'itérations est inconnu à l'avance.</a:t>
            </a: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000" b="1" i="0" u="none" strike="noStrike" cap="none" normalizeH="0" baseline="0" dirty="0">
                <a:ln>
                  <a:noFill/>
                </a:ln>
                <a:solidFill>
                  <a:schemeClr val="tx1"/>
                </a:solidFill>
                <a:effectLst/>
                <a:latin typeface="Arial Unicode MS"/>
              </a:rPr>
              <a:t>do...</a:t>
            </a:r>
            <a:r>
              <a:rPr kumimoji="0" lang="fr-FR" altLang="fr-FR" sz="2000" b="1" i="0" u="none" strike="noStrike" cap="none" normalizeH="0" baseline="0" dirty="0" err="1">
                <a:ln>
                  <a:noFill/>
                </a:ln>
                <a:solidFill>
                  <a:schemeClr val="tx1"/>
                </a:solidFill>
                <a:effectLst/>
                <a:latin typeface="Arial Unicode MS"/>
              </a:rPr>
              <a:t>while</a:t>
            </a:r>
            <a:r>
              <a:rPr kumimoji="0" lang="fr-FR" altLang="fr-FR" sz="2000" b="0" i="0" u="none" strike="noStrike" cap="none" normalizeH="0" baseline="0" dirty="0">
                <a:ln>
                  <a:noFill/>
                </a:ln>
                <a:solidFill>
                  <a:schemeClr val="tx1"/>
                </a:solidFill>
                <a:effectLst/>
              </a:rPr>
              <a:t> : S'exécute au moins une fois.</a:t>
            </a: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000" b="1" i="0" u="none" strike="noStrike" cap="none" normalizeH="0" baseline="0" dirty="0">
                <a:ln>
                  <a:noFill/>
                </a:ln>
                <a:solidFill>
                  <a:schemeClr val="tx1"/>
                </a:solidFill>
                <a:effectLst/>
                <a:latin typeface="Arial Unicode MS"/>
              </a:rPr>
              <a:t>for...of</a:t>
            </a:r>
            <a:r>
              <a:rPr kumimoji="0" lang="fr-FR" altLang="fr-FR" sz="2000" b="0" i="0" u="none" strike="noStrike" cap="none" normalizeH="0" baseline="0" dirty="0">
                <a:ln>
                  <a:noFill/>
                </a:ln>
                <a:solidFill>
                  <a:schemeClr val="tx1"/>
                </a:solidFill>
                <a:effectLst/>
              </a:rPr>
              <a:t> : Pour parcourir les éléments d’un tableau.</a:t>
            </a: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000" b="1" i="0" u="none" strike="noStrike" cap="none" normalizeH="0" baseline="0" dirty="0">
                <a:ln>
                  <a:noFill/>
                </a:ln>
                <a:solidFill>
                  <a:schemeClr val="tx1"/>
                </a:solidFill>
                <a:effectLst/>
                <a:latin typeface="Arial Unicode MS"/>
              </a:rPr>
              <a:t>for...in</a:t>
            </a:r>
            <a:r>
              <a:rPr kumimoji="0" lang="fr-FR" altLang="fr-FR" sz="2000" b="0" i="0" u="none" strike="noStrike" cap="none" normalizeH="0" baseline="0" dirty="0">
                <a:ln>
                  <a:noFill/>
                </a:ln>
                <a:solidFill>
                  <a:schemeClr val="tx1"/>
                </a:solidFill>
                <a:effectLst/>
              </a:rPr>
              <a:t> : Pour parcourir les clés d'un objet.</a:t>
            </a: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000" b="1" i="0" u="none" strike="noStrike" cap="none" normalizeH="0" baseline="0" dirty="0">
                <a:ln>
                  <a:noFill/>
                </a:ln>
                <a:solidFill>
                  <a:schemeClr val="tx1"/>
                </a:solidFill>
                <a:effectLst/>
                <a:latin typeface="Arial Unicode MS"/>
              </a:rPr>
              <a:t>break</a:t>
            </a:r>
            <a:r>
              <a:rPr kumimoji="0" lang="fr-FR" altLang="fr-FR" sz="2000" b="0" i="0" u="none" strike="noStrike" cap="none" normalizeH="0" baseline="0" dirty="0">
                <a:ln>
                  <a:noFill/>
                </a:ln>
                <a:solidFill>
                  <a:schemeClr val="tx1"/>
                </a:solidFill>
                <a:effectLst/>
              </a:rPr>
              <a:t> et </a:t>
            </a:r>
            <a:r>
              <a:rPr kumimoji="0" lang="fr-FR" altLang="fr-FR" sz="2000" b="1" i="0" u="none" strike="noStrike" cap="none" normalizeH="0" baseline="0" dirty="0">
                <a:ln>
                  <a:noFill/>
                </a:ln>
                <a:solidFill>
                  <a:schemeClr val="tx1"/>
                </a:solidFill>
                <a:effectLst/>
                <a:latin typeface="Arial Unicode MS"/>
              </a:rPr>
              <a:t>continue</a:t>
            </a:r>
            <a:r>
              <a:rPr kumimoji="0" lang="fr-FR" altLang="fr-FR" sz="2000" b="0" i="0" u="none" strike="noStrike" cap="none" normalizeH="0" baseline="0" dirty="0">
                <a:ln>
                  <a:noFill/>
                </a:ln>
                <a:solidFill>
                  <a:schemeClr val="tx1"/>
                </a:solidFill>
                <a:effectLst/>
              </a:rPr>
              <a:t> : Contrôlent le flux de la boucle.</a:t>
            </a:r>
            <a:r>
              <a:rPr kumimoji="0" lang="fr-FR" altLang="fr-FR" sz="20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15307286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1764C3-BCF8-D5E3-353B-AFCB213A3E8A}"/>
              </a:ext>
            </a:extLst>
          </p:cNvPr>
          <p:cNvSpPr>
            <a:spLocks noGrp="1"/>
          </p:cNvSpPr>
          <p:nvPr>
            <p:ph type="title"/>
          </p:nvPr>
        </p:nvSpPr>
        <p:spPr/>
        <p:txBody>
          <a:bodyPr/>
          <a:lstStyle/>
          <a:p>
            <a:r>
              <a:rPr lang="fr-FR" dirty="0"/>
              <a:t>Les </a:t>
            </a:r>
            <a:r>
              <a:rPr lang="fr-FR" b="1" dirty="0"/>
              <a:t>exceptions</a:t>
            </a:r>
            <a:endParaRPr lang="fr-FR" dirty="0"/>
          </a:p>
        </p:txBody>
      </p:sp>
      <p:sp>
        <p:nvSpPr>
          <p:cNvPr id="4" name="Rectangle 1">
            <a:extLst>
              <a:ext uri="{FF2B5EF4-FFF2-40B4-BE49-F238E27FC236}">
                <a16:creationId xmlns:a16="http://schemas.microsoft.com/office/drawing/2014/main" id="{B8CA6988-C2B6-B2F1-0890-B02DF7E7CAE6}"/>
              </a:ext>
            </a:extLst>
          </p:cNvPr>
          <p:cNvSpPr>
            <a:spLocks noGrp="1" noChangeArrowheads="1"/>
          </p:cNvSpPr>
          <p:nvPr>
            <p:ph idx="1"/>
          </p:nvPr>
        </p:nvSpPr>
        <p:spPr bwMode="auto">
          <a:xfrm>
            <a:off x="1421315" y="1456893"/>
            <a:ext cx="10770685" cy="3447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defTabSz="914400" eaLnBrk="0" fontAlgn="base" hangingPunct="0">
              <a:spcBef>
                <a:spcPct val="0"/>
              </a:spcBef>
              <a:spcAft>
                <a:spcPct val="0"/>
              </a:spcAft>
              <a:buClrTx/>
              <a:buNone/>
            </a:pPr>
            <a:r>
              <a:rPr lang="fr-FR" sz="2000" dirty="0">
                <a:effectLst/>
                <a:latin typeface="Calibri" panose="020F0502020204030204" pitchFamily="34" charset="0"/>
                <a:ea typeface="Calibri" panose="020F0502020204030204" pitchFamily="34" charset="0"/>
                <a:cs typeface="Times New Roman" panose="02020603050405020304" pitchFamily="18" charset="0"/>
              </a:rPr>
              <a:t>Les </a:t>
            </a:r>
            <a:r>
              <a:rPr lang="fr-FR" sz="2000" b="1" dirty="0">
                <a:effectLst/>
                <a:latin typeface="Calibri" panose="020F0502020204030204" pitchFamily="34" charset="0"/>
                <a:ea typeface="Calibri" panose="020F0502020204030204" pitchFamily="34" charset="0"/>
                <a:cs typeface="Times New Roman" panose="02020603050405020304" pitchFamily="18" charset="0"/>
              </a:rPr>
              <a:t>exceptions</a:t>
            </a:r>
            <a:r>
              <a:rPr lang="fr-FR" sz="2000" dirty="0">
                <a:effectLst/>
                <a:latin typeface="Calibri" panose="020F0502020204030204" pitchFamily="34" charset="0"/>
                <a:ea typeface="Calibri" panose="020F0502020204030204" pitchFamily="34" charset="0"/>
                <a:cs typeface="Times New Roman" panose="02020603050405020304" pitchFamily="18" charset="0"/>
              </a:rPr>
              <a:t> en JavaScript sont des erreurs qui surviennent pendant l'exécution d'un programme. </a:t>
            </a:r>
          </a:p>
          <a:p>
            <a:pPr marL="0" indent="0" defTabSz="914400" eaLnBrk="0" fontAlgn="base" hangingPunct="0">
              <a:spcBef>
                <a:spcPct val="0"/>
              </a:spcBef>
              <a:spcAft>
                <a:spcPct val="0"/>
              </a:spcAft>
              <a:buClrTx/>
              <a:buNone/>
            </a:pPr>
            <a:r>
              <a:rPr lang="fr-FR" sz="2000" dirty="0">
                <a:effectLst/>
                <a:latin typeface="Calibri" panose="020F0502020204030204" pitchFamily="34" charset="0"/>
                <a:ea typeface="Calibri" panose="020F0502020204030204" pitchFamily="34" charset="0"/>
                <a:cs typeface="Times New Roman" panose="02020603050405020304" pitchFamily="18" charset="0"/>
              </a:rPr>
              <a:t>Ces erreurs peuvent interrompre le programme, mais grâce aux structures d’exception, </a:t>
            </a:r>
          </a:p>
          <a:p>
            <a:pPr marL="0" indent="0" defTabSz="914400" eaLnBrk="0" fontAlgn="base" hangingPunct="0">
              <a:spcBef>
                <a:spcPct val="0"/>
              </a:spcBef>
              <a:spcAft>
                <a:spcPct val="0"/>
              </a:spcAft>
              <a:buClrTx/>
              <a:buNone/>
            </a:pPr>
            <a:r>
              <a:rPr lang="fr-FR" sz="2000" dirty="0">
                <a:effectLst/>
                <a:latin typeface="Calibri" panose="020F0502020204030204" pitchFamily="34" charset="0"/>
                <a:ea typeface="Calibri" panose="020F0502020204030204" pitchFamily="34" charset="0"/>
                <a:cs typeface="Times New Roman" panose="02020603050405020304" pitchFamily="18" charset="0"/>
              </a:rPr>
              <a:t>on peut les gérer proprement pour éviter un arrêt brutal. </a:t>
            </a:r>
          </a:p>
          <a:p>
            <a:pPr marL="0" indent="0" defTabSz="914400" eaLnBrk="0" fontAlgn="base" hangingPunct="0">
              <a:spcBef>
                <a:spcPct val="0"/>
              </a:spcBef>
              <a:spcAft>
                <a:spcPct val="0"/>
              </a:spcAft>
              <a:buClrTx/>
              <a:buNone/>
            </a:pPr>
            <a:r>
              <a:rPr lang="fr-FR" sz="2000" dirty="0">
                <a:effectLst/>
                <a:latin typeface="Calibri" panose="020F0502020204030204" pitchFamily="34" charset="0"/>
                <a:ea typeface="Calibri" panose="020F0502020204030204" pitchFamily="34" charset="0"/>
                <a:cs typeface="Times New Roman" panose="02020603050405020304" pitchFamily="18" charset="0"/>
              </a:rPr>
              <a:t>JavaScript propose des outils pour détecter, capturer, et traiter ces erreurs.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2000" b="1"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000" b="1" i="0" u="none" strike="noStrike" cap="none" normalizeH="0" baseline="0" dirty="0" err="1">
                <a:ln>
                  <a:noFill/>
                </a:ln>
                <a:solidFill>
                  <a:schemeClr val="tx1"/>
                </a:solidFill>
                <a:effectLst/>
                <a:latin typeface="Arial Unicode MS"/>
              </a:rPr>
              <a:t>try</a:t>
            </a:r>
            <a:r>
              <a:rPr kumimoji="0" lang="fr-FR" altLang="fr-FR" sz="2000" b="1" i="0" u="none" strike="noStrike" cap="none" normalizeH="0" baseline="0" dirty="0">
                <a:ln>
                  <a:noFill/>
                </a:ln>
                <a:solidFill>
                  <a:schemeClr val="tx1"/>
                </a:solidFill>
                <a:effectLst/>
                <a:latin typeface="Arial Unicode MS"/>
              </a:rPr>
              <a:t>...catch</a:t>
            </a:r>
            <a:r>
              <a:rPr kumimoji="0" lang="fr-FR" altLang="fr-FR" sz="2000" b="0" i="0" u="none" strike="noStrike" cap="none" normalizeH="0" baseline="0" dirty="0">
                <a:ln>
                  <a:noFill/>
                </a:ln>
                <a:solidFill>
                  <a:schemeClr val="tx1"/>
                </a:solidFill>
                <a:effectLst/>
              </a:rPr>
              <a:t> : </a:t>
            </a:r>
          </a:p>
          <a:p>
            <a:pPr marL="400050" lvl="1" indent="0" defTabSz="914400" eaLnBrk="0" fontAlgn="base" hangingPunct="0">
              <a:spcBef>
                <a:spcPct val="0"/>
              </a:spcBef>
              <a:spcAft>
                <a:spcPct val="0"/>
              </a:spcAft>
              <a:buClrTx/>
              <a:buNone/>
            </a:pPr>
            <a:r>
              <a:rPr lang="fr-FR" altLang="fr-FR" sz="1800" dirty="0">
                <a:solidFill>
                  <a:schemeClr val="tx1"/>
                </a:solidFill>
              </a:rPr>
              <a:t>	</a:t>
            </a:r>
            <a:r>
              <a:rPr kumimoji="0" lang="fr-FR" altLang="fr-FR" sz="1800" b="0" i="0" u="none" strike="noStrike" cap="none" normalizeH="0" baseline="0" dirty="0">
                <a:ln>
                  <a:noFill/>
                </a:ln>
                <a:solidFill>
                  <a:schemeClr val="tx1"/>
                </a:solidFill>
                <a:effectLst/>
              </a:rPr>
              <a:t>Permet de gérer les erreurs et d’empêcher l’interruption du programme.</a:t>
            </a: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000" b="1" i="0" u="none" strike="noStrike" cap="none" normalizeH="0" baseline="0" dirty="0" err="1">
                <a:ln>
                  <a:noFill/>
                </a:ln>
                <a:solidFill>
                  <a:schemeClr val="tx1"/>
                </a:solidFill>
                <a:effectLst/>
                <a:latin typeface="Arial Unicode MS"/>
              </a:rPr>
              <a:t>finally</a:t>
            </a:r>
            <a:r>
              <a:rPr kumimoji="0" lang="fr-FR" altLang="fr-FR" sz="2000" b="0" i="0" u="none" strike="noStrike" cap="none" normalizeH="0" baseline="0" dirty="0">
                <a:ln>
                  <a:noFill/>
                </a:ln>
                <a:solidFill>
                  <a:schemeClr val="tx1"/>
                </a:solidFill>
                <a:effectLst/>
              </a:rPr>
              <a:t> : </a:t>
            </a:r>
          </a:p>
          <a:p>
            <a:pPr marL="0" marR="0" lvl="0" indent="0" algn="l" defTabSz="914400" rtl="0" eaLnBrk="0" fontAlgn="base" latinLnBrk="0" hangingPunct="0">
              <a:lnSpc>
                <a:spcPct val="100000"/>
              </a:lnSpc>
              <a:spcBef>
                <a:spcPct val="0"/>
              </a:spcBef>
              <a:spcAft>
                <a:spcPct val="0"/>
              </a:spcAft>
              <a:buClrTx/>
              <a:buSzTx/>
              <a:buNone/>
              <a:tabLst/>
            </a:pPr>
            <a:r>
              <a:rPr lang="fr-FR" altLang="fr-FR" sz="2000" dirty="0">
                <a:solidFill>
                  <a:schemeClr val="tx1"/>
                </a:solidFill>
              </a:rPr>
              <a:t>	</a:t>
            </a:r>
            <a:r>
              <a:rPr kumimoji="0" lang="fr-FR" altLang="fr-FR" sz="2000" b="0" i="0" u="none" strike="noStrike" cap="none" normalizeH="0" baseline="0" dirty="0">
                <a:ln>
                  <a:noFill/>
                </a:ln>
                <a:solidFill>
                  <a:schemeClr val="tx1"/>
                </a:solidFill>
                <a:effectLst/>
              </a:rPr>
              <a:t>Bloc qui s'exécute toujours, même si une erreur est survenue.</a:t>
            </a: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000" b="1" i="0" u="none" strike="noStrike" cap="none" normalizeH="0" baseline="0" dirty="0" err="1">
                <a:ln>
                  <a:noFill/>
                </a:ln>
                <a:solidFill>
                  <a:schemeClr val="tx1"/>
                </a:solidFill>
                <a:effectLst/>
                <a:latin typeface="Arial Unicode MS"/>
              </a:rPr>
              <a:t>throw</a:t>
            </a:r>
            <a:r>
              <a:rPr kumimoji="0" lang="fr-FR" altLang="fr-FR" sz="2000" b="0" i="0" u="none" strike="noStrike" cap="none" normalizeH="0" baseline="0" dirty="0">
                <a:ln>
                  <a:noFill/>
                </a:ln>
                <a:solidFill>
                  <a:schemeClr val="tx1"/>
                </a:solidFill>
                <a:effectLst/>
              </a:rPr>
              <a:t> : </a:t>
            </a:r>
          </a:p>
          <a:p>
            <a:pPr marL="0" marR="0" lvl="0" indent="0" algn="l" defTabSz="914400" rtl="0" eaLnBrk="0" fontAlgn="base" latinLnBrk="0" hangingPunct="0">
              <a:lnSpc>
                <a:spcPct val="100000"/>
              </a:lnSpc>
              <a:spcBef>
                <a:spcPct val="0"/>
              </a:spcBef>
              <a:spcAft>
                <a:spcPct val="0"/>
              </a:spcAft>
              <a:buClrTx/>
              <a:buSzTx/>
              <a:buNone/>
              <a:tabLst/>
            </a:pPr>
            <a:r>
              <a:rPr kumimoji="0" lang="fr-FR" altLang="fr-FR" sz="2000" b="0" i="0" u="none" strike="noStrike" cap="none" normalizeH="0" baseline="0" dirty="0">
                <a:ln>
                  <a:noFill/>
                </a:ln>
                <a:solidFill>
                  <a:schemeClr val="tx1"/>
                </a:solidFill>
                <a:effectLst/>
              </a:rPr>
              <a:t>Permet de lever des exceptions personnalisées pour signaler des erreurs spécifiques.</a:t>
            </a:r>
            <a:r>
              <a:rPr kumimoji="0" lang="fr-FR" altLang="fr-FR" sz="20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3659346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DE84D2-16DA-5739-3D06-60C6D248C571}"/>
              </a:ext>
            </a:extLst>
          </p:cNvPr>
          <p:cNvSpPr>
            <a:spLocks noGrp="1"/>
          </p:cNvSpPr>
          <p:nvPr>
            <p:ph type="title"/>
          </p:nvPr>
        </p:nvSpPr>
        <p:spPr/>
        <p:txBody>
          <a:bodyPr>
            <a:normAutofit fontScale="90000"/>
          </a:bodyPr>
          <a:lstStyle/>
          <a:p>
            <a:pPr algn="ctr"/>
            <a:r>
              <a:rPr lang="fr-FR" b="1" dirty="0"/>
              <a:t>JavaScript : </a:t>
            </a:r>
            <a:br>
              <a:rPr lang="fr-FR" b="1" dirty="0"/>
            </a:br>
            <a:r>
              <a:rPr lang="fr-FR" b="1" dirty="0"/>
              <a:t>Le langage qui donne vie aux pages web</a:t>
            </a:r>
          </a:p>
        </p:txBody>
      </p:sp>
      <p:sp>
        <p:nvSpPr>
          <p:cNvPr id="3" name="Espace réservé du contenu 2">
            <a:extLst>
              <a:ext uri="{FF2B5EF4-FFF2-40B4-BE49-F238E27FC236}">
                <a16:creationId xmlns:a16="http://schemas.microsoft.com/office/drawing/2014/main" id="{985D31AF-4121-6D7F-7F3C-F84EAE1AAEA3}"/>
              </a:ext>
            </a:extLst>
          </p:cNvPr>
          <p:cNvSpPr>
            <a:spLocks noGrp="1"/>
          </p:cNvSpPr>
          <p:nvPr>
            <p:ph idx="1"/>
          </p:nvPr>
        </p:nvSpPr>
        <p:spPr>
          <a:xfrm>
            <a:off x="2589212" y="2133600"/>
            <a:ext cx="8915400" cy="4379742"/>
          </a:xfrm>
        </p:spPr>
        <p:txBody>
          <a:bodyPr/>
          <a:lstStyle/>
          <a:p>
            <a:r>
              <a:rPr lang="fr-FR" dirty="0"/>
              <a:t>JavaScript (ou JS) est un langage de programmation principalement utilisé pour rendre les sites web interactifs. Il permet d'ajouter des fonctionnalités dynamiques aux pages web, comme :</a:t>
            </a:r>
          </a:p>
          <a:p>
            <a:pPr>
              <a:buFont typeface="Arial" panose="020B0604020202020204" pitchFamily="34" charset="0"/>
              <a:buChar char="•"/>
            </a:pPr>
            <a:r>
              <a:rPr lang="fr-FR" b="1" dirty="0"/>
              <a:t>Les animations</a:t>
            </a:r>
            <a:r>
              <a:rPr lang="fr-FR" dirty="0"/>
              <a:t> (par exemple, des images qui bougent ou disparaissent)</a:t>
            </a:r>
          </a:p>
          <a:p>
            <a:pPr>
              <a:buFont typeface="Arial" panose="020B0604020202020204" pitchFamily="34" charset="0"/>
              <a:buChar char="•"/>
            </a:pPr>
            <a:r>
              <a:rPr lang="fr-FR" b="1" dirty="0"/>
              <a:t>Les formulaires interactifs</a:t>
            </a:r>
            <a:r>
              <a:rPr lang="fr-FR" dirty="0"/>
              <a:t> (pour vérifier les entrées sans recharger la page)</a:t>
            </a:r>
          </a:p>
          <a:p>
            <a:pPr>
              <a:buFont typeface="Arial" panose="020B0604020202020204" pitchFamily="34" charset="0"/>
              <a:buChar char="•"/>
            </a:pPr>
            <a:r>
              <a:rPr lang="fr-FR" b="1" dirty="0"/>
              <a:t>Les menus déroulants</a:t>
            </a:r>
            <a:endParaRPr lang="fr-FR" dirty="0"/>
          </a:p>
          <a:p>
            <a:r>
              <a:rPr lang="fr-FR" dirty="0"/>
              <a:t>JS est exécuté directement dans le navigateur (comme Chrome, Firefox, Safari) et fonctionne avec HTML et CSS, les deux autres technologies essentielles du web. HTML structure le contenu, CSS le rend joli, et JavaScript ajoute l'interactivité.</a:t>
            </a:r>
          </a:p>
          <a:p>
            <a:endParaRPr lang="fr-FR" dirty="0"/>
          </a:p>
        </p:txBody>
      </p:sp>
    </p:spTree>
    <p:extLst>
      <p:ext uri="{BB962C8B-B14F-4D97-AF65-F5344CB8AC3E}">
        <p14:creationId xmlns:p14="http://schemas.microsoft.com/office/powerpoint/2010/main" val="1673310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CE5015-DB5E-46F4-AE01-86242A404EC5}"/>
              </a:ext>
            </a:extLst>
          </p:cNvPr>
          <p:cNvSpPr>
            <a:spLocks noGrp="1"/>
          </p:cNvSpPr>
          <p:nvPr>
            <p:ph type="title"/>
          </p:nvPr>
        </p:nvSpPr>
        <p:spPr/>
        <p:txBody>
          <a:bodyPr/>
          <a:lstStyle/>
          <a:p>
            <a:r>
              <a:rPr lang="fr-FR" b="1" dirty="0"/>
              <a:t>Portée des variables</a:t>
            </a:r>
          </a:p>
        </p:txBody>
      </p:sp>
      <p:sp>
        <p:nvSpPr>
          <p:cNvPr id="3" name="Espace réservé du contenu 2">
            <a:extLst>
              <a:ext uri="{FF2B5EF4-FFF2-40B4-BE49-F238E27FC236}">
                <a16:creationId xmlns:a16="http://schemas.microsoft.com/office/drawing/2014/main" id="{7F5614AC-254B-1B97-9032-99F6357FA932}"/>
              </a:ext>
            </a:extLst>
          </p:cNvPr>
          <p:cNvSpPr>
            <a:spLocks noGrp="1"/>
          </p:cNvSpPr>
          <p:nvPr>
            <p:ph idx="1"/>
          </p:nvPr>
        </p:nvSpPr>
        <p:spPr/>
        <p:txBody>
          <a:bodyPr/>
          <a:lstStyle/>
          <a:p>
            <a:pPr>
              <a:lnSpc>
                <a:spcPct val="105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La portée des variables détermine où une variable est accessible et dans quel contexte elle existe. </a:t>
            </a:r>
          </a:p>
          <a:p>
            <a:pPr>
              <a:lnSpc>
                <a:spcPct val="105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Comprendre la portée est essentiel pour éviter les erreurs et structurer le code de manière efficace. </a:t>
            </a:r>
          </a:p>
          <a:p>
            <a:pPr marL="0" indent="0">
              <a:buNone/>
            </a:pPr>
            <a:r>
              <a:rPr lang="fr-FR" sz="1800" dirty="0">
                <a:effectLst/>
                <a:latin typeface="Calibri" panose="020F0502020204030204" pitchFamily="34" charset="0"/>
                <a:ea typeface="Calibri" panose="020F0502020204030204" pitchFamily="34" charset="0"/>
                <a:cs typeface="Times New Roman" panose="02020603050405020304" pitchFamily="18" charset="0"/>
              </a:rPr>
              <a:t>Il y a trois niveaux de portée pour les variables : </a:t>
            </a:r>
          </a:p>
          <a:p>
            <a:pPr marL="0" indent="0">
              <a:buNone/>
            </a:pPr>
            <a:r>
              <a:rPr lang="fr-FR" sz="1800" dirty="0">
                <a:effectLst/>
                <a:latin typeface="Calibri" panose="020F0502020204030204" pitchFamily="34" charset="0"/>
                <a:ea typeface="Calibri" panose="020F0502020204030204" pitchFamily="34" charset="0"/>
                <a:cs typeface="Times New Roman" panose="02020603050405020304" pitchFamily="18" charset="0"/>
              </a:rPr>
              <a:t>la portée globale, la portée de fonction, et la portée de bloc.</a:t>
            </a:r>
          </a:p>
          <a:p>
            <a:pPr marL="0" indent="0">
              <a:buNone/>
            </a:pPr>
            <a:endParaRPr lang="fr-FR" dirty="0"/>
          </a:p>
        </p:txBody>
      </p:sp>
    </p:spTree>
    <p:extLst>
      <p:ext uri="{BB962C8B-B14F-4D97-AF65-F5344CB8AC3E}">
        <p14:creationId xmlns:p14="http://schemas.microsoft.com/office/powerpoint/2010/main" val="12748351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4F58E6-5F9D-2E06-6469-2D191AE858FE}"/>
              </a:ext>
            </a:extLst>
          </p:cNvPr>
          <p:cNvSpPr>
            <a:spLocks noGrp="1"/>
          </p:cNvSpPr>
          <p:nvPr>
            <p:ph type="title"/>
          </p:nvPr>
        </p:nvSpPr>
        <p:spPr/>
        <p:txBody>
          <a:bodyPr>
            <a:normAutofit/>
          </a:bodyPr>
          <a:lstStyle/>
          <a:p>
            <a:r>
              <a:rPr lang="fr-FR" sz="3200" b="1" dirty="0">
                <a:effectLst/>
                <a:latin typeface="Calibri" panose="020F0502020204030204" pitchFamily="34" charset="0"/>
                <a:ea typeface="Calibri" panose="020F0502020204030204" pitchFamily="34" charset="0"/>
                <a:cs typeface="Times New Roman" panose="02020603050405020304" pitchFamily="18" charset="0"/>
              </a:rPr>
              <a:t>Différences entre var, let, et const</a:t>
            </a:r>
            <a:br>
              <a:rPr lang="fr-FR" sz="3200" dirty="0">
                <a:effectLst/>
                <a:latin typeface="Calibri" panose="020F0502020204030204" pitchFamily="34" charset="0"/>
                <a:ea typeface="Calibri" panose="020F0502020204030204" pitchFamily="34" charset="0"/>
                <a:cs typeface="Times New Roman" panose="02020603050405020304" pitchFamily="18" charset="0"/>
              </a:rPr>
            </a:br>
            <a:endParaRPr lang="fr-FR" sz="3200" dirty="0"/>
          </a:p>
        </p:txBody>
      </p:sp>
      <p:sp>
        <p:nvSpPr>
          <p:cNvPr id="3" name="Espace réservé du contenu 2">
            <a:extLst>
              <a:ext uri="{FF2B5EF4-FFF2-40B4-BE49-F238E27FC236}">
                <a16:creationId xmlns:a16="http://schemas.microsoft.com/office/drawing/2014/main" id="{6B2D94F7-7F45-60BC-A63B-C60711392DFA}"/>
              </a:ext>
            </a:extLst>
          </p:cNvPr>
          <p:cNvSpPr>
            <a:spLocks noGrp="1"/>
          </p:cNvSpPr>
          <p:nvPr>
            <p:ph idx="1"/>
          </p:nvPr>
        </p:nvSpPr>
        <p:spPr/>
        <p:txBody>
          <a:bodyPr/>
          <a:lstStyle/>
          <a:p>
            <a:pPr>
              <a:lnSpc>
                <a:spcPct val="105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var : </a:t>
            </a:r>
            <a:r>
              <a:rPr lang="fr-FR" sz="1800" dirty="0">
                <a:effectLst/>
                <a:latin typeface="Calibri" panose="020F0502020204030204" pitchFamily="34" charset="0"/>
                <a:ea typeface="Calibri" panose="020F0502020204030204" pitchFamily="34" charset="0"/>
                <a:cs typeface="Times New Roman" panose="02020603050405020304" pitchFamily="18" charset="0"/>
              </a:rPr>
              <a:t>A une portée de fonction ou de global. </a:t>
            </a:r>
          </a:p>
          <a:p>
            <a:pPr indent="0">
              <a:lnSpc>
                <a:spcPct val="105000"/>
              </a:lnSpc>
              <a:spcAft>
                <a:spcPts val="800"/>
              </a:spcAft>
              <a:buNone/>
            </a:pPr>
            <a:r>
              <a:rPr lang="fr-FR" sz="1800" dirty="0">
                <a:effectLst/>
                <a:latin typeface="Calibri" panose="020F0502020204030204" pitchFamily="34" charset="0"/>
                <a:ea typeface="Calibri" panose="020F0502020204030204" pitchFamily="34" charset="0"/>
                <a:cs typeface="Times New Roman" panose="02020603050405020304" pitchFamily="18" charset="0"/>
              </a:rPr>
              <a:t>Elle ignore la portée de bloc, donc une variable déclarée avec var dans un bloc de code (if, for, etc.) reste accessible en dehors de ce bloc</a:t>
            </a: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5000"/>
              </a:lnSpc>
              <a:spcAft>
                <a:spcPts val="800"/>
              </a:spcAft>
              <a:buNone/>
            </a:pPr>
            <a:r>
              <a:rPr lang="fr-FR"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5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let et const : </a:t>
            </a:r>
            <a:r>
              <a:rPr lang="fr-FR" sz="1800" dirty="0">
                <a:effectLst/>
                <a:latin typeface="Calibri" panose="020F0502020204030204" pitchFamily="34" charset="0"/>
                <a:ea typeface="Calibri" panose="020F0502020204030204" pitchFamily="34" charset="0"/>
                <a:cs typeface="Times New Roman" panose="02020603050405020304" pitchFamily="18" charset="0"/>
              </a:rPr>
              <a:t>Respectent la portée de bloc. Une variable définie avec let ou const n'est accessible que dans le bloc où elle est déclarée.</a:t>
            </a:r>
          </a:p>
          <a:p>
            <a:pPr marL="0" indent="0">
              <a:buNone/>
            </a:pPr>
            <a:endParaRPr lang="fr-FR" dirty="0"/>
          </a:p>
        </p:txBody>
      </p:sp>
    </p:spTree>
    <p:extLst>
      <p:ext uri="{BB962C8B-B14F-4D97-AF65-F5344CB8AC3E}">
        <p14:creationId xmlns:p14="http://schemas.microsoft.com/office/powerpoint/2010/main" val="122314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F20A49-0BEE-D409-2180-760CE710DD98}"/>
              </a:ext>
            </a:extLst>
          </p:cNvPr>
          <p:cNvSpPr>
            <a:spLocks noGrp="1"/>
          </p:cNvSpPr>
          <p:nvPr>
            <p:ph type="title"/>
          </p:nvPr>
        </p:nvSpPr>
        <p:spPr/>
        <p:txBody>
          <a:bodyPr/>
          <a:lstStyle/>
          <a:p>
            <a:r>
              <a:rPr lang="fr-FR" b="1" dirty="0"/>
              <a:t>Les tableaux</a:t>
            </a:r>
            <a:r>
              <a:rPr lang="fr-FR" dirty="0"/>
              <a:t> </a:t>
            </a:r>
          </a:p>
        </p:txBody>
      </p:sp>
      <p:sp>
        <p:nvSpPr>
          <p:cNvPr id="3" name="Espace réservé du contenu 2">
            <a:extLst>
              <a:ext uri="{FF2B5EF4-FFF2-40B4-BE49-F238E27FC236}">
                <a16:creationId xmlns:a16="http://schemas.microsoft.com/office/drawing/2014/main" id="{D8C31458-B7F8-CB53-4A1C-22CF55908931}"/>
              </a:ext>
            </a:extLst>
          </p:cNvPr>
          <p:cNvSpPr>
            <a:spLocks noGrp="1"/>
          </p:cNvSpPr>
          <p:nvPr>
            <p:ph idx="1"/>
          </p:nvPr>
        </p:nvSpPr>
        <p:spPr/>
        <p:txBody>
          <a:bodyPr>
            <a:normAutofit lnSpcReduction="10000"/>
          </a:bodyPr>
          <a:lstStyle/>
          <a:p>
            <a:pPr marL="0" indent="0">
              <a:lnSpc>
                <a:spcPct val="104000"/>
              </a:lnSpc>
              <a:spcAft>
                <a:spcPts val="800"/>
              </a:spcAft>
              <a:buNone/>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4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Les </a:t>
            </a:r>
            <a:r>
              <a:rPr lang="fr-FR" sz="1800" b="1" dirty="0">
                <a:effectLst/>
                <a:latin typeface="Calibri" panose="020F0502020204030204" pitchFamily="34" charset="0"/>
                <a:ea typeface="Calibri" panose="020F0502020204030204" pitchFamily="34" charset="0"/>
                <a:cs typeface="Times New Roman" panose="02020603050405020304" pitchFamily="18" charset="0"/>
              </a:rPr>
              <a:t>tableaux</a:t>
            </a:r>
            <a:r>
              <a:rPr lang="fr-FR" sz="1800" dirty="0">
                <a:effectLst/>
                <a:latin typeface="Calibri" panose="020F0502020204030204" pitchFamily="34" charset="0"/>
                <a:ea typeface="Calibri" panose="020F0502020204030204" pitchFamily="34" charset="0"/>
                <a:cs typeface="Times New Roman" panose="02020603050405020304" pitchFamily="18" charset="0"/>
              </a:rPr>
              <a:t> sont des structures de données permettant de stocker une liste ordonnée de valeurs. </a:t>
            </a:r>
          </a:p>
          <a:p>
            <a:pPr marL="0" indent="0">
              <a:buNone/>
            </a:pPr>
            <a:r>
              <a:rPr lang="fr-FR" dirty="0"/>
              <a:t>On peut créer un tableau de plusieurs façons, mais les méthodes les plus courantes sont :</a:t>
            </a:r>
          </a:p>
          <a:p>
            <a:pPr>
              <a:lnSpc>
                <a:spcPct val="104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let fruits = ["pomme", "banane", "orange"]; // Création avec des crochets</a:t>
            </a:r>
          </a:p>
          <a:p>
            <a:pPr>
              <a:lnSpc>
                <a:spcPct val="104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let nombres = new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Array</a:t>
            </a:r>
            <a:r>
              <a:rPr lang="fr-FR" sz="1800" dirty="0">
                <a:effectLst/>
                <a:latin typeface="Calibri" panose="020F0502020204030204" pitchFamily="34" charset="0"/>
                <a:ea typeface="Calibri" panose="020F0502020204030204" pitchFamily="34" charset="0"/>
                <a:cs typeface="Times New Roman" panose="02020603050405020304" pitchFamily="18" charset="0"/>
              </a:rPr>
              <a:t>(1, 2, 3, 4); // Création avec le constructeur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Array</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fr-FR" dirty="0"/>
              <a:t>console.log(fruits[0]); // Affiche "pomme"</a:t>
            </a:r>
          </a:p>
          <a:p>
            <a:pPr marL="0" indent="0">
              <a:buNone/>
            </a:pPr>
            <a:r>
              <a:rPr lang="fr-FR" dirty="0"/>
              <a:t>console.log(fruits[2]); // Affiche "orange"</a:t>
            </a:r>
          </a:p>
          <a:p>
            <a:pPr marL="0" indent="0">
              <a:buNone/>
            </a:pPr>
            <a:endParaRPr lang="fr-FR" dirty="0"/>
          </a:p>
        </p:txBody>
      </p:sp>
    </p:spTree>
    <p:extLst>
      <p:ext uri="{BB962C8B-B14F-4D97-AF65-F5344CB8AC3E}">
        <p14:creationId xmlns:p14="http://schemas.microsoft.com/office/powerpoint/2010/main" val="21121188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3D611C48-1E49-C3BD-05DA-A61001E17DFA}"/>
              </a:ext>
            </a:extLst>
          </p:cNvPr>
          <p:cNvSpPr>
            <a:spLocks noGrp="1" noChangeArrowheads="1"/>
          </p:cNvSpPr>
          <p:nvPr>
            <p:ph idx="1"/>
          </p:nvPr>
        </p:nvSpPr>
        <p:spPr bwMode="auto">
          <a:xfrm>
            <a:off x="978126" y="1102384"/>
            <a:ext cx="11068731" cy="5201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800" b="1" i="0" u="none" strike="noStrike" cap="none" normalizeH="0" baseline="0" dirty="0">
                <a:ln>
                  <a:noFill/>
                </a:ln>
                <a:solidFill>
                  <a:schemeClr val="tx1"/>
                </a:solidFill>
                <a:effectLst/>
                <a:latin typeface="Arial" panose="020B0604020202020204" pitchFamily="34" charset="0"/>
              </a:rPr>
              <a:t>Création de tableaux</a:t>
            </a:r>
            <a:r>
              <a:rPr kumimoji="0" lang="fr-FR" altLang="fr-FR" sz="2800" b="0" i="0" u="none" strike="noStrike" cap="none" normalizeH="0" baseline="0" dirty="0">
                <a:ln>
                  <a:noFill/>
                </a:ln>
                <a:solidFill>
                  <a:schemeClr val="tx1"/>
                </a:solidFill>
                <a:effectLst/>
                <a:latin typeface="Arial" panose="020B0604020202020204" pitchFamily="34" charset="0"/>
              </a:rPr>
              <a:t> : </a:t>
            </a:r>
          </a:p>
          <a:p>
            <a:pPr marL="0" marR="0" lvl="0" indent="0" algn="l" defTabSz="914400" rtl="0" eaLnBrk="0" fontAlgn="base" latinLnBrk="0" hangingPunct="0">
              <a:lnSpc>
                <a:spcPct val="100000"/>
              </a:lnSpc>
              <a:spcBef>
                <a:spcPct val="0"/>
              </a:spcBef>
              <a:spcAft>
                <a:spcPct val="0"/>
              </a:spcAft>
              <a:buClrTx/>
              <a:buSzTx/>
              <a:buNone/>
              <a:tabLst/>
            </a:pPr>
            <a:r>
              <a:rPr lang="fr-FR" altLang="fr-FR" sz="2800" dirty="0">
                <a:solidFill>
                  <a:schemeClr val="tx1"/>
                </a:solidFill>
                <a:latin typeface="Arial" panose="020B0604020202020204" pitchFamily="34" charset="0"/>
              </a:rPr>
              <a:t>	</a:t>
            </a:r>
            <a:r>
              <a:rPr kumimoji="0" lang="fr-FR" altLang="fr-FR" sz="2800" b="0" i="0" u="none" strike="noStrike" cap="none" normalizeH="0" baseline="0" dirty="0">
                <a:ln>
                  <a:noFill/>
                </a:ln>
                <a:solidFill>
                  <a:schemeClr val="tx1"/>
                </a:solidFill>
                <a:effectLst/>
                <a:latin typeface="Arial" panose="020B0604020202020204" pitchFamily="34" charset="0"/>
              </a:rPr>
              <a:t>Avec des crochets </a:t>
            </a:r>
            <a:r>
              <a:rPr kumimoji="0" lang="fr-FR" altLang="fr-FR" sz="2800" b="0" i="0" u="none" strike="noStrike" cap="none" normalizeH="0" baseline="0" dirty="0">
                <a:ln>
                  <a:noFill/>
                </a:ln>
                <a:solidFill>
                  <a:schemeClr val="tx1"/>
                </a:solidFill>
                <a:effectLst/>
                <a:latin typeface="Arial Unicode MS"/>
              </a:rPr>
              <a:t>[]</a:t>
            </a:r>
            <a:r>
              <a:rPr kumimoji="0" lang="fr-FR" altLang="fr-FR" sz="2800" b="0" i="0" u="none" strike="noStrike" cap="none" normalizeH="0" baseline="0" dirty="0">
                <a:ln>
                  <a:noFill/>
                </a:ln>
                <a:solidFill>
                  <a:schemeClr val="tx1"/>
                </a:solidFill>
                <a:effectLst/>
              </a:rPr>
              <a:t> ou le constructeur </a:t>
            </a:r>
            <a:r>
              <a:rPr kumimoji="0" lang="fr-FR" altLang="fr-FR" sz="2800" b="0" i="0" u="none" strike="noStrike" cap="none" normalizeH="0" baseline="0" dirty="0" err="1">
                <a:ln>
                  <a:noFill/>
                </a:ln>
                <a:solidFill>
                  <a:schemeClr val="tx1"/>
                </a:solidFill>
                <a:effectLst/>
                <a:latin typeface="Arial Unicode MS"/>
              </a:rPr>
              <a:t>Array</a:t>
            </a:r>
            <a:r>
              <a:rPr kumimoji="0" lang="fr-FR" altLang="fr-FR" sz="2800" b="0" i="0" u="none" strike="noStrike" cap="none" normalizeH="0" baseline="0" dirty="0">
                <a:ln>
                  <a:noFill/>
                </a:ln>
                <a:solidFill>
                  <a:schemeClr val="tx1"/>
                </a:solidFill>
                <a:effectLst/>
              </a:rPr>
              <a:t>.</a:t>
            </a:r>
            <a:endParaRPr kumimoji="0" lang="fr-FR" altLang="fr-FR"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800" b="1" i="0" u="none" strike="noStrike" cap="none" normalizeH="0" baseline="0" dirty="0">
                <a:ln>
                  <a:noFill/>
                </a:ln>
                <a:solidFill>
                  <a:schemeClr val="tx1"/>
                </a:solidFill>
                <a:effectLst/>
                <a:latin typeface="Arial" panose="020B0604020202020204" pitchFamily="34" charset="0"/>
              </a:rPr>
              <a:t>Manipulation d'éléments</a:t>
            </a:r>
            <a:r>
              <a:rPr kumimoji="0" lang="fr-FR" altLang="fr-FR" sz="2800" b="0" i="0" u="none" strike="noStrike" cap="none" normalizeH="0" baseline="0" dirty="0">
                <a:ln>
                  <a:noFill/>
                </a:ln>
                <a:solidFill>
                  <a:schemeClr val="tx1"/>
                </a:solidFill>
                <a:effectLst/>
                <a:latin typeface="Arial" panose="020B0604020202020204" pitchFamily="34" charset="0"/>
              </a:rPr>
              <a:t> : </a:t>
            </a:r>
          </a:p>
          <a:p>
            <a:pPr marL="400050" lvl="1" indent="0" defTabSz="914400" eaLnBrk="0" fontAlgn="base" hangingPunct="0">
              <a:spcBef>
                <a:spcPct val="0"/>
              </a:spcBef>
              <a:spcAft>
                <a:spcPct val="0"/>
              </a:spcAft>
              <a:buClrTx/>
              <a:buNone/>
            </a:pPr>
            <a:r>
              <a:rPr lang="fr-FR" altLang="fr-FR" sz="2600" dirty="0">
                <a:solidFill>
                  <a:schemeClr val="tx1"/>
                </a:solidFill>
                <a:latin typeface="Arial" panose="020B0604020202020204" pitchFamily="34" charset="0"/>
              </a:rPr>
              <a:t>	</a:t>
            </a:r>
            <a:r>
              <a:rPr kumimoji="0" lang="fr-FR" altLang="fr-FR" sz="2600" b="0" i="0" u="none" strike="noStrike" cap="none" normalizeH="0" baseline="0" dirty="0">
                <a:ln>
                  <a:noFill/>
                </a:ln>
                <a:solidFill>
                  <a:schemeClr val="tx1"/>
                </a:solidFill>
                <a:effectLst/>
                <a:latin typeface="Arial" panose="020B0604020202020204" pitchFamily="34" charset="0"/>
              </a:rPr>
              <a:t>Avec les méthodes </a:t>
            </a:r>
            <a:r>
              <a:rPr kumimoji="0" lang="fr-FR" altLang="fr-FR" sz="2600" b="0" i="0" u="none" strike="noStrike" cap="none" normalizeH="0" baseline="0" dirty="0">
                <a:ln>
                  <a:noFill/>
                </a:ln>
                <a:solidFill>
                  <a:schemeClr val="tx1"/>
                </a:solidFill>
                <a:effectLst/>
                <a:latin typeface="Arial Unicode MS"/>
              </a:rPr>
              <a:t>push</a:t>
            </a:r>
            <a:r>
              <a:rPr kumimoji="0" lang="fr-FR" altLang="fr-FR" sz="2600" b="0" i="0" u="none" strike="noStrike" cap="none" normalizeH="0" baseline="0" dirty="0">
                <a:ln>
                  <a:noFill/>
                </a:ln>
                <a:solidFill>
                  <a:schemeClr val="tx1"/>
                </a:solidFill>
                <a:effectLst/>
              </a:rPr>
              <a:t>, </a:t>
            </a:r>
            <a:r>
              <a:rPr kumimoji="0" lang="fr-FR" altLang="fr-FR" sz="2600" b="0" i="0" u="none" strike="noStrike" cap="none" normalizeH="0" baseline="0" dirty="0">
                <a:ln>
                  <a:noFill/>
                </a:ln>
                <a:solidFill>
                  <a:schemeClr val="tx1"/>
                </a:solidFill>
                <a:effectLst/>
                <a:latin typeface="Arial Unicode MS"/>
              </a:rPr>
              <a:t>pop</a:t>
            </a:r>
            <a:r>
              <a:rPr kumimoji="0" lang="fr-FR" altLang="fr-FR" sz="2600" b="0" i="0" u="none" strike="noStrike" cap="none" normalizeH="0" baseline="0" dirty="0">
                <a:ln>
                  <a:noFill/>
                </a:ln>
                <a:solidFill>
                  <a:schemeClr val="tx1"/>
                </a:solidFill>
                <a:effectLst/>
              </a:rPr>
              <a:t>, </a:t>
            </a:r>
            <a:r>
              <a:rPr kumimoji="0" lang="fr-FR" altLang="fr-FR" sz="2600" b="0" i="0" u="none" strike="noStrike" cap="none" normalizeH="0" baseline="0" dirty="0">
                <a:ln>
                  <a:noFill/>
                </a:ln>
                <a:solidFill>
                  <a:schemeClr val="tx1"/>
                </a:solidFill>
                <a:effectLst/>
                <a:latin typeface="Arial Unicode MS"/>
              </a:rPr>
              <a:t>shift</a:t>
            </a:r>
            <a:r>
              <a:rPr kumimoji="0" lang="fr-FR" altLang="fr-FR" sz="2600" b="0" i="0" u="none" strike="noStrike" cap="none" normalizeH="0" baseline="0" dirty="0">
                <a:ln>
                  <a:noFill/>
                </a:ln>
                <a:solidFill>
                  <a:schemeClr val="tx1"/>
                </a:solidFill>
                <a:effectLst/>
              </a:rPr>
              <a:t>, </a:t>
            </a:r>
            <a:r>
              <a:rPr kumimoji="0" lang="fr-FR" altLang="fr-FR" sz="2600" b="0" i="0" u="none" strike="noStrike" cap="none" normalizeH="0" baseline="0" dirty="0" err="1">
                <a:ln>
                  <a:noFill/>
                </a:ln>
                <a:solidFill>
                  <a:schemeClr val="tx1"/>
                </a:solidFill>
                <a:effectLst/>
                <a:latin typeface="Arial Unicode MS"/>
              </a:rPr>
              <a:t>unshift</a:t>
            </a:r>
            <a:r>
              <a:rPr kumimoji="0" lang="fr-FR" altLang="fr-FR" sz="2600" b="0" i="0" u="none" strike="noStrike" cap="none" normalizeH="0" baseline="0" dirty="0">
                <a:ln>
                  <a:noFill/>
                </a:ln>
                <a:solidFill>
                  <a:schemeClr val="tx1"/>
                </a:solidFill>
                <a:effectLst/>
              </a:rPr>
              <a:t>.</a:t>
            </a:r>
            <a:endParaRPr kumimoji="0" lang="fr-FR" altLang="fr-FR" sz="2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800" b="1" i="0" u="none" strike="noStrike" cap="none" normalizeH="0" baseline="0" dirty="0">
                <a:ln>
                  <a:noFill/>
                </a:ln>
                <a:solidFill>
                  <a:schemeClr val="tx1"/>
                </a:solidFill>
                <a:effectLst/>
                <a:latin typeface="Arial" panose="020B0604020202020204" pitchFamily="34" charset="0"/>
              </a:rPr>
              <a:t>Parcourir les éléments</a:t>
            </a:r>
            <a:r>
              <a:rPr kumimoji="0" lang="fr-FR" altLang="fr-FR" sz="2800" b="0" i="0" u="none" strike="noStrike" cap="none" normalizeH="0" baseline="0" dirty="0">
                <a:ln>
                  <a:noFill/>
                </a:ln>
                <a:solidFill>
                  <a:schemeClr val="tx1"/>
                </a:solidFill>
                <a:effectLst/>
                <a:latin typeface="Arial" panose="020B0604020202020204" pitchFamily="34" charset="0"/>
              </a:rPr>
              <a:t> : </a:t>
            </a:r>
          </a:p>
          <a:p>
            <a:pPr marL="400050" lvl="1" indent="0" defTabSz="914400" eaLnBrk="0" fontAlgn="base" hangingPunct="0">
              <a:spcBef>
                <a:spcPct val="0"/>
              </a:spcBef>
              <a:spcAft>
                <a:spcPct val="0"/>
              </a:spcAft>
              <a:buClrTx/>
              <a:buNone/>
            </a:pPr>
            <a:r>
              <a:rPr lang="fr-FR" altLang="fr-FR" sz="2600" dirty="0">
                <a:solidFill>
                  <a:schemeClr val="tx1"/>
                </a:solidFill>
                <a:latin typeface="Arial" panose="020B0604020202020204" pitchFamily="34" charset="0"/>
              </a:rPr>
              <a:t>	</a:t>
            </a:r>
            <a:r>
              <a:rPr kumimoji="0" lang="fr-FR" altLang="fr-FR" sz="2600" b="0" i="0" u="none" strike="noStrike" cap="none" normalizeH="0" baseline="0" dirty="0">
                <a:ln>
                  <a:noFill/>
                </a:ln>
                <a:solidFill>
                  <a:schemeClr val="tx1"/>
                </a:solidFill>
                <a:effectLst/>
                <a:latin typeface="Arial" panose="020B0604020202020204" pitchFamily="34" charset="0"/>
              </a:rPr>
              <a:t>Avec des boucles </a:t>
            </a:r>
            <a:r>
              <a:rPr kumimoji="0" lang="fr-FR" altLang="fr-FR" sz="2600" b="0" i="0" u="none" strike="noStrike" cap="none" normalizeH="0" baseline="0" dirty="0">
                <a:ln>
                  <a:noFill/>
                </a:ln>
                <a:solidFill>
                  <a:schemeClr val="tx1"/>
                </a:solidFill>
                <a:effectLst/>
                <a:latin typeface="Arial Unicode MS"/>
              </a:rPr>
              <a:t>for</a:t>
            </a:r>
            <a:r>
              <a:rPr kumimoji="0" lang="fr-FR" altLang="fr-FR" sz="2600" b="0" i="0" u="none" strike="noStrike" cap="none" normalizeH="0" baseline="0" dirty="0">
                <a:ln>
                  <a:noFill/>
                </a:ln>
                <a:solidFill>
                  <a:schemeClr val="tx1"/>
                </a:solidFill>
                <a:effectLst/>
              </a:rPr>
              <a:t>, </a:t>
            </a:r>
            <a:r>
              <a:rPr kumimoji="0" lang="fr-FR" altLang="fr-FR" sz="2600" b="0" i="0" u="none" strike="noStrike" cap="none" normalizeH="0" baseline="0" dirty="0">
                <a:ln>
                  <a:noFill/>
                </a:ln>
                <a:solidFill>
                  <a:schemeClr val="tx1"/>
                </a:solidFill>
                <a:effectLst/>
                <a:latin typeface="Arial Unicode MS"/>
              </a:rPr>
              <a:t>for...of</a:t>
            </a:r>
            <a:r>
              <a:rPr kumimoji="0" lang="fr-FR" altLang="fr-FR" sz="2600" b="0" i="0" u="none" strike="noStrike" cap="none" normalizeH="0" baseline="0" dirty="0">
                <a:ln>
                  <a:noFill/>
                </a:ln>
                <a:solidFill>
                  <a:schemeClr val="tx1"/>
                </a:solidFill>
                <a:effectLst/>
              </a:rPr>
              <a:t>, et </a:t>
            </a:r>
            <a:r>
              <a:rPr kumimoji="0" lang="fr-FR" altLang="fr-FR" sz="2600" b="0" i="0" u="none" strike="noStrike" cap="none" normalizeH="0" baseline="0" dirty="0" err="1">
                <a:ln>
                  <a:noFill/>
                </a:ln>
                <a:solidFill>
                  <a:schemeClr val="tx1"/>
                </a:solidFill>
                <a:effectLst/>
                <a:latin typeface="Arial Unicode MS"/>
              </a:rPr>
              <a:t>forEach</a:t>
            </a:r>
            <a:r>
              <a:rPr kumimoji="0" lang="fr-FR" altLang="fr-FR" sz="2600" b="0" i="0" u="none" strike="noStrike" cap="none" normalizeH="0" baseline="0" dirty="0">
                <a:ln>
                  <a:noFill/>
                </a:ln>
                <a:solidFill>
                  <a:schemeClr val="tx1"/>
                </a:solidFill>
                <a:effectLst/>
              </a:rPr>
              <a:t>.</a:t>
            </a:r>
            <a:endParaRPr kumimoji="0" lang="fr-FR" altLang="fr-FR" sz="2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800" b="1" i="0" u="none" strike="noStrike" cap="none" normalizeH="0" baseline="0" dirty="0">
                <a:ln>
                  <a:noFill/>
                </a:ln>
                <a:solidFill>
                  <a:schemeClr val="tx1"/>
                </a:solidFill>
                <a:effectLst/>
                <a:latin typeface="Arial" panose="020B0604020202020204" pitchFamily="34" charset="0"/>
              </a:rPr>
              <a:t>Méthodes avancées</a:t>
            </a:r>
            <a:r>
              <a:rPr kumimoji="0" lang="fr-FR" altLang="fr-FR" sz="2800" b="0" i="0" u="none" strike="noStrike" cap="none" normalizeH="0" baseline="0" dirty="0">
                <a:ln>
                  <a:noFill/>
                </a:ln>
                <a:solidFill>
                  <a:schemeClr val="tx1"/>
                </a:solidFill>
                <a:effectLst/>
                <a:latin typeface="Arial" panose="020B0604020202020204" pitchFamily="34" charset="0"/>
              </a:rPr>
              <a:t> : </a:t>
            </a:r>
          </a:p>
          <a:p>
            <a:pPr marL="0" marR="0" lvl="0" indent="0" algn="l" defTabSz="914400" rtl="0" eaLnBrk="0" fontAlgn="base" latinLnBrk="0" hangingPunct="0">
              <a:lnSpc>
                <a:spcPct val="100000"/>
              </a:lnSpc>
              <a:spcBef>
                <a:spcPct val="0"/>
              </a:spcBef>
              <a:spcAft>
                <a:spcPct val="0"/>
              </a:spcAft>
              <a:buClrTx/>
              <a:buSzTx/>
              <a:buNone/>
              <a:tabLst/>
            </a:pPr>
            <a:r>
              <a:rPr lang="fr-FR" altLang="fr-FR" sz="2800" dirty="0">
                <a:solidFill>
                  <a:schemeClr val="tx1"/>
                </a:solidFill>
                <a:latin typeface="Arial" panose="020B0604020202020204" pitchFamily="34" charset="0"/>
              </a:rPr>
              <a:t>	</a:t>
            </a:r>
            <a:r>
              <a:rPr kumimoji="0" lang="fr-FR" altLang="fr-FR" sz="2800" b="0" i="0" u="none" strike="noStrike" cap="none" normalizeH="0" baseline="0" dirty="0" err="1">
                <a:ln>
                  <a:noFill/>
                </a:ln>
                <a:solidFill>
                  <a:schemeClr val="tx1"/>
                </a:solidFill>
                <a:effectLst/>
                <a:latin typeface="Arial Unicode MS"/>
              </a:rPr>
              <a:t>map</a:t>
            </a:r>
            <a:r>
              <a:rPr kumimoji="0" lang="fr-FR" altLang="fr-FR" sz="2800" b="0" i="0" u="none" strike="noStrike" cap="none" normalizeH="0" baseline="0" dirty="0">
                <a:ln>
                  <a:noFill/>
                </a:ln>
                <a:solidFill>
                  <a:schemeClr val="tx1"/>
                </a:solidFill>
                <a:effectLst/>
              </a:rPr>
              <a:t>, </a:t>
            </a:r>
            <a:r>
              <a:rPr kumimoji="0" lang="fr-FR" altLang="fr-FR" sz="2800" b="0" i="0" u="none" strike="noStrike" cap="none" normalizeH="0" baseline="0" dirty="0" err="1">
                <a:ln>
                  <a:noFill/>
                </a:ln>
                <a:solidFill>
                  <a:schemeClr val="tx1"/>
                </a:solidFill>
                <a:effectLst/>
                <a:latin typeface="Arial Unicode MS"/>
              </a:rPr>
              <a:t>filter</a:t>
            </a:r>
            <a:r>
              <a:rPr kumimoji="0" lang="fr-FR" altLang="fr-FR" sz="2800" b="0" i="0" u="none" strike="noStrike" cap="none" normalizeH="0" baseline="0" dirty="0">
                <a:ln>
                  <a:noFill/>
                </a:ln>
                <a:solidFill>
                  <a:schemeClr val="tx1"/>
                </a:solidFill>
                <a:effectLst/>
              </a:rPr>
              <a:t>, et </a:t>
            </a:r>
            <a:r>
              <a:rPr kumimoji="0" lang="fr-FR" altLang="fr-FR" sz="2800" b="0" i="0" u="none" strike="noStrike" cap="none" normalizeH="0" baseline="0" dirty="0" err="1">
                <a:ln>
                  <a:noFill/>
                </a:ln>
                <a:solidFill>
                  <a:schemeClr val="tx1"/>
                </a:solidFill>
                <a:effectLst/>
                <a:latin typeface="Arial Unicode MS"/>
              </a:rPr>
              <a:t>reduce</a:t>
            </a:r>
            <a:r>
              <a:rPr kumimoji="0" lang="fr-FR" altLang="fr-FR" sz="2800" b="0" i="0" u="none" strike="noStrike" cap="none" normalizeH="0" baseline="0" dirty="0">
                <a:ln>
                  <a:noFill/>
                </a:ln>
                <a:solidFill>
                  <a:schemeClr val="tx1"/>
                </a:solidFill>
                <a:effectLst/>
              </a:rPr>
              <a:t> permettent des transformations complexes.</a:t>
            </a:r>
            <a:endParaRPr kumimoji="0" lang="fr-FR" altLang="fr-FR"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800" b="1" i="0" u="none" strike="noStrike" cap="none" normalizeH="0" baseline="0" dirty="0">
                <a:ln>
                  <a:noFill/>
                </a:ln>
                <a:solidFill>
                  <a:schemeClr val="tx1"/>
                </a:solidFill>
                <a:effectLst/>
                <a:latin typeface="Arial" panose="020B0604020202020204" pitchFamily="34" charset="0"/>
              </a:rPr>
              <a:t>Tableaux imbriqués</a:t>
            </a:r>
            <a:r>
              <a:rPr kumimoji="0" lang="fr-FR" altLang="fr-FR" sz="2800" b="0" i="0" u="none" strike="noStrike" cap="none" normalizeH="0" baseline="0" dirty="0">
                <a:ln>
                  <a:noFill/>
                </a:ln>
                <a:solidFill>
                  <a:schemeClr val="tx1"/>
                </a:solidFill>
                <a:effectLst/>
                <a:latin typeface="Arial" panose="020B0604020202020204" pitchFamily="34" charset="0"/>
              </a:rPr>
              <a:t> : </a:t>
            </a:r>
          </a:p>
          <a:p>
            <a:pPr marL="400050" lvl="1" indent="0" defTabSz="914400" eaLnBrk="0" fontAlgn="base" hangingPunct="0">
              <a:spcBef>
                <a:spcPct val="0"/>
              </a:spcBef>
              <a:spcAft>
                <a:spcPct val="0"/>
              </a:spcAft>
              <a:buClrTx/>
              <a:buNone/>
            </a:pPr>
            <a:r>
              <a:rPr lang="fr-FR" altLang="fr-FR" sz="2600">
                <a:solidFill>
                  <a:schemeClr val="tx1"/>
                </a:solidFill>
                <a:latin typeface="Arial" panose="020B0604020202020204" pitchFamily="34" charset="0"/>
              </a:rPr>
              <a:t>	</a:t>
            </a:r>
            <a:r>
              <a:rPr kumimoji="0" lang="fr-FR" altLang="fr-FR" sz="2600" b="0" i="0" u="none" strike="noStrike" cap="none" normalizeH="0" baseline="0">
                <a:ln>
                  <a:noFill/>
                </a:ln>
                <a:solidFill>
                  <a:schemeClr val="tx1"/>
                </a:solidFill>
                <a:effectLst/>
                <a:latin typeface="Arial" panose="020B0604020202020204" pitchFamily="34" charset="0"/>
              </a:rPr>
              <a:t>Permettent </a:t>
            </a:r>
            <a:r>
              <a:rPr kumimoji="0" lang="fr-FR" altLang="fr-FR" sz="2600" b="0" i="0" u="none" strike="noStrike" cap="none" normalizeH="0" baseline="0" dirty="0">
                <a:ln>
                  <a:noFill/>
                </a:ln>
                <a:solidFill>
                  <a:schemeClr val="tx1"/>
                </a:solidFill>
                <a:effectLst/>
                <a:latin typeface="Arial" panose="020B0604020202020204" pitchFamily="34" charset="0"/>
              </a:rPr>
              <a:t>de représenter des données multidimensionnelles.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85870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6C78BB-DC7F-0B10-CDDA-E5A624BA65D3}"/>
              </a:ext>
            </a:extLst>
          </p:cNvPr>
          <p:cNvSpPr>
            <a:spLocks noGrp="1"/>
          </p:cNvSpPr>
          <p:nvPr>
            <p:ph type="title"/>
          </p:nvPr>
        </p:nvSpPr>
        <p:spPr/>
        <p:txBody>
          <a:bodyPr/>
          <a:lstStyle/>
          <a:p>
            <a:pPr algn="ctr"/>
            <a:r>
              <a:rPr lang="fr-FR" b="1" dirty="0"/>
              <a:t>les Objets</a:t>
            </a:r>
          </a:p>
        </p:txBody>
      </p:sp>
      <p:sp>
        <p:nvSpPr>
          <p:cNvPr id="3" name="Espace réservé du contenu 2">
            <a:extLst>
              <a:ext uri="{FF2B5EF4-FFF2-40B4-BE49-F238E27FC236}">
                <a16:creationId xmlns:a16="http://schemas.microsoft.com/office/drawing/2014/main" id="{56BE5D6D-EB47-56B5-18C9-CE5D2103987A}"/>
              </a:ext>
            </a:extLst>
          </p:cNvPr>
          <p:cNvSpPr>
            <a:spLocks noGrp="1"/>
          </p:cNvSpPr>
          <p:nvPr>
            <p:ph idx="1"/>
          </p:nvPr>
        </p:nvSpPr>
        <p:spPr/>
        <p:txBody>
          <a:bodyPr/>
          <a:lstStyle/>
          <a:p>
            <a:r>
              <a:rPr lang="fr-FR" dirty="0"/>
              <a:t>Les </a:t>
            </a:r>
            <a:r>
              <a:rPr lang="fr-FR" b="1" dirty="0"/>
              <a:t>objets</a:t>
            </a:r>
            <a:r>
              <a:rPr lang="fr-FR" dirty="0"/>
              <a:t> sont une structure de données essentielle en JavaScript, permettant de stocker des collections de données et de fonctionnalités. </a:t>
            </a:r>
            <a:r>
              <a:rPr lang="fr-FR"/>
              <a:t>Ils sont constitués de </a:t>
            </a:r>
            <a:r>
              <a:rPr lang="fr-FR" b="1"/>
              <a:t>paires clé-valeur</a:t>
            </a:r>
            <a:r>
              <a:rPr lang="fr-FR"/>
              <a:t> et sont très flexibles.</a:t>
            </a:r>
          </a:p>
        </p:txBody>
      </p:sp>
    </p:spTree>
    <p:extLst>
      <p:ext uri="{BB962C8B-B14F-4D97-AF65-F5344CB8AC3E}">
        <p14:creationId xmlns:p14="http://schemas.microsoft.com/office/powerpoint/2010/main" val="12173906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92A3A43-99D6-473C-E162-606DE7E1A240}"/>
              </a:ext>
            </a:extLst>
          </p:cNvPr>
          <p:cNvSpPr>
            <a:spLocks noGrp="1"/>
          </p:cNvSpPr>
          <p:nvPr>
            <p:ph idx="1"/>
          </p:nvPr>
        </p:nvSpPr>
        <p:spPr>
          <a:xfrm>
            <a:off x="196948" y="0"/>
            <a:ext cx="11307664" cy="6858000"/>
          </a:xfrm>
        </p:spPr>
        <p:txBody>
          <a:bodyPr/>
          <a:lstStyle/>
          <a:p>
            <a:endParaRPr lang="fr-FR" dirty="0"/>
          </a:p>
        </p:txBody>
      </p:sp>
    </p:spTree>
    <p:extLst>
      <p:ext uri="{BB962C8B-B14F-4D97-AF65-F5344CB8AC3E}">
        <p14:creationId xmlns:p14="http://schemas.microsoft.com/office/powerpoint/2010/main" val="2280336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39E53D-D13E-B2FA-C809-800DFD25D656}"/>
              </a:ext>
            </a:extLst>
          </p:cNvPr>
          <p:cNvSpPr>
            <a:spLocks noGrp="1"/>
          </p:cNvSpPr>
          <p:nvPr>
            <p:ph type="title"/>
          </p:nvPr>
        </p:nvSpPr>
        <p:spPr/>
        <p:txBody>
          <a:bodyPr/>
          <a:lstStyle/>
          <a:p>
            <a:r>
              <a:rPr lang="fr-FR" b="0" i="0" dirty="0">
                <a:solidFill>
                  <a:srgbClr val="2D2F31"/>
                </a:solidFill>
                <a:effectLst/>
                <a:latin typeface="Udemy Sans"/>
              </a:rPr>
              <a:t>Où placer le code Javascript ?</a:t>
            </a:r>
            <a:endParaRPr lang="fr-FR" dirty="0"/>
          </a:p>
        </p:txBody>
      </p:sp>
      <p:sp>
        <p:nvSpPr>
          <p:cNvPr id="6" name="Rectangle 3">
            <a:extLst>
              <a:ext uri="{FF2B5EF4-FFF2-40B4-BE49-F238E27FC236}">
                <a16:creationId xmlns:a16="http://schemas.microsoft.com/office/drawing/2014/main" id="{8129576F-07E2-D371-B2BB-62EF84FC2525}"/>
              </a:ext>
            </a:extLst>
          </p:cNvPr>
          <p:cNvSpPr>
            <a:spLocks noGrp="1" noChangeArrowheads="1"/>
          </p:cNvSpPr>
          <p:nvPr>
            <p:ph idx="1"/>
          </p:nvPr>
        </p:nvSpPr>
        <p:spPr bwMode="auto">
          <a:xfrm>
            <a:off x="2293034" y="2391748"/>
            <a:ext cx="8911687"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fr-FR" altLang="fr-FR" sz="2800" b="1" i="0" u="none" strike="noStrike" cap="none" normalizeH="0" baseline="0" dirty="0">
                <a:ln>
                  <a:noFill/>
                </a:ln>
                <a:solidFill>
                  <a:schemeClr val="tx1"/>
                </a:solidFill>
                <a:effectLst/>
                <a:latin typeface="Arial" panose="020B0604020202020204" pitchFamily="34" charset="0"/>
              </a:rPr>
              <a:t>Dans une balise </a:t>
            </a:r>
            <a:r>
              <a:rPr kumimoji="0" lang="fr-FR" altLang="fr-FR" sz="2800" b="1" i="0" u="none" strike="noStrike" cap="none" normalizeH="0" baseline="0" dirty="0">
                <a:ln>
                  <a:noFill/>
                </a:ln>
                <a:solidFill>
                  <a:schemeClr val="tx1"/>
                </a:solidFill>
                <a:effectLst/>
                <a:latin typeface="Arial Unicode MS"/>
              </a:rPr>
              <a:t>&lt;script&gt;</a:t>
            </a:r>
            <a:r>
              <a:rPr kumimoji="0" lang="fr-FR" altLang="fr-FR" sz="2800" b="0" i="0" u="none" strike="noStrike" cap="none" normalizeH="0" baseline="0" dirty="0">
                <a:ln>
                  <a:noFill/>
                </a:ln>
                <a:solidFill>
                  <a:schemeClr val="tx1"/>
                </a:solidFill>
                <a:effectLst/>
              </a:rPr>
              <a:t> : directement dans le fichier HTML.</a:t>
            </a:r>
          </a:p>
          <a:p>
            <a:pPr marL="0" marR="0" lvl="0" indent="0" defTabSz="914400" rtl="0" eaLnBrk="0" fontAlgn="base" latinLnBrk="0" hangingPunct="0">
              <a:lnSpc>
                <a:spcPct val="100000"/>
              </a:lnSpc>
              <a:spcBef>
                <a:spcPct val="0"/>
              </a:spcBef>
              <a:spcAft>
                <a:spcPct val="0"/>
              </a:spcAft>
              <a:buClrTx/>
              <a:buSzTx/>
              <a:buNone/>
              <a:tabLst/>
            </a:pPr>
            <a:endParaRPr kumimoji="0" lang="fr-FR" altLang="fr-FR" sz="28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None/>
              <a:tabLst/>
            </a:pPr>
            <a:endParaRPr kumimoji="0" lang="fr-FR" altLang="fr-FR" sz="28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fr-FR" altLang="fr-FR" sz="2800" b="1" i="0" u="none" strike="noStrike" cap="none" normalizeH="0" baseline="0" dirty="0">
                <a:ln>
                  <a:noFill/>
                </a:ln>
                <a:solidFill>
                  <a:schemeClr val="tx1"/>
                </a:solidFill>
                <a:effectLst/>
                <a:latin typeface="Arial" panose="020B0604020202020204" pitchFamily="34" charset="0"/>
              </a:rPr>
              <a:t>Fichier externe</a:t>
            </a:r>
            <a:r>
              <a:rPr kumimoji="0" lang="fr-FR" altLang="fr-FR" sz="2800" b="0" i="0" u="none" strike="noStrike" cap="none" normalizeH="0" baseline="0" dirty="0">
                <a:ln>
                  <a:noFill/>
                </a:ln>
                <a:solidFill>
                  <a:schemeClr val="tx1"/>
                </a:solidFill>
                <a:effectLst/>
                <a:latin typeface="Arial" panose="020B0604020202020204" pitchFamily="34" charset="0"/>
              </a:rPr>
              <a:t> : lier un fichier </a:t>
            </a:r>
            <a:r>
              <a:rPr kumimoji="0" lang="fr-FR" altLang="fr-FR" sz="2800" b="0" i="0" u="none" strike="noStrike" cap="none" normalizeH="0" baseline="0" dirty="0">
                <a:ln>
                  <a:noFill/>
                </a:ln>
                <a:solidFill>
                  <a:schemeClr val="tx1"/>
                </a:solidFill>
                <a:effectLst/>
                <a:latin typeface="Arial Unicode MS"/>
              </a:rPr>
              <a:t>.</a:t>
            </a:r>
            <a:r>
              <a:rPr kumimoji="0" lang="fr-FR" altLang="fr-FR" sz="2800" b="0" i="0" u="none" strike="noStrike" cap="none" normalizeH="0" baseline="0" dirty="0" err="1">
                <a:ln>
                  <a:noFill/>
                </a:ln>
                <a:solidFill>
                  <a:schemeClr val="tx1"/>
                </a:solidFill>
                <a:effectLst/>
                <a:latin typeface="Arial Unicode MS"/>
              </a:rPr>
              <a:t>js</a:t>
            </a:r>
            <a:r>
              <a:rPr kumimoji="0" lang="fr-FR" altLang="fr-FR" sz="2800" b="0" i="0" u="none" strike="noStrike" cap="none" normalizeH="0" baseline="0" dirty="0">
                <a:ln>
                  <a:noFill/>
                </a:ln>
                <a:solidFill>
                  <a:schemeClr val="tx1"/>
                </a:solidFill>
                <a:effectLst/>
              </a:rPr>
              <a:t> au HTML (</a:t>
            </a:r>
            <a:r>
              <a:rPr kumimoji="0" lang="fr-FR" altLang="fr-FR" sz="2800" b="0" i="0" u="none" strike="noStrike" cap="none" normalizeH="0" baseline="0" dirty="0">
                <a:ln>
                  <a:noFill/>
                </a:ln>
                <a:solidFill>
                  <a:schemeClr val="tx1"/>
                </a:solidFill>
                <a:effectLst/>
                <a:latin typeface="Arial Unicode MS"/>
              </a:rPr>
              <a:t>&lt;script src="script.js"&gt;&lt;/script&gt;</a:t>
            </a:r>
            <a:r>
              <a:rPr kumimoji="0" lang="fr-FR" altLang="fr-FR" sz="2800" b="0" i="0" u="none" strike="noStrike" cap="none" normalizeH="0" baseline="0" dirty="0">
                <a:ln>
                  <a:noFill/>
                </a:ln>
                <a:solidFill>
                  <a:schemeClr val="tx1"/>
                </a:solidFill>
                <a:effectLst/>
              </a:rPr>
              <a:t>)</a:t>
            </a:r>
            <a:r>
              <a:rPr kumimoji="0" lang="fr-FR" altLang="fr-FR" sz="2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921824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4AC365-03B8-697C-89F0-65DEBD30E588}"/>
              </a:ext>
            </a:extLst>
          </p:cNvPr>
          <p:cNvSpPr>
            <a:spLocks noGrp="1"/>
          </p:cNvSpPr>
          <p:nvPr>
            <p:ph type="title"/>
          </p:nvPr>
        </p:nvSpPr>
        <p:spPr/>
        <p:txBody>
          <a:bodyPr/>
          <a:lstStyle/>
          <a:p>
            <a:pPr algn="ctr"/>
            <a:r>
              <a:rPr lang="fr-FR" b="1" dirty="0"/>
              <a:t>types primitifs</a:t>
            </a:r>
          </a:p>
        </p:txBody>
      </p:sp>
      <p:sp>
        <p:nvSpPr>
          <p:cNvPr id="4" name="Rectangle 1">
            <a:extLst>
              <a:ext uri="{FF2B5EF4-FFF2-40B4-BE49-F238E27FC236}">
                <a16:creationId xmlns:a16="http://schemas.microsoft.com/office/drawing/2014/main" id="{0890F5AB-CA62-AE3C-DAF7-6D359BF170BA}"/>
              </a:ext>
            </a:extLst>
          </p:cNvPr>
          <p:cNvSpPr>
            <a:spLocks noGrp="1" noChangeArrowheads="1"/>
          </p:cNvSpPr>
          <p:nvPr>
            <p:ph idx="1"/>
          </p:nvPr>
        </p:nvSpPr>
        <p:spPr bwMode="auto">
          <a:xfrm>
            <a:off x="478303" y="2037253"/>
            <a:ext cx="11713698"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800" b="1" i="0" u="none" strike="noStrike" cap="none" normalizeH="0" baseline="0" dirty="0" err="1">
                <a:ln>
                  <a:noFill/>
                </a:ln>
                <a:solidFill>
                  <a:schemeClr val="tx1"/>
                </a:solidFill>
                <a:effectLst/>
                <a:latin typeface="Arial" panose="020B0604020202020204" pitchFamily="34" charset="0"/>
              </a:rPr>
              <a:t>Number</a:t>
            </a:r>
            <a:r>
              <a:rPr kumimoji="0" lang="fr-FR" altLang="fr-FR" sz="2800" b="0" i="0" u="none" strike="noStrike" cap="none" normalizeH="0" baseline="0" dirty="0">
                <a:ln>
                  <a:noFill/>
                </a:ln>
                <a:solidFill>
                  <a:schemeClr val="tx1"/>
                </a:solidFill>
                <a:effectLst/>
                <a:latin typeface="Arial" panose="020B0604020202020204" pitchFamily="34" charset="0"/>
              </a:rPr>
              <a:t> : pour les nombres (entiers et décimaux).</a:t>
            </a:r>
          </a:p>
          <a:p>
            <a:pPr marL="0" marR="0" lvl="0" indent="0" algn="l" defTabSz="914400" rtl="0" eaLnBrk="0" fontAlgn="base" latinLnBrk="0" hangingPunct="0">
              <a:lnSpc>
                <a:spcPct val="100000"/>
              </a:lnSpc>
              <a:spcBef>
                <a:spcPct val="0"/>
              </a:spcBef>
              <a:spcAft>
                <a:spcPct val="0"/>
              </a:spcAft>
              <a:buClrTx/>
              <a:buSzTx/>
              <a:buNone/>
              <a:tabLst/>
            </a:pPr>
            <a:endParaRPr kumimoji="0" lang="fr-FR" altLang="fr-FR"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800" b="1" i="0" u="none" strike="noStrike" cap="none" normalizeH="0" baseline="0" dirty="0">
                <a:ln>
                  <a:noFill/>
                </a:ln>
                <a:solidFill>
                  <a:schemeClr val="tx1"/>
                </a:solidFill>
                <a:effectLst/>
                <a:latin typeface="Arial" panose="020B0604020202020204" pitchFamily="34" charset="0"/>
              </a:rPr>
              <a:t>String</a:t>
            </a:r>
            <a:r>
              <a:rPr kumimoji="0" lang="fr-FR" altLang="fr-FR" sz="2800" b="0" i="0" u="none" strike="noStrike" cap="none" normalizeH="0" baseline="0" dirty="0">
                <a:ln>
                  <a:noFill/>
                </a:ln>
                <a:solidFill>
                  <a:schemeClr val="tx1"/>
                </a:solidFill>
                <a:effectLst/>
                <a:latin typeface="Arial" panose="020B0604020202020204" pitchFamily="34" charset="0"/>
              </a:rPr>
              <a:t> : pour les chaînes de caractères (texte).</a:t>
            </a:r>
          </a:p>
          <a:p>
            <a:pPr marL="0" marR="0" lvl="0" indent="0" algn="l" defTabSz="914400" rtl="0" eaLnBrk="0" fontAlgn="base" latinLnBrk="0" hangingPunct="0">
              <a:lnSpc>
                <a:spcPct val="100000"/>
              </a:lnSpc>
              <a:spcBef>
                <a:spcPct val="0"/>
              </a:spcBef>
              <a:spcAft>
                <a:spcPct val="0"/>
              </a:spcAft>
              <a:buClrTx/>
              <a:buSzTx/>
              <a:buNone/>
              <a:tabLst/>
            </a:pPr>
            <a:endParaRPr kumimoji="0" lang="fr-FR" altLang="fr-FR"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800" b="1" i="0" u="none" strike="noStrike" cap="none" normalizeH="0" baseline="0" dirty="0">
                <a:ln>
                  <a:noFill/>
                </a:ln>
                <a:solidFill>
                  <a:schemeClr val="tx1"/>
                </a:solidFill>
                <a:effectLst/>
                <a:latin typeface="Arial" panose="020B0604020202020204" pitchFamily="34" charset="0"/>
              </a:rPr>
              <a:t>Boolean</a:t>
            </a:r>
            <a:r>
              <a:rPr kumimoji="0" lang="fr-FR" altLang="fr-FR" sz="2800" b="0" i="0" u="none" strike="noStrike" cap="none" normalizeH="0" baseline="0" dirty="0">
                <a:ln>
                  <a:noFill/>
                </a:ln>
                <a:solidFill>
                  <a:schemeClr val="tx1"/>
                </a:solidFill>
                <a:effectLst/>
                <a:latin typeface="Arial" panose="020B0604020202020204" pitchFamily="34" charset="0"/>
              </a:rPr>
              <a:t> : pour les valeurs logiques (vrai ou faux).</a:t>
            </a:r>
          </a:p>
          <a:p>
            <a:pPr marL="0" marR="0" lvl="0" indent="0" algn="l" defTabSz="914400" rtl="0" eaLnBrk="0" fontAlgn="base" latinLnBrk="0" hangingPunct="0">
              <a:lnSpc>
                <a:spcPct val="100000"/>
              </a:lnSpc>
              <a:spcBef>
                <a:spcPct val="0"/>
              </a:spcBef>
              <a:spcAft>
                <a:spcPct val="0"/>
              </a:spcAft>
              <a:buClrTx/>
              <a:buSzTx/>
              <a:buNone/>
              <a:tabLst/>
            </a:pPr>
            <a:endParaRPr kumimoji="0" lang="fr-FR" altLang="fr-FR"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800" b="1" i="0" u="none" strike="noStrike" cap="none" normalizeH="0" baseline="0" dirty="0" err="1">
                <a:ln>
                  <a:noFill/>
                </a:ln>
                <a:solidFill>
                  <a:schemeClr val="tx1"/>
                </a:solidFill>
                <a:effectLst/>
                <a:latin typeface="Arial" panose="020B0604020202020204" pitchFamily="34" charset="0"/>
              </a:rPr>
              <a:t>Undefined</a:t>
            </a:r>
            <a:r>
              <a:rPr kumimoji="0" lang="fr-FR" altLang="fr-FR" sz="2800" b="0" i="0" u="none" strike="noStrike" cap="none" normalizeH="0" baseline="0" dirty="0">
                <a:ln>
                  <a:noFill/>
                </a:ln>
                <a:solidFill>
                  <a:schemeClr val="tx1"/>
                </a:solidFill>
                <a:effectLst/>
                <a:latin typeface="Arial" panose="020B0604020202020204" pitchFamily="34" charset="0"/>
              </a:rPr>
              <a:t> : pour une variable déclarée sans valeur.</a:t>
            </a:r>
          </a:p>
          <a:p>
            <a:pPr marL="0" marR="0" lvl="0" indent="0" algn="l" defTabSz="914400" rtl="0" eaLnBrk="0" fontAlgn="base" latinLnBrk="0" hangingPunct="0">
              <a:lnSpc>
                <a:spcPct val="100000"/>
              </a:lnSpc>
              <a:spcBef>
                <a:spcPct val="0"/>
              </a:spcBef>
              <a:spcAft>
                <a:spcPct val="0"/>
              </a:spcAft>
              <a:buClrTx/>
              <a:buSzTx/>
              <a:buNone/>
              <a:tabLst/>
            </a:pPr>
            <a:endParaRPr kumimoji="0" lang="fr-FR" altLang="fr-FR"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800" b="1" i="0" u="none" strike="noStrike" cap="none" normalizeH="0" baseline="0" dirty="0" err="1">
                <a:ln>
                  <a:noFill/>
                </a:ln>
                <a:solidFill>
                  <a:schemeClr val="tx1"/>
                </a:solidFill>
                <a:effectLst/>
                <a:latin typeface="Arial" panose="020B0604020202020204" pitchFamily="34" charset="0"/>
              </a:rPr>
              <a:t>Null</a:t>
            </a:r>
            <a:r>
              <a:rPr kumimoji="0" lang="fr-FR" altLang="fr-FR" sz="2800" b="0" i="0" u="none" strike="noStrike" cap="none" normalizeH="0" baseline="0" dirty="0">
                <a:ln>
                  <a:noFill/>
                </a:ln>
                <a:solidFill>
                  <a:schemeClr val="tx1"/>
                </a:solidFill>
                <a:effectLst/>
                <a:latin typeface="Arial" panose="020B0604020202020204" pitchFamily="34" charset="0"/>
              </a:rPr>
              <a:t> : pour une valeur vide ou intentionnellement absente.</a:t>
            </a:r>
          </a:p>
        </p:txBody>
      </p:sp>
    </p:spTree>
    <p:extLst>
      <p:ext uri="{BB962C8B-B14F-4D97-AF65-F5344CB8AC3E}">
        <p14:creationId xmlns:p14="http://schemas.microsoft.com/office/powerpoint/2010/main" val="603539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F916C4-6F7E-2E82-E7BB-4234D6600A90}"/>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62A6E6BD-586C-CF31-A96C-55D0CD460D49}"/>
              </a:ext>
            </a:extLst>
          </p:cNvPr>
          <p:cNvSpPr>
            <a:spLocks noGrp="1"/>
          </p:cNvSpPr>
          <p:nvPr>
            <p:ph type="title"/>
          </p:nvPr>
        </p:nvSpPr>
        <p:spPr>
          <a:xfrm>
            <a:off x="2592926" y="624110"/>
            <a:ext cx="6494804" cy="1280890"/>
          </a:xfrm>
        </p:spPr>
        <p:txBody>
          <a:bodyPr/>
          <a:lstStyle/>
          <a:p>
            <a:pPr algn="ctr">
              <a:lnSpc>
                <a:spcPct val="106000"/>
              </a:lnSpc>
              <a:spcAft>
                <a:spcPts val="800"/>
              </a:spcAft>
            </a:pPr>
            <a:r>
              <a:rPr lang="fr-FR" sz="3600" b="1" dirty="0" err="1">
                <a:effectLst/>
                <a:latin typeface="Calibri" panose="020F0502020204030204" pitchFamily="34" charset="0"/>
                <a:ea typeface="Calibri" panose="020F0502020204030204" pitchFamily="34" charset="0"/>
                <a:cs typeface="Times New Roman" panose="02020603050405020304" pitchFamily="18" charset="0"/>
              </a:rPr>
              <a:t>falsy</a:t>
            </a:r>
            <a:r>
              <a:rPr lang="fr-FR" sz="3600" b="1" dirty="0">
                <a:effectLst/>
                <a:latin typeface="Calibri" panose="020F0502020204030204" pitchFamily="34" charset="0"/>
                <a:ea typeface="Calibri" panose="020F0502020204030204" pitchFamily="34" charset="0"/>
                <a:cs typeface="Times New Roman" panose="02020603050405020304" pitchFamily="18" charset="0"/>
              </a:rPr>
              <a:t> values</a:t>
            </a:r>
            <a:r>
              <a:rPr lang="fr-FR" sz="3600" dirty="0">
                <a:effectLst/>
                <a:latin typeface="Calibri" panose="020F0502020204030204" pitchFamily="34" charset="0"/>
                <a:ea typeface="Calibri" panose="020F0502020204030204" pitchFamily="34" charset="0"/>
                <a:cs typeface="Times New Roman" panose="02020603050405020304" pitchFamily="18" charset="0"/>
              </a:rPr>
              <a:t> </a:t>
            </a:r>
            <a:br>
              <a:rPr lang="fr-FR" sz="3600" dirty="0">
                <a:effectLst/>
                <a:latin typeface="Calibri" panose="020F0502020204030204" pitchFamily="34" charset="0"/>
                <a:ea typeface="Calibri" panose="020F0502020204030204" pitchFamily="34" charset="0"/>
                <a:cs typeface="Times New Roman" panose="02020603050405020304" pitchFamily="18" charset="0"/>
              </a:rPr>
            </a:br>
            <a:endParaRPr lang="fr-FR" sz="3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1">
            <a:extLst>
              <a:ext uri="{FF2B5EF4-FFF2-40B4-BE49-F238E27FC236}">
                <a16:creationId xmlns:a16="http://schemas.microsoft.com/office/drawing/2014/main" id="{C65FCC54-F968-CC6C-2908-B1A6A3345BA6}"/>
              </a:ext>
            </a:extLst>
          </p:cNvPr>
          <p:cNvSpPr>
            <a:spLocks noGrp="1" noChangeArrowheads="1"/>
          </p:cNvSpPr>
          <p:nvPr>
            <p:ph idx="1"/>
          </p:nvPr>
        </p:nvSpPr>
        <p:spPr bwMode="auto">
          <a:xfrm>
            <a:off x="562707" y="1646698"/>
            <a:ext cx="11629293" cy="4751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a:lnSpc>
                <a:spcPct val="106000"/>
              </a:lnSpc>
              <a:spcAft>
                <a:spcPts val="800"/>
              </a:spcAft>
              <a:buNone/>
              <a:tabLst>
                <a:tab pos="457200" algn="l"/>
              </a:tabLst>
            </a:pPr>
            <a:r>
              <a:rPr lang="fr-FR" sz="2400" dirty="0">
                <a:effectLst/>
                <a:latin typeface="Calibri" panose="020F0502020204030204" pitchFamily="34" charset="0"/>
                <a:ea typeface="Calibri" panose="020F0502020204030204" pitchFamily="34" charset="0"/>
                <a:cs typeface="Times New Roman" panose="02020603050405020304" pitchFamily="18" charset="0"/>
              </a:rPr>
              <a:t>Boolean()</a:t>
            </a:r>
          </a:p>
          <a:p>
            <a:pPr marL="342900" lvl="0" indent="-342900">
              <a:lnSpc>
                <a:spcPct val="106000"/>
              </a:lnSpc>
              <a:spcAft>
                <a:spcPts val="800"/>
              </a:spcAft>
              <a:buFont typeface="+mj-lt"/>
              <a:buAutoNum type="arabicPeriod"/>
              <a:tabLst>
                <a:tab pos="457200" algn="l"/>
              </a:tabLst>
            </a:pPr>
            <a:r>
              <a:rPr lang="fr-FR" sz="2400" dirty="0">
                <a:effectLst/>
                <a:latin typeface="Calibri" panose="020F0502020204030204" pitchFamily="34" charset="0"/>
                <a:ea typeface="Calibri" panose="020F0502020204030204" pitchFamily="34" charset="0"/>
                <a:cs typeface="Times New Roman" panose="02020603050405020304" pitchFamily="18" charset="0"/>
              </a:rPr>
              <a:t>false : la valeur booléenne false.</a:t>
            </a:r>
          </a:p>
          <a:p>
            <a:pPr marL="342900" lvl="0" indent="-342900">
              <a:lnSpc>
                <a:spcPct val="106000"/>
              </a:lnSpc>
              <a:spcAft>
                <a:spcPts val="800"/>
              </a:spcAft>
              <a:buFont typeface="+mj-lt"/>
              <a:buAutoNum type="arabicPeriod"/>
              <a:tabLst>
                <a:tab pos="457200" algn="l"/>
              </a:tabLst>
            </a:pPr>
            <a:r>
              <a:rPr lang="fr-FR" sz="2400" dirty="0">
                <a:effectLst/>
                <a:latin typeface="Calibri" panose="020F0502020204030204" pitchFamily="34" charset="0"/>
                <a:ea typeface="Calibri" panose="020F0502020204030204" pitchFamily="34" charset="0"/>
                <a:cs typeface="Times New Roman" panose="02020603050405020304" pitchFamily="18" charset="0"/>
              </a:rPr>
              <a:t>0 : le nombre zéro.</a:t>
            </a:r>
          </a:p>
          <a:p>
            <a:pPr marL="342900" lvl="0" indent="-342900">
              <a:lnSpc>
                <a:spcPct val="106000"/>
              </a:lnSpc>
              <a:spcAft>
                <a:spcPts val="800"/>
              </a:spcAft>
              <a:buFont typeface="+mj-lt"/>
              <a:buAutoNum type="arabicPeriod"/>
              <a:tabLst>
                <a:tab pos="457200" algn="l"/>
              </a:tabLst>
            </a:pPr>
            <a:r>
              <a:rPr lang="fr-FR" sz="2400" dirty="0">
                <a:effectLst/>
                <a:latin typeface="Calibri" panose="020F0502020204030204" pitchFamily="34" charset="0"/>
                <a:ea typeface="Calibri" panose="020F0502020204030204" pitchFamily="34" charset="0"/>
                <a:cs typeface="Times New Roman" panose="02020603050405020304" pitchFamily="18" charset="0"/>
              </a:rPr>
              <a:t>"" ou '' : une chaîne de caractères vide.</a:t>
            </a:r>
          </a:p>
          <a:p>
            <a:pPr marL="342900" lvl="0" indent="-342900">
              <a:lnSpc>
                <a:spcPct val="106000"/>
              </a:lnSpc>
              <a:spcAft>
                <a:spcPts val="800"/>
              </a:spcAft>
              <a:buFont typeface="+mj-lt"/>
              <a:buAutoNum type="arabicPeriod"/>
              <a:tabLst>
                <a:tab pos="457200" algn="l"/>
              </a:tabLst>
            </a:pPr>
            <a:r>
              <a:rPr lang="fr-FR" sz="2400" dirty="0" err="1">
                <a:effectLst/>
                <a:latin typeface="Calibri" panose="020F0502020204030204" pitchFamily="34" charset="0"/>
                <a:ea typeface="Calibri" panose="020F0502020204030204" pitchFamily="34" charset="0"/>
                <a:cs typeface="Times New Roman" panose="02020603050405020304" pitchFamily="18" charset="0"/>
              </a:rPr>
              <a:t>null</a:t>
            </a:r>
            <a:r>
              <a:rPr lang="fr-FR" sz="2400" dirty="0">
                <a:effectLst/>
                <a:latin typeface="Calibri" panose="020F0502020204030204" pitchFamily="34" charset="0"/>
                <a:ea typeface="Calibri" panose="020F0502020204030204" pitchFamily="34" charset="0"/>
                <a:cs typeface="Times New Roman" panose="02020603050405020304" pitchFamily="18" charset="0"/>
              </a:rPr>
              <a:t> : représente l'absence intentionnelle de valeur.</a:t>
            </a:r>
          </a:p>
          <a:p>
            <a:pPr marL="342900" lvl="0" indent="-342900">
              <a:lnSpc>
                <a:spcPct val="106000"/>
              </a:lnSpc>
              <a:spcAft>
                <a:spcPts val="800"/>
              </a:spcAft>
              <a:buFont typeface="+mj-lt"/>
              <a:buAutoNum type="arabicPeriod"/>
              <a:tabLst>
                <a:tab pos="457200" algn="l"/>
              </a:tabLst>
            </a:pPr>
            <a:r>
              <a:rPr lang="fr-FR" sz="2400" dirty="0" err="1">
                <a:effectLst/>
                <a:latin typeface="Calibri" panose="020F0502020204030204" pitchFamily="34" charset="0"/>
                <a:ea typeface="Calibri" panose="020F0502020204030204" pitchFamily="34" charset="0"/>
                <a:cs typeface="Times New Roman" panose="02020603050405020304" pitchFamily="18" charset="0"/>
              </a:rPr>
              <a:t>undefined</a:t>
            </a:r>
            <a:r>
              <a:rPr lang="fr-FR" sz="2400" dirty="0">
                <a:effectLst/>
                <a:latin typeface="Calibri" panose="020F0502020204030204" pitchFamily="34" charset="0"/>
                <a:ea typeface="Calibri" panose="020F0502020204030204" pitchFamily="34" charset="0"/>
                <a:cs typeface="Times New Roman" panose="02020603050405020304" pitchFamily="18" charset="0"/>
              </a:rPr>
              <a:t> : signifie qu’une variable n’a pas de valeur définie.</a:t>
            </a:r>
          </a:p>
          <a:p>
            <a:pPr marL="342900" lvl="0" indent="-342900">
              <a:lnSpc>
                <a:spcPct val="106000"/>
              </a:lnSpc>
              <a:spcAft>
                <a:spcPts val="800"/>
              </a:spcAft>
              <a:buFont typeface="+mj-lt"/>
              <a:buAutoNum type="arabicPeriod"/>
              <a:tabLst>
                <a:tab pos="457200" algn="l"/>
              </a:tabLst>
            </a:pPr>
            <a:r>
              <a:rPr lang="fr-FR" sz="2400" dirty="0">
                <a:effectLst/>
                <a:latin typeface="Calibri" panose="020F0502020204030204" pitchFamily="34" charset="0"/>
                <a:ea typeface="Calibri" panose="020F0502020204030204" pitchFamily="34" charset="0"/>
                <a:cs typeface="Times New Roman" panose="02020603050405020304" pitchFamily="18" charset="0"/>
              </a:rPr>
              <a:t>NaN : signifie "Not-a-</a:t>
            </a:r>
            <a:r>
              <a:rPr lang="fr-FR" sz="2400" dirty="0" err="1">
                <a:effectLst/>
                <a:latin typeface="Calibri" panose="020F0502020204030204" pitchFamily="34" charset="0"/>
                <a:ea typeface="Calibri" panose="020F0502020204030204" pitchFamily="34" charset="0"/>
                <a:cs typeface="Times New Roman" panose="02020603050405020304" pitchFamily="18" charset="0"/>
              </a:rPr>
              <a:t>Number</a:t>
            </a:r>
            <a:r>
              <a:rPr lang="fr-FR" sz="2400" dirty="0">
                <a:effectLst/>
                <a:latin typeface="Calibri" panose="020F0502020204030204" pitchFamily="34" charset="0"/>
                <a:ea typeface="Calibri" panose="020F0502020204030204" pitchFamily="34" charset="0"/>
                <a:cs typeface="Times New Roman" panose="02020603050405020304" pitchFamily="18" charset="0"/>
              </a:rPr>
              <a:t>", un résultat d’une opération mathématique non valide.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23048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AD381FCB-8FD0-D325-C46F-360088598DC4}"/>
              </a:ext>
            </a:extLst>
          </p:cNvPr>
          <p:cNvSpPr>
            <a:spLocks noGrp="1"/>
          </p:cNvSpPr>
          <p:nvPr>
            <p:ph idx="1"/>
          </p:nvPr>
        </p:nvSpPr>
        <p:spPr>
          <a:xfrm>
            <a:off x="1857692" y="214532"/>
            <a:ext cx="8915400" cy="6428936"/>
          </a:xfrm>
        </p:spPr>
        <p:txBody>
          <a:bodyPr/>
          <a:lstStyle/>
          <a:p>
            <a:pPr>
              <a:lnSpc>
                <a:spcPct val="107000"/>
              </a:lnSpc>
              <a:spcAft>
                <a:spcPts val="800"/>
              </a:spcAft>
            </a:pP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fr-FR"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2000" b="1" dirty="0">
                <a:effectLst/>
                <a:latin typeface="Calibri" panose="020F0502020204030204" pitchFamily="34" charset="0"/>
                <a:ea typeface="Calibri" panose="020F0502020204030204" pitchFamily="34" charset="0"/>
                <a:cs typeface="Times New Roman" panose="02020603050405020304" pitchFamily="18" charset="0"/>
              </a:rPr>
              <a:t>Qu'est-ce qu'une variable en JavaScript ?</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fr-FR" sz="2000" dirty="0">
                <a:effectLst/>
                <a:latin typeface="Calibri" panose="020F0502020204030204" pitchFamily="34" charset="0"/>
                <a:ea typeface="Calibri" panose="020F0502020204030204" pitchFamily="34" charset="0"/>
                <a:cs typeface="Times New Roman" panose="02020603050405020304" pitchFamily="18" charset="0"/>
              </a:rPr>
              <a:t>Une </a:t>
            </a:r>
            <a:r>
              <a:rPr lang="fr-FR" sz="2000" b="1" dirty="0">
                <a:effectLst/>
                <a:latin typeface="Calibri" panose="020F0502020204030204" pitchFamily="34" charset="0"/>
                <a:ea typeface="Calibri" panose="020F0502020204030204" pitchFamily="34" charset="0"/>
                <a:cs typeface="Times New Roman" panose="02020603050405020304" pitchFamily="18" charset="0"/>
              </a:rPr>
              <a:t>variable</a:t>
            </a:r>
            <a:r>
              <a:rPr lang="fr-FR" sz="2000" dirty="0">
                <a:effectLst/>
                <a:latin typeface="Calibri" panose="020F0502020204030204" pitchFamily="34" charset="0"/>
                <a:ea typeface="Calibri" panose="020F0502020204030204" pitchFamily="34" charset="0"/>
                <a:cs typeface="Times New Roman" panose="02020603050405020304" pitchFamily="18" charset="0"/>
              </a:rPr>
              <a:t> est un espace de stockage qui permet de garder des informations que l'on peut réutiliser et modifier dans le programme</a:t>
            </a:r>
          </a:p>
          <a:p>
            <a:pPr>
              <a:lnSpc>
                <a:spcPct val="107000"/>
              </a:lnSpc>
              <a:spcAft>
                <a:spcPts val="800"/>
              </a:spcAft>
            </a:pPr>
            <a:endParaRPr lang="fr-FR" sz="20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2000" b="1" dirty="0">
                <a:effectLst/>
                <a:latin typeface="Calibri" panose="020F0502020204030204" pitchFamily="34" charset="0"/>
                <a:ea typeface="Calibri" panose="020F0502020204030204" pitchFamily="34" charset="0"/>
                <a:cs typeface="Times New Roman" panose="02020603050405020304" pitchFamily="18" charset="0"/>
              </a:rPr>
              <a:t>Comment déclarer une variable ?</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En JavaScript, on utilise les mots-clés suivants pour déclarer une variable :</a:t>
            </a:r>
          </a:p>
          <a:p>
            <a:pPr marL="342900" lvl="0" indent="-342900">
              <a:lnSpc>
                <a:spcPct val="107000"/>
              </a:lnSpc>
              <a:spcAft>
                <a:spcPts val="800"/>
              </a:spcAft>
              <a:buSzPts val="1000"/>
              <a:buFont typeface="Symbol" panose="05050102010706020507" pitchFamily="18" charset="2"/>
              <a:buChar char=""/>
              <a:tabLst>
                <a:tab pos="457200" algn="l"/>
              </a:tabLst>
            </a:pPr>
            <a:r>
              <a:rPr lang="fr-FR" sz="2000" dirty="0">
                <a:effectLst/>
                <a:latin typeface="Calibri" panose="020F0502020204030204" pitchFamily="34" charset="0"/>
                <a:ea typeface="Calibri" panose="020F0502020204030204" pitchFamily="34" charset="0"/>
                <a:cs typeface="Times New Roman" panose="02020603050405020304" pitchFamily="18" charset="0"/>
              </a:rPr>
              <a:t>let : pour déclarer une variable qui peut être modifiée.</a:t>
            </a:r>
          </a:p>
          <a:p>
            <a:pPr marL="342900" lvl="0" indent="-342900">
              <a:lnSpc>
                <a:spcPct val="107000"/>
              </a:lnSpc>
              <a:spcAft>
                <a:spcPts val="800"/>
              </a:spcAft>
              <a:buSzPts val="1000"/>
              <a:buFont typeface="Symbol" panose="05050102010706020507" pitchFamily="18" charset="2"/>
              <a:buChar char=""/>
              <a:tabLst>
                <a:tab pos="457200" algn="l"/>
              </a:tabLst>
            </a:pPr>
            <a:r>
              <a:rPr lang="fr-FR" sz="2000" dirty="0">
                <a:effectLst/>
                <a:latin typeface="Calibri" panose="020F0502020204030204" pitchFamily="34" charset="0"/>
                <a:ea typeface="Calibri" panose="020F0502020204030204" pitchFamily="34" charset="0"/>
                <a:cs typeface="Times New Roman" panose="02020603050405020304" pitchFamily="18" charset="0"/>
              </a:rPr>
              <a:t>const : pour déclarer une variable dont la valeur ne changera pas.</a:t>
            </a:r>
          </a:p>
          <a:p>
            <a:pPr marL="342900" lvl="0" indent="-342900">
              <a:lnSpc>
                <a:spcPct val="107000"/>
              </a:lnSpc>
              <a:spcAft>
                <a:spcPts val="800"/>
              </a:spcAft>
              <a:buSzPts val="1000"/>
              <a:buFont typeface="Symbol" panose="05050102010706020507" pitchFamily="18" charset="2"/>
              <a:buChar char=""/>
              <a:tabLst>
                <a:tab pos="457200" algn="l"/>
              </a:tabLst>
            </a:pPr>
            <a:r>
              <a:rPr lang="fr-FR" sz="2000" dirty="0">
                <a:effectLst/>
                <a:latin typeface="Calibri" panose="020F0502020204030204" pitchFamily="34" charset="0"/>
                <a:ea typeface="Calibri" panose="020F0502020204030204" pitchFamily="34" charset="0"/>
                <a:cs typeface="Times New Roman" panose="02020603050405020304" pitchFamily="18" charset="0"/>
              </a:rPr>
              <a:t>var : une ancienne façon de déclarer une variable, moins utilisée aujourd'hui.</a:t>
            </a:r>
          </a:p>
          <a:p>
            <a:pPr marL="0" indent="0">
              <a:buNone/>
            </a:pPr>
            <a:endParaRPr lang="fr-FR" dirty="0"/>
          </a:p>
        </p:txBody>
      </p:sp>
    </p:spTree>
    <p:extLst>
      <p:ext uri="{BB962C8B-B14F-4D97-AF65-F5344CB8AC3E}">
        <p14:creationId xmlns:p14="http://schemas.microsoft.com/office/powerpoint/2010/main" val="1811301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56F11A-D3B0-1B16-5C9A-10FA9CDF31A0}"/>
              </a:ext>
            </a:extLst>
          </p:cNvPr>
          <p:cNvSpPr>
            <a:spLocks noGrp="1"/>
          </p:cNvSpPr>
          <p:nvPr>
            <p:ph type="title"/>
          </p:nvPr>
        </p:nvSpPr>
        <p:spPr/>
        <p:txBody>
          <a:bodyPr>
            <a:normAutofit/>
          </a:bodyPr>
          <a:lstStyle/>
          <a:p>
            <a:pPr algn="ctr"/>
            <a:r>
              <a:rPr lang="fr-FR" sz="4000" b="1" dirty="0"/>
              <a:t>Opérateurs arithmétiques</a:t>
            </a:r>
          </a:p>
        </p:txBody>
      </p:sp>
      <p:sp>
        <p:nvSpPr>
          <p:cNvPr id="3" name="Espace réservé du contenu 2">
            <a:extLst>
              <a:ext uri="{FF2B5EF4-FFF2-40B4-BE49-F238E27FC236}">
                <a16:creationId xmlns:a16="http://schemas.microsoft.com/office/drawing/2014/main" id="{993C8569-1E0A-5854-7467-441822869B59}"/>
              </a:ext>
            </a:extLst>
          </p:cNvPr>
          <p:cNvSpPr>
            <a:spLocks noGrp="1"/>
          </p:cNvSpPr>
          <p:nvPr>
            <p:ph idx="1"/>
          </p:nvPr>
        </p:nvSpPr>
        <p:spPr>
          <a:xfrm>
            <a:off x="2082018" y="1905000"/>
            <a:ext cx="9805182" cy="4006222"/>
          </a:xfrm>
        </p:spPr>
        <p:txBody>
          <a:bodyPr>
            <a:noAutofit/>
          </a:bodyPr>
          <a:lstStyle/>
          <a:p>
            <a:r>
              <a:rPr lang="fr-FR" b="1" dirty="0"/>
              <a:t>les opérations mathématiques de base permettent de manipuler et de calculer des valeurs numériques. Voici les principales opérations :</a:t>
            </a:r>
          </a:p>
          <a:p>
            <a:pPr marL="0" indent="0">
              <a:buNone/>
            </a:pPr>
            <a:endParaRPr lang="fr-FR" dirty="0"/>
          </a:p>
          <a:p>
            <a:pPr marL="0" indent="0">
              <a:buNone/>
            </a:pPr>
            <a:r>
              <a:rPr lang="fr-FR" b="1" dirty="0"/>
              <a:t>Addition (+) </a:t>
            </a:r>
            <a:r>
              <a:rPr lang="fr-FR" dirty="0"/>
              <a:t>: additionne des valeurs.</a:t>
            </a:r>
          </a:p>
          <a:p>
            <a:pPr marL="0" indent="0">
              <a:buNone/>
            </a:pPr>
            <a:r>
              <a:rPr lang="fr-FR" b="1" dirty="0"/>
              <a:t>Soustraction (-) </a:t>
            </a:r>
            <a:r>
              <a:rPr lang="fr-FR" dirty="0"/>
              <a:t>: soustrait une valeur d'une autre.</a:t>
            </a:r>
          </a:p>
          <a:p>
            <a:pPr marL="0" indent="0">
              <a:buNone/>
            </a:pPr>
            <a:r>
              <a:rPr lang="fr-FR" b="1" dirty="0"/>
              <a:t>Multiplication (*) </a:t>
            </a:r>
            <a:r>
              <a:rPr lang="fr-FR" dirty="0"/>
              <a:t>: multiplie des valeurs.</a:t>
            </a:r>
          </a:p>
          <a:p>
            <a:pPr marL="0" indent="0">
              <a:buNone/>
            </a:pPr>
            <a:r>
              <a:rPr lang="fr-FR" b="1" dirty="0"/>
              <a:t>Division (/) </a:t>
            </a:r>
            <a:r>
              <a:rPr lang="fr-FR" dirty="0"/>
              <a:t>: divise une valeur par une autre.</a:t>
            </a:r>
          </a:p>
          <a:p>
            <a:pPr marL="0" indent="0">
              <a:buNone/>
            </a:pPr>
            <a:r>
              <a:rPr lang="fr-FR" b="1" dirty="0"/>
              <a:t>Modulo (%) </a:t>
            </a:r>
            <a:r>
              <a:rPr lang="fr-FR" dirty="0"/>
              <a:t>: renvoie le reste d’une division.</a:t>
            </a:r>
          </a:p>
          <a:p>
            <a:pPr marL="0" indent="0">
              <a:buNone/>
            </a:pPr>
            <a:r>
              <a:rPr lang="fr-FR" b="1" dirty="0"/>
              <a:t>Exponentiation (**) </a:t>
            </a:r>
            <a:r>
              <a:rPr lang="fr-FR" dirty="0"/>
              <a:t>: élève un nombre à une puissance.</a:t>
            </a:r>
          </a:p>
          <a:p>
            <a:pPr marL="0" indent="0">
              <a:buNone/>
            </a:pPr>
            <a:r>
              <a:rPr lang="fr-FR" b="1" dirty="0"/>
              <a:t>Incrémentation (++) et Décrémentation (--) </a:t>
            </a:r>
            <a:r>
              <a:rPr lang="fr-FR" dirty="0"/>
              <a:t>: augmente ou diminue une valeur de 1.</a:t>
            </a:r>
          </a:p>
        </p:txBody>
      </p:sp>
    </p:spTree>
    <p:extLst>
      <p:ext uri="{BB962C8B-B14F-4D97-AF65-F5344CB8AC3E}">
        <p14:creationId xmlns:p14="http://schemas.microsoft.com/office/powerpoint/2010/main" val="1837039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1E6F8C-A36B-1D2F-A696-5BB7D67D322D}"/>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91CCA326-EF78-6F4B-94A5-F61AD084C536}"/>
              </a:ext>
            </a:extLst>
          </p:cNvPr>
          <p:cNvSpPr>
            <a:spLocks noGrp="1"/>
          </p:cNvSpPr>
          <p:nvPr>
            <p:ph type="title"/>
          </p:nvPr>
        </p:nvSpPr>
        <p:spPr/>
        <p:txBody>
          <a:bodyPr>
            <a:normAutofit/>
          </a:bodyPr>
          <a:lstStyle/>
          <a:p>
            <a:pPr algn="ctr"/>
            <a:r>
              <a:rPr lang="fr-FR" sz="4000" b="1" dirty="0"/>
              <a:t>Concaténation</a:t>
            </a:r>
          </a:p>
        </p:txBody>
      </p:sp>
      <p:sp>
        <p:nvSpPr>
          <p:cNvPr id="3" name="Espace réservé du contenu 2">
            <a:extLst>
              <a:ext uri="{FF2B5EF4-FFF2-40B4-BE49-F238E27FC236}">
                <a16:creationId xmlns:a16="http://schemas.microsoft.com/office/drawing/2014/main" id="{DA222853-4101-B821-248A-6D18FABBA42A}"/>
              </a:ext>
            </a:extLst>
          </p:cNvPr>
          <p:cNvSpPr>
            <a:spLocks noGrp="1"/>
          </p:cNvSpPr>
          <p:nvPr>
            <p:ph idx="1"/>
          </p:nvPr>
        </p:nvSpPr>
        <p:spPr>
          <a:xfrm>
            <a:off x="2082018" y="1905000"/>
            <a:ext cx="9805182" cy="4328890"/>
          </a:xfrm>
        </p:spPr>
        <p:txBody>
          <a:bodyPr>
            <a:noAutofit/>
          </a:bodyPr>
          <a:lstStyle/>
          <a:p>
            <a:pPr marL="0" indent="0">
              <a:buNone/>
            </a:pPr>
            <a:r>
              <a:rPr lang="fr-FR" sz="2400" dirty="0">
                <a:solidFill>
                  <a:schemeClr val="tx1"/>
                </a:solidFill>
              </a:rPr>
              <a:t>La </a:t>
            </a:r>
            <a:r>
              <a:rPr lang="fr-FR" sz="2400" b="1" dirty="0">
                <a:solidFill>
                  <a:schemeClr val="tx1"/>
                </a:solidFill>
              </a:rPr>
              <a:t>concaténation</a:t>
            </a:r>
            <a:r>
              <a:rPr lang="fr-FR" sz="2400" dirty="0">
                <a:solidFill>
                  <a:schemeClr val="tx1"/>
                </a:solidFill>
              </a:rPr>
              <a:t> est une technique qui permet de combiner plusieurs chaînes de caractères (ou "strings") pour former une nouvelle chaîne. </a:t>
            </a:r>
          </a:p>
          <a:p>
            <a:pPr marL="0" indent="0">
              <a:buNone/>
            </a:pPr>
            <a:r>
              <a:rPr lang="fr-FR" sz="2400" dirty="0">
                <a:solidFill>
                  <a:schemeClr val="tx1"/>
                </a:solidFill>
              </a:rPr>
              <a:t>Elle est très utilisée pour créer des messages dynamiques, rassembler des informations de diverses variables, ou formater des résultats.</a:t>
            </a:r>
          </a:p>
          <a:p>
            <a:pPr marL="0" indent="0">
              <a:buNone/>
            </a:pPr>
            <a:endParaRPr lang="fr-FR" sz="2400" dirty="0">
              <a:solidFill>
                <a:schemeClr val="tx1"/>
              </a:solidFill>
            </a:endParaRPr>
          </a:p>
          <a:p>
            <a:pPr marL="0" indent="0">
              <a:lnSpc>
                <a:spcPts val="1425"/>
              </a:lnSpc>
              <a:buNone/>
            </a:pPr>
            <a:r>
              <a:rPr lang="fr-FR" sz="2400" b="0" dirty="0">
                <a:solidFill>
                  <a:schemeClr val="tx1"/>
                </a:solidFill>
                <a:effectLst/>
                <a:latin typeface="Consolas" panose="020B0609020204030204" pitchFamily="49" charset="0"/>
              </a:rPr>
              <a:t>let salutation = "Bonjour, ";</a:t>
            </a:r>
          </a:p>
          <a:p>
            <a:pPr marL="0" indent="0">
              <a:lnSpc>
                <a:spcPts val="1425"/>
              </a:lnSpc>
              <a:buNone/>
            </a:pPr>
            <a:r>
              <a:rPr lang="fr-FR" sz="2400" b="0" dirty="0">
                <a:solidFill>
                  <a:schemeClr val="tx1"/>
                </a:solidFill>
                <a:effectLst/>
                <a:latin typeface="Consolas" panose="020B0609020204030204" pitchFamily="49" charset="0"/>
              </a:rPr>
              <a:t>let nom = "Alice";</a:t>
            </a:r>
          </a:p>
          <a:p>
            <a:pPr marL="0" indent="0">
              <a:lnSpc>
                <a:spcPts val="1425"/>
              </a:lnSpc>
              <a:buNone/>
            </a:pPr>
            <a:r>
              <a:rPr lang="fr-FR" sz="2400" b="0" dirty="0">
                <a:solidFill>
                  <a:schemeClr val="tx1"/>
                </a:solidFill>
                <a:effectLst/>
                <a:latin typeface="Consolas" panose="020B0609020204030204" pitchFamily="49" charset="0"/>
              </a:rPr>
              <a:t>let message = salutation + nom; </a:t>
            </a:r>
          </a:p>
          <a:p>
            <a:pPr marL="0" indent="0">
              <a:lnSpc>
                <a:spcPts val="1425"/>
              </a:lnSpc>
              <a:buNone/>
            </a:pPr>
            <a:r>
              <a:rPr lang="fr-FR" sz="2400" b="0" dirty="0">
                <a:solidFill>
                  <a:schemeClr val="tx1"/>
                </a:solidFill>
                <a:effectLst/>
                <a:latin typeface="Consolas" panose="020B0609020204030204" pitchFamily="49" charset="0"/>
              </a:rPr>
              <a:t>// Résultat : "Bonjour, Alice"</a:t>
            </a:r>
          </a:p>
          <a:p>
            <a:pPr marL="0" indent="0">
              <a:lnSpc>
                <a:spcPts val="1425"/>
              </a:lnSpc>
              <a:buNone/>
            </a:pPr>
            <a:br>
              <a:rPr lang="fr-FR" sz="2400" b="0" dirty="0">
                <a:solidFill>
                  <a:schemeClr val="tx1"/>
                </a:solidFill>
                <a:effectLst/>
                <a:latin typeface="Consolas" panose="020B0609020204030204" pitchFamily="49" charset="0"/>
              </a:rPr>
            </a:br>
            <a:endParaRPr lang="fr-FR" sz="2400" b="0" dirty="0">
              <a:solidFill>
                <a:schemeClr val="tx1"/>
              </a:solidFill>
              <a:effectLst/>
              <a:latin typeface="Consolas" panose="020B0609020204030204" pitchFamily="49" charset="0"/>
            </a:endParaRPr>
          </a:p>
          <a:p>
            <a:pPr marL="0" indent="0">
              <a:buNone/>
            </a:pPr>
            <a:endParaRPr lang="fr-FR" sz="2400" dirty="0">
              <a:solidFill>
                <a:schemeClr val="tx1"/>
              </a:solidFill>
            </a:endParaRPr>
          </a:p>
        </p:txBody>
      </p:sp>
    </p:spTree>
    <p:extLst>
      <p:ext uri="{BB962C8B-B14F-4D97-AF65-F5344CB8AC3E}">
        <p14:creationId xmlns:p14="http://schemas.microsoft.com/office/powerpoint/2010/main" val="2283761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0B5667-73C0-688A-EF66-1FBD34B73A82}"/>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06927453-7C47-3AF2-B56B-0AA80E40915F}"/>
              </a:ext>
            </a:extLst>
          </p:cNvPr>
          <p:cNvSpPr>
            <a:spLocks noGrp="1"/>
          </p:cNvSpPr>
          <p:nvPr>
            <p:ph type="title"/>
          </p:nvPr>
        </p:nvSpPr>
        <p:spPr/>
        <p:txBody>
          <a:bodyPr>
            <a:normAutofit/>
          </a:bodyPr>
          <a:lstStyle/>
          <a:p>
            <a:pPr algn="ctr"/>
            <a:r>
              <a:rPr lang="fr-FR" sz="4800" dirty="0"/>
              <a:t>boîtes de dialogue</a:t>
            </a:r>
            <a:endParaRPr lang="fr-FR" sz="4800" b="1" dirty="0"/>
          </a:p>
        </p:txBody>
      </p:sp>
      <p:sp>
        <p:nvSpPr>
          <p:cNvPr id="3" name="Espace réservé du contenu 2">
            <a:extLst>
              <a:ext uri="{FF2B5EF4-FFF2-40B4-BE49-F238E27FC236}">
                <a16:creationId xmlns:a16="http://schemas.microsoft.com/office/drawing/2014/main" id="{66C7F254-D891-5A7A-EAA8-ED74F1DD4D4B}"/>
              </a:ext>
            </a:extLst>
          </p:cNvPr>
          <p:cNvSpPr>
            <a:spLocks noGrp="1"/>
          </p:cNvSpPr>
          <p:nvPr>
            <p:ph idx="1"/>
          </p:nvPr>
        </p:nvSpPr>
        <p:spPr>
          <a:xfrm>
            <a:off x="2082018" y="1905000"/>
            <a:ext cx="9805182" cy="4328890"/>
          </a:xfrm>
        </p:spPr>
        <p:txBody>
          <a:bodyPr>
            <a:noAutofit/>
          </a:bodyPr>
          <a:lstStyle/>
          <a:p>
            <a:pPr marL="0" indent="0">
              <a:lnSpc>
                <a:spcPct val="106000"/>
              </a:lnSpc>
              <a:spcAft>
                <a:spcPts val="800"/>
              </a:spcAft>
              <a:buNone/>
            </a:pPr>
            <a:r>
              <a:rPr lang="fr-FR" sz="2400" dirty="0">
                <a:effectLst/>
                <a:latin typeface="Calibri" panose="020F0502020204030204" pitchFamily="34" charset="0"/>
                <a:ea typeface="Calibri" panose="020F0502020204030204" pitchFamily="34" charset="0"/>
                <a:cs typeface="Times New Roman" panose="02020603050405020304" pitchFamily="18" charset="0"/>
              </a:rPr>
              <a:t>les </a:t>
            </a:r>
            <a:r>
              <a:rPr lang="fr-FR" sz="2400" b="1" dirty="0">
                <a:effectLst/>
                <a:latin typeface="Calibri" panose="020F0502020204030204" pitchFamily="34" charset="0"/>
                <a:ea typeface="Calibri" panose="020F0502020204030204" pitchFamily="34" charset="0"/>
                <a:cs typeface="Times New Roman" panose="02020603050405020304" pitchFamily="18" charset="0"/>
              </a:rPr>
              <a:t>boîtes de dialogue</a:t>
            </a:r>
            <a:r>
              <a:rPr lang="fr-FR" sz="2400" dirty="0">
                <a:effectLst/>
                <a:latin typeface="Calibri" panose="020F0502020204030204" pitchFamily="34" charset="0"/>
                <a:ea typeface="Calibri" panose="020F0502020204030204" pitchFamily="34" charset="0"/>
                <a:cs typeface="Times New Roman" panose="02020603050405020304" pitchFamily="18" charset="0"/>
              </a:rPr>
              <a:t> permettent d'interagir avec l'utilisateur en affichant des messages ou en recueillant des informations. </a:t>
            </a:r>
          </a:p>
          <a:p>
            <a:pPr marL="0" indent="0">
              <a:lnSpc>
                <a:spcPct val="106000"/>
              </a:lnSpc>
              <a:spcAft>
                <a:spcPts val="800"/>
              </a:spcAft>
              <a:buNone/>
            </a:pPr>
            <a:r>
              <a:rPr lang="fr-FR" sz="2400" dirty="0">
                <a:effectLst/>
                <a:latin typeface="Calibri" panose="020F0502020204030204" pitchFamily="34" charset="0"/>
                <a:ea typeface="Calibri" panose="020F0502020204030204" pitchFamily="34" charset="0"/>
                <a:cs typeface="Times New Roman" panose="02020603050405020304" pitchFamily="18" charset="0"/>
              </a:rPr>
              <a:t>Les boîtes de dialogue sont particulièrement utiles pour obtenir des retours rapides ou afficher des alertes. </a:t>
            </a:r>
          </a:p>
          <a:p>
            <a:pPr marL="0" indent="0">
              <a:lnSpc>
                <a:spcPct val="106000"/>
              </a:lnSpc>
              <a:spcAft>
                <a:spcPts val="800"/>
              </a:spcAft>
              <a:buNone/>
            </a:pPr>
            <a:r>
              <a:rPr lang="fr-FR" sz="2400" dirty="0">
                <a:effectLst/>
                <a:latin typeface="Calibri" panose="020F0502020204030204" pitchFamily="34" charset="0"/>
                <a:ea typeface="Calibri" panose="020F0502020204030204" pitchFamily="34" charset="0"/>
                <a:cs typeface="Times New Roman" panose="02020603050405020304" pitchFamily="18" charset="0"/>
              </a:rPr>
              <a:t>Voici les trois principales boîtes de dialogue:</a:t>
            </a:r>
          </a:p>
          <a:p>
            <a:pPr marL="0" indent="0">
              <a:lnSpc>
                <a:spcPct val="106000"/>
              </a:lnSpc>
              <a:spcAft>
                <a:spcPts val="800"/>
              </a:spcAft>
              <a:buNone/>
            </a:pPr>
            <a:r>
              <a:rPr lang="fr-FR" sz="2400" b="1" dirty="0" err="1">
                <a:effectLst/>
                <a:latin typeface="Calibri" panose="020F0502020204030204" pitchFamily="34" charset="0"/>
                <a:ea typeface="Calibri" panose="020F0502020204030204" pitchFamily="34" charset="0"/>
                <a:cs typeface="Times New Roman" panose="02020603050405020304" pitchFamily="18" charset="0"/>
              </a:rPr>
              <a:t>alert</a:t>
            </a:r>
            <a:r>
              <a:rPr lang="fr-FR" sz="2400" b="1" dirty="0">
                <a:effectLst/>
                <a:latin typeface="Calibri" panose="020F0502020204030204" pitchFamily="34" charset="0"/>
                <a:ea typeface="Calibri" panose="020F0502020204030204" pitchFamily="34" charset="0"/>
                <a:cs typeface="Times New Roman" panose="02020603050405020304" pitchFamily="18" charset="0"/>
              </a:rPr>
              <a:t>()</a:t>
            </a:r>
            <a:r>
              <a:rPr lang="fr-FR" sz="2400" dirty="0">
                <a:effectLst/>
                <a:latin typeface="Calibri" panose="020F0502020204030204" pitchFamily="34" charset="0"/>
                <a:ea typeface="Calibri" panose="020F0502020204030204" pitchFamily="34" charset="0"/>
                <a:cs typeface="Times New Roman" panose="02020603050405020304" pitchFamily="18" charset="0"/>
              </a:rPr>
              <a:t> : pour afficher un message d'information.</a:t>
            </a:r>
          </a:p>
          <a:p>
            <a:pPr marL="0" indent="0">
              <a:lnSpc>
                <a:spcPct val="106000"/>
              </a:lnSpc>
              <a:spcAft>
                <a:spcPts val="800"/>
              </a:spcAft>
              <a:buNone/>
            </a:pPr>
            <a:r>
              <a:rPr lang="fr-FR" sz="2400" b="1" dirty="0" err="1">
                <a:effectLst/>
                <a:latin typeface="Calibri" panose="020F0502020204030204" pitchFamily="34" charset="0"/>
                <a:ea typeface="Calibri" panose="020F0502020204030204" pitchFamily="34" charset="0"/>
                <a:cs typeface="Times New Roman" panose="02020603050405020304" pitchFamily="18" charset="0"/>
              </a:rPr>
              <a:t>confirm</a:t>
            </a:r>
            <a:r>
              <a:rPr lang="fr-FR" sz="2400" b="1" dirty="0">
                <a:effectLst/>
                <a:latin typeface="Calibri" panose="020F0502020204030204" pitchFamily="34" charset="0"/>
                <a:ea typeface="Calibri" panose="020F0502020204030204" pitchFamily="34" charset="0"/>
                <a:cs typeface="Times New Roman" panose="02020603050405020304" pitchFamily="18" charset="0"/>
              </a:rPr>
              <a:t>()</a:t>
            </a:r>
            <a:r>
              <a:rPr lang="fr-FR" sz="2400" dirty="0">
                <a:effectLst/>
                <a:latin typeface="Calibri" panose="020F0502020204030204" pitchFamily="34" charset="0"/>
                <a:ea typeface="Calibri" panose="020F0502020204030204" pitchFamily="34" charset="0"/>
                <a:cs typeface="Times New Roman" panose="02020603050405020304" pitchFamily="18" charset="0"/>
              </a:rPr>
              <a:t> : pour demander une confirmation de l'utilisateur.</a:t>
            </a:r>
          </a:p>
          <a:p>
            <a:pPr marL="0" indent="0">
              <a:lnSpc>
                <a:spcPct val="106000"/>
              </a:lnSpc>
              <a:spcAft>
                <a:spcPts val="800"/>
              </a:spcAft>
              <a:buNone/>
            </a:pPr>
            <a:r>
              <a:rPr lang="fr-FR" sz="2400" b="1" dirty="0">
                <a:effectLst/>
                <a:latin typeface="Calibri" panose="020F0502020204030204" pitchFamily="34" charset="0"/>
                <a:ea typeface="Calibri" panose="020F0502020204030204" pitchFamily="34" charset="0"/>
                <a:cs typeface="Times New Roman" panose="02020603050405020304" pitchFamily="18" charset="0"/>
              </a:rPr>
              <a:t>prompt()</a:t>
            </a:r>
            <a:r>
              <a:rPr lang="fr-FR" sz="2400" dirty="0">
                <a:effectLst/>
                <a:latin typeface="Calibri" panose="020F0502020204030204" pitchFamily="34" charset="0"/>
                <a:ea typeface="Calibri" panose="020F0502020204030204" pitchFamily="34" charset="0"/>
                <a:cs typeface="Times New Roman" panose="02020603050405020304" pitchFamily="18" charset="0"/>
              </a:rPr>
              <a:t> : pour recueillir une entrée de texte de l'utilisateur.</a:t>
            </a:r>
          </a:p>
          <a:p>
            <a:pPr marL="0" indent="0">
              <a:lnSpc>
                <a:spcPct val="106000"/>
              </a:lnSpc>
              <a:spcAft>
                <a:spcPts val="800"/>
              </a:spcAft>
              <a:buNone/>
            </a:pP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fr-FR" sz="2400" dirty="0">
              <a:solidFill>
                <a:schemeClr val="tx1"/>
              </a:solidFill>
            </a:endParaRPr>
          </a:p>
        </p:txBody>
      </p:sp>
    </p:spTree>
    <p:extLst>
      <p:ext uri="{BB962C8B-B14F-4D97-AF65-F5344CB8AC3E}">
        <p14:creationId xmlns:p14="http://schemas.microsoft.com/office/powerpoint/2010/main" val="2291257918"/>
      </p:ext>
    </p:extLst>
  </p:cSld>
  <p:clrMapOvr>
    <a:masterClrMapping/>
  </p:clrMapOvr>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7420</TotalTime>
  <Words>1617</Words>
  <Application>Microsoft Office PowerPoint</Application>
  <PresentationFormat>Grand écran</PresentationFormat>
  <Paragraphs>169</Paragraphs>
  <Slides>25</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25</vt:i4>
      </vt:variant>
    </vt:vector>
  </HeadingPairs>
  <TitlesOfParts>
    <vt:vector size="34" baseType="lpstr">
      <vt:lpstr>Arial</vt:lpstr>
      <vt:lpstr>Arial Unicode MS</vt:lpstr>
      <vt:lpstr>Calibri</vt:lpstr>
      <vt:lpstr>Century Gothic</vt:lpstr>
      <vt:lpstr>Consolas</vt:lpstr>
      <vt:lpstr>Symbol</vt:lpstr>
      <vt:lpstr>Udemy Sans</vt:lpstr>
      <vt:lpstr>Wingdings 3</vt:lpstr>
      <vt:lpstr>Brin</vt:lpstr>
      <vt:lpstr>Présentation PowerPoint</vt:lpstr>
      <vt:lpstr>JavaScript :  Le langage qui donne vie aux pages web</vt:lpstr>
      <vt:lpstr>Où placer le code Javascript ?</vt:lpstr>
      <vt:lpstr>types primitifs</vt:lpstr>
      <vt:lpstr>falsy values  </vt:lpstr>
      <vt:lpstr>Présentation PowerPoint</vt:lpstr>
      <vt:lpstr>Opérateurs arithmétiques</vt:lpstr>
      <vt:lpstr>Concaténation</vt:lpstr>
      <vt:lpstr>boîtes de dialogue</vt:lpstr>
      <vt:lpstr>fonction </vt:lpstr>
      <vt:lpstr>Présentation PowerPoint</vt:lpstr>
      <vt:lpstr>Les conditions </vt:lpstr>
      <vt:lpstr>Les Opérateurs de Comparaison </vt:lpstr>
      <vt:lpstr>Les Opérateurs Logiques</vt:lpstr>
      <vt:lpstr>if...else if...else </vt:lpstr>
      <vt:lpstr>switch </vt:lpstr>
      <vt:lpstr>Opérateur Ternaire</vt:lpstr>
      <vt:lpstr>Les boucles</vt:lpstr>
      <vt:lpstr>Les exceptions</vt:lpstr>
      <vt:lpstr>Portée des variables</vt:lpstr>
      <vt:lpstr>Différences entre var, let, et const </vt:lpstr>
      <vt:lpstr>Les tableaux </vt:lpstr>
      <vt:lpstr>Présentation PowerPoint</vt:lpstr>
      <vt:lpstr>les Objets</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Saloum Sylla</dc:creator>
  <cp:lastModifiedBy>Saloum Sylla</cp:lastModifiedBy>
  <cp:revision>28</cp:revision>
  <dcterms:created xsi:type="dcterms:W3CDTF">2024-10-30T18:20:36Z</dcterms:created>
  <dcterms:modified xsi:type="dcterms:W3CDTF">2024-11-25T21:23:43Z</dcterms:modified>
</cp:coreProperties>
</file>