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58" r:id="rId3"/>
    <p:sldId id="262" r:id="rId4"/>
    <p:sldId id="260" r:id="rId5"/>
    <p:sldId id="259" r:id="rId6"/>
    <p:sldId id="263" r:id="rId7"/>
    <p:sldId id="265" r:id="rId8"/>
    <p:sldId id="264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56F59F-C091-B7A0-CEE1-42CBB792CB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AB1E0-57C5-DA19-6E99-7B36578376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837C-80B6-461F-9308-7EAAB32DA690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31CC5-3090-A66B-BBBA-765A3095FD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13A3-EFFC-57FA-37F6-564C2E37F5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BEEF-4EB9-4754-9A5F-EEFFB2184A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17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0534A-E25D-4C46-B3C9-BBCBD17F0B5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26943-752E-4DA3-B9BC-245BF9FC4A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83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EA4E-7635-97A9-14CD-4CAB48DE1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2326C-2F2C-0606-11C2-D22E04C4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7B6B0-3995-4AB5-3CD5-849025EBB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58A9-314F-FEED-16EF-B38A0849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85D2-3F08-2741-2A67-91C731EC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04A3-95E5-AFF9-FD47-FC713DF4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9A3DB-8037-202E-A776-AA6C2DF9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FA707-CC15-594F-D3EF-D2FAF701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01DC-BFDD-8C8A-8199-0E3C18DB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39E28-BE61-D052-92DA-FBC784AE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90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C2527-2D35-12AD-35A7-84668FEA1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7ABAC-CAE4-BBD9-A094-916DC8ECD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0D5F-F6A0-4874-B03C-0B6EBC5D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8746C-C124-35F8-9159-F16C60D5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1FDE-5BB2-F194-8756-4023AF615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3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03-3F4D-2577-3EFC-AAA6F953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D71A-BD76-766C-50D0-E17C8BAB9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93258-7DCE-C33B-93CF-873E7B08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7023-14B0-C49F-A4F4-3E9FC7E9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420D6-D8FF-E91C-984A-17293BB3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8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0B8B-3A37-9C9C-4C2E-909A1B47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4355F-F8C6-54D2-081C-A7636A0E5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6C39-0939-FDB4-3FDD-D6CBB230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B1CD1-0CAF-FEFE-C98F-58276A05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A8E3-93F4-6C55-5828-8C570A24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0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4DD1-F3C7-D457-89A4-F04A647E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E4DBB-6104-478A-7CF3-AD0BDD00E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6E84-600B-BFEE-0E71-EA3909E7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D8C8-9780-848A-4817-517C890B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A2AB9-9DB6-DD87-3174-CFABF072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1626-DA44-AB75-067D-47D66248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2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13F4-A36E-6416-569E-90EE8C8C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DAB8-59AE-E024-F40C-E0782831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BDFD9-6B93-F362-8DD9-F8F64CD4E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7E1E4-3120-5724-DF68-67F763205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342A2-675A-82EB-EDDF-FDEA2146A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C6ED1-C5D7-4895-75BA-DAF1A717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8F71A-9441-D427-7D52-2FA2A22B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78EFF-D7B9-EF2F-6404-33FE7769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07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15CA-2077-97F6-6C3C-20BA1AF7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C0FF0-F4F5-CC8A-610E-A271D0D7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A41B9-8169-5270-9D95-5A0C1E6A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8767B-497D-0C5D-4EED-621586B1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9D9FE-D02C-13DF-D63D-11367AC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1AF6-A3F5-DC1E-E782-9B9EAE3A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0513F-8BF0-0A0E-D00A-BF05F006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3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99CC-1D6A-DB29-8164-7DA6A903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F812-EA06-B706-7EC8-068EEB6B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C1789-CF77-419D-3F11-2233D857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60E75-CF62-A490-4653-F3AFC7C3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01B9C-8B26-B691-2D19-C155809A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A3AA-8B29-4527-FA64-B94993A4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1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66BB-A117-A011-599F-43FC4116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B041-D2C9-6FFB-B9E7-5A2F6705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21D0C-9CA8-2D00-7BF2-8159DFD1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0E378-F3E6-E215-4A62-841D0AF2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`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A89F8-DE29-1C80-9E5D-8FEC73A4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11342-A22A-1E8E-1D15-F03D324A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73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accent1"/>
            </a:gs>
            <a:gs pos="0">
              <a:srgbClr val="AEBDDD"/>
            </a:gs>
            <a:gs pos="0">
              <a:schemeClr val="accent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E7092C-96AA-090F-FA06-A70B1C25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34C74-D0AE-D14C-3F40-CA4AC61D0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B5DA3-D5FA-5165-2CEB-1C15BEC15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`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126F-369F-3C6A-31E6-786331583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PHP &amp; Ruby on Rails | </a:t>
            </a:r>
            <a:r>
              <a:rPr lang="en-IN" dirty="0" err="1"/>
              <a:t>Syllogos</a:t>
            </a:r>
            <a:r>
              <a:rPr lang="en-IN" dirty="0"/>
              <a:t> Systems | https://syllogossystems.com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9862B-3300-5EE8-D65B-6849B7F4D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F6A74-8825-4994-8DC4-6E7BE47AC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1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://localhost/phpmyadmi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DADEF7F-31FE-175E-F383-4E1A9508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929" y="2085776"/>
            <a:ext cx="4199324" cy="247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709751-5CBB-1552-5FA1-D2585583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8075" y="6419850"/>
            <a:ext cx="4679950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0CFCBE-3670-6E0D-EEE1-AB06761E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1</a:t>
            </a:fld>
            <a:endParaRPr lang="en-IN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797CA925-34D8-0BDC-3318-88F4AF93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00" y="1663974"/>
            <a:ext cx="7939235" cy="331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74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B084A-9ACA-3245-1F42-2ED634B3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03A642-F256-C096-E166-ED61FE98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8075" y="6419850"/>
            <a:ext cx="4679950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085367-0149-C09B-7577-D5BF0210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10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3480A-4AFD-811B-8A60-1D4BBEA86D7A}"/>
              </a:ext>
            </a:extLst>
          </p:cNvPr>
          <p:cNvSpPr/>
          <p:nvPr/>
        </p:nvSpPr>
        <p:spPr>
          <a:xfrm>
            <a:off x="3928310" y="2729449"/>
            <a:ext cx="33043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62512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FF27C-CE07-C5A8-0E3C-919460478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032055-9666-00AE-C44A-FDE3EB80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Primitives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37963-5995-06F8-FA98-4A80540F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IN" dirty="0"/>
              <a:t>Integer → whole numbers (10, -5)</a:t>
            </a:r>
          </a:p>
          <a:p>
            <a:r>
              <a:rPr lang="en-IN" dirty="0"/>
              <a:t>Float/Double → decimals (3.14, -0.99)</a:t>
            </a:r>
          </a:p>
          <a:p>
            <a:r>
              <a:rPr lang="en-IN" dirty="0"/>
              <a:t>String → text ("Hello")</a:t>
            </a:r>
          </a:p>
          <a:p>
            <a:r>
              <a:rPr lang="en-IN" dirty="0"/>
              <a:t>Boolean → true or false</a:t>
            </a:r>
          </a:p>
          <a:p>
            <a:r>
              <a:rPr lang="en-IN" dirty="0"/>
              <a:t>NULL → variable with no value</a:t>
            </a:r>
          </a:p>
          <a:p>
            <a:r>
              <a:rPr lang="en-US" dirty="0"/>
              <a:t>PHP is loosely typed → type decided at runtime.</a:t>
            </a:r>
          </a:p>
          <a:p>
            <a:r>
              <a:rPr lang="en-US" dirty="0"/>
              <a:t>Memory is managed automatically with garbage collection.</a:t>
            </a:r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3A4692-7FE4-9BE0-B8D1-6A4B8829C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EB83BC-332E-B619-950C-EB709F0C4DF1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intVal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floatVal</a:t>
            </a:r>
            <a:r>
              <a:rPr lang="en-IN" dirty="0"/>
              <a:t> = 3.5;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stringVal</a:t>
            </a:r>
            <a:r>
              <a:rPr lang="en-IN" dirty="0"/>
              <a:t> = "Hello";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boolVal</a:t>
            </a:r>
            <a:r>
              <a:rPr lang="en-IN" dirty="0"/>
              <a:t> = true;</a:t>
            </a:r>
          </a:p>
          <a:p>
            <a:pPr marL="0" indent="0">
              <a:buNone/>
            </a:pPr>
            <a:r>
              <a:rPr lang="en-IN" dirty="0"/>
              <a:t>$</a:t>
            </a:r>
            <a:r>
              <a:rPr lang="en-IN" dirty="0" err="1"/>
              <a:t>nullVal</a:t>
            </a:r>
            <a:r>
              <a:rPr lang="en-IN" dirty="0"/>
              <a:t> = null;</a:t>
            </a:r>
          </a:p>
        </p:txBody>
      </p:sp>
    </p:spTree>
    <p:extLst>
      <p:ext uri="{BB962C8B-B14F-4D97-AF65-F5344CB8AC3E}">
        <p14:creationId xmlns:p14="http://schemas.microsoft.com/office/powerpoint/2010/main" val="94816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1554-29D8-7247-2FD7-0ACFC5DAD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A6212D-1062-4A63-87FB-0CCA4E7D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4644-409D-38E1-BDC8-896866C4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Arithmetic Operators</a:t>
            </a:r>
            <a:endParaRPr lang="en-IN" dirty="0"/>
          </a:p>
          <a:p>
            <a:pPr lvl="1"/>
            <a:r>
              <a:rPr lang="en-IN" dirty="0"/>
              <a:t>+ Addition</a:t>
            </a:r>
          </a:p>
          <a:p>
            <a:pPr lvl="1"/>
            <a:r>
              <a:rPr lang="en-IN" dirty="0"/>
              <a:t>- Subtraction</a:t>
            </a:r>
          </a:p>
          <a:p>
            <a:pPr lvl="1"/>
            <a:r>
              <a:rPr lang="en-IN" dirty="0"/>
              <a:t>* Multiplication</a:t>
            </a:r>
          </a:p>
          <a:p>
            <a:pPr lvl="1"/>
            <a:r>
              <a:rPr lang="en-IN" dirty="0"/>
              <a:t>/ Division (float in PHP 7+)</a:t>
            </a:r>
          </a:p>
          <a:p>
            <a:pPr lvl="1"/>
            <a:r>
              <a:rPr lang="en-IN" dirty="0"/>
              <a:t>% Modulus (remainder)</a:t>
            </a:r>
          </a:p>
          <a:p>
            <a:pPr lvl="1"/>
            <a:r>
              <a:rPr lang="en-IN" dirty="0"/>
              <a:t>** Exponentiation</a:t>
            </a:r>
          </a:p>
          <a:p>
            <a:r>
              <a:rPr lang="en-IN" b="1" dirty="0"/>
              <a:t>Assignment &amp; Increment/Decrement</a:t>
            </a:r>
            <a:endParaRPr lang="en-IN" dirty="0"/>
          </a:p>
          <a:p>
            <a:pPr lvl="1"/>
            <a:r>
              <a:rPr lang="en-IN" dirty="0"/>
              <a:t>= Assignment</a:t>
            </a:r>
          </a:p>
          <a:p>
            <a:pPr lvl="1"/>
            <a:r>
              <a:rPr lang="en-IN" dirty="0"/>
              <a:t>+=, -= Compound assignment</a:t>
            </a:r>
          </a:p>
          <a:p>
            <a:pPr lvl="1"/>
            <a:r>
              <a:rPr lang="en-IN" dirty="0"/>
              <a:t>++ Increment</a:t>
            </a:r>
          </a:p>
          <a:p>
            <a:pPr lvl="1"/>
            <a:r>
              <a:rPr lang="en-IN" dirty="0"/>
              <a:t>-- Decrement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88034A-1787-2E4F-D801-BA86CDD0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DFF5567-8880-1FA9-7B43-29EED0A7C149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$a = 10; $b = 3;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echo $a + $b;   // 13</a:t>
            </a:r>
          </a:p>
          <a:p>
            <a:pPr marL="0" indent="0">
              <a:buNone/>
            </a:pPr>
            <a:r>
              <a:rPr lang="en-IN" dirty="0"/>
              <a:t>echo $a - $b;   // 7</a:t>
            </a:r>
          </a:p>
          <a:p>
            <a:pPr marL="0" indent="0">
              <a:buNone/>
            </a:pPr>
            <a:r>
              <a:rPr lang="en-IN" dirty="0"/>
              <a:t>echo $a * $b;   // 30</a:t>
            </a:r>
          </a:p>
          <a:p>
            <a:pPr marL="0" indent="0">
              <a:buNone/>
            </a:pPr>
            <a:r>
              <a:rPr lang="en-IN" dirty="0"/>
              <a:t>echo $a / $b;   // 3.333...</a:t>
            </a:r>
          </a:p>
          <a:p>
            <a:pPr marL="0" indent="0">
              <a:buNone/>
            </a:pPr>
            <a:r>
              <a:rPr lang="en-IN" dirty="0"/>
              <a:t>echo $a % $b;   // 1</a:t>
            </a:r>
          </a:p>
          <a:p>
            <a:pPr marL="0" indent="0">
              <a:buNone/>
            </a:pPr>
            <a:r>
              <a:rPr lang="en-IN" dirty="0"/>
              <a:t>echo 2 ** 3;    // 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$x = 5;</a:t>
            </a:r>
          </a:p>
          <a:p>
            <a:pPr marL="0" indent="0">
              <a:buNone/>
            </a:pPr>
            <a:r>
              <a:rPr lang="en-IN" dirty="0"/>
              <a:t>$x += 2;        // 7</a:t>
            </a:r>
          </a:p>
          <a:p>
            <a:pPr marL="0" indent="0">
              <a:buNone/>
            </a:pPr>
            <a:r>
              <a:rPr lang="en-IN" dirty="0"/>
              <a:t>$x--;           // 6</a:t>
            </a:r>
          </a:p>
        </p:txBody>
      </p:sp>
    </p:spTree>
    <p:extLst>
      <p:ext uri="{BB962C8B-B14F-4D97-AF65-F5344CB8AC3E}">
        <p14:creationId xmlns:p14="http://schemas.microsoft.com/office/powerpoint/2010/main" val="335576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7DB1-478A-1203-9417-56DDCC7C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5C4FF2-A611-2BCB-8582-9CD889B4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D555-1C3A-392E-C7AE-8B302A14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US" b="1" dirty="0"/>
              <a:t>What is an Expression?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is </a:t>
            </a:r>
            <a:r>
              <a:rPr lang="en-US" b="1" dirty="0"/>
              <a:t>anything that evaluates to a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Made from </a:t>
            </a:r>
            <a:r>
              <a:rPr lang="en-US" b="1" dirty="0"/>
              <a:t>variables + constants + operators</a:t>
            </a:r>
            <a:r>
              <a:rPr lang="en-US" dirty="0"/>
              <a:t>.</a:t>
            </a:r>
          </a:p>
          <a:p>
            <a:r>
              <a:rPr lang="en-US" b="1" dirty="0"/>
              <a:t>Types of Expressions</a:t>
            </a:r>
            <a:endParaRPr lang="en-US" dirty="0"/>
          </a:p>
          <a:p>
            <a:pPr lvl="1"/>
            <a:r>
              <a:rPr lang="en-US" b="1" dirty="0"/>
              <a:t>Comparison</a:t>
            </a:r>
            <a:r>
              <a:rPr lang="en-US" dirty="0"/>
              <a:t> → return true/false</a:t>
            </a:r>
          </a:p>
          <a:p>
            <a:pPr lvl="1"/>
            <a:r>
              <a:rPr lang="en-US" b="1" dirty="0"/>
              <a:t>Logical</a:t>
            </a:r>
            <a:r>
              <a:rPr lang="en-US" dirty="0"/>
              <a:t> → combine conditions</a:t>
            </a:r>
          </a:p>
          <a:p>
            <a:pPr lvl="1"/>
            <a:r>
              <a:rPr lang="en-US" b="1" dirty="0"/>
              <a:t>Ternary</a:t>
            </a:r>
            <a:r>
              <a:rPr lang="en-US" dirty="0"/>
              <a:t> → short if/else</a:t>
            </a:r>
          </a:p>
          <a:p>
            <a:pPr lvl="1"/>
            <a:r>
              <a:rPr lang="en-US" b="1" dirty="0"/>
              <a:t>Null Coalescing</a:t>
            </a:r>
            <a:r>
              <a:rPr lang="en-US" dirty="0"/>
              <a:t> → default if null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C32A30-9653-F564-806D-BB4004AA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B84F933-5243-7BF4-FF82-6B3F1B92C56E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$a = 5; $b = "5"; $c =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Comparison expressions</a:t>
            </a:r>
          </a:p>
          <a:p>
            <a:pPr marL="0" indent="0">
              <a:buNone/>
            </a:pPr>
            <a:r>
              <a:rPr lang="en-US" dirty="0"/>
              <a:t>$result1 = ($a == $b);   // true</a:t>
            </a:r>
          </a:p>
          <a:p>
            <a:pPr marL="0" indent="0">
              <a:buNone/>
            </a:pPr>
            <a:r>
              <a:rPr lang="en-US" dirty="0"/>
              <a:t>$result2 = ($a === $b);  // false</a:t>
            </a:r>
          </a:p>
          <a:p>
            <a:pPr marL="0" indent="0">
              <a:buNone/>
            </a:pPr>
            <a:r>
              <a:rPr lang="en-US" dirty="0"/>
              <a:t>$result3 = ($a &lt; 10);    // true</a:t>
            </a:r>
          </a:p>
          <a:p>
            <a:pPr marL="0" indent="0">
              <a:buNone/>
            </a:pPr>
            <a:r>
              <a:rPr lang="en-US" dirty="0"/>
              <a:t>$result4 = ($a &lt;=&gt; 7);   //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Logical expressions</a:t>
            </a:r>
          </a:p>
          <a:p>
            <a:pPr marL="0" indent="0">
              <a:buNone/>
            </a:pPr>
            <a:r>
              <a:rPr lang="en-US" dirty="0"/>
              <a:t>$result5 = ($a &gt; 3 &amp;&amp; $a &lt; 10); // true</a:t>
            </a:r>
          </a:p>
          <a:p>
            <a:pPr marL="0" indent="0">
              <a:buNone/>
            </a:pPr>
            <a:r>
              <a:rPr lang="en-US" dirty="0"/>
              <a:t>$result6 = ($a == 5 || $b == 10); // true</a:t>
            </a:r>
          </a:p>
          <a:p>
            <a:pPr marL="0" indent="0">
              <a:buNone/>
            </a:pPr>
            <a:r>
              <a:rPr lang="en-US" dirty="0"/>
              <a:t>$result7 = !($a == 5); // false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Ternary expression</a:t>
            </a:r>
          </a:p>
          <a:p>
            <a:pPr marL="0" indent="0">
              <a:buNone/>
            </a:pPr>
            <a:r>
              <a:rPr lang="en-US" dirty="0"/>
              <a:t>$result8 = ($a % 2 == 0) ? "Even" : "Odd";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Null coalescing expression</a:t>
            </a:r>
          </a:p>
          <a:p>
            <a:pPr marL="0" indent="0">
              <a:buNone/>
            </a:pPr>
            <a:r>
              <a:rPr lang="en-US" dirty="0"/>
              <a:t>$result9 = $c ?? "Default";</a:t>
            </a:r>
          </a:p>
        </p:txBody>
      </p:sp>
    </p:spTree>
    <p:extLst>
      <p:ext uri="{BB962C8B-B14F-4D97-AF65-F5344CB8AC3E}">
        <p14:creationId xmlns:p14="http://schemas.microsoft.com/office/powerpoint/2010/main" val="8218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5676D-9C2B-7FA2-5A64-F963A2E1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EA40A-F8BB-17D8-2F2C-7CF1C8A7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 (if, else, switch)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B48CC-EB2D-F6A2-377D-A04C6C6A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US" dirty="0"/>
              <a:t>Control statements let PHP make decisions based on conditions.</a:t>
            </a:r>
          </a:p>
          <a:p>
            <a:r>
              <a:rPr lang="en-US" dirty="0"/>
              <a:t>Common ones: if, else, elseif, switch.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0B17F8-C84B-01C1-624F-8C7B6961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6EEE835-B7CD-E743-2B93-2332A73355DE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$score = 82;</a:t>
            </a:r>
          </a:p>
          <a:p>
            <a:pPr marL="0" indent="0">
              <a:buNone/>
            </a:pPr>
            <a:r>
              <a:rPr lang="en-US" dirty="0"/>
              <a:t>// if-elseif-else</a:t>
            </a:r>
          </a:p>
          <a:p>
            <a:pPr marL="0" indent="0">
              <a:buNone/>
            </a:pPr>
            <a:r>
              <a:rPr lang="en-US" dirty="0"/>
              <a:t>if ($score &gt;= 90) {</a:t>
            </a:r>
          </a:p>
          <a:p>
            <a:pPr marL="0" indent="0">
              <a:buNone/>
            </a:pPr>
            <a:r>
              <a:rPr lang="en-US" dirty="0"/>
              <a:t>    echo "Grade A";</a:t>
            </a:r>
          </a:p>
          <a:p>
            <a:pPr marL="0" indent="0">
              <a:buNone/>
            </a:pPr>
            <a:r>
              <a:rPr lang="en-US" dirty="0"/>
              <a:t>} elseif ($score &gt;= 75) {</a:t>
            </a:r>
          </a:p>
          <a:p>
            <a:pPr marL="0" indent="0">
              <a:buNone/>
            </a:pPr>
            <a:r>
              <a:rPr lang="en-US" dirty="0"/>
              <a:t>    echo "Grade B";</a:t>
            </a:r>
          </a:p>
          <a:p>
            <a:pPr marL="0" indent="0">
              <a:buNone/>
            </a:pPr>
            <a:r>
              <a:rPr lang="en-US" dirty="0"/>
              <a:t>} else {</a:t>
            </a:r>
          </a:p>
          <a:p>
            <a:pPr marL="0" indent="0">
              <a:buNone/>
            </a:pPr>
            <a:r>
              <a:rPr lang="en-US" dirty="0"/>
              <a:t>    echo "Grade C or below";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switch</a:t>
            </a:r>
          </a:p>
          <a:p>
            <a:pPr marL="0" indent="0">
              <a:buNone/>
            </a:pPr>
            <a:r>
              <a:rPr lang="en-US" dirty="0"/>
              <a:t>$role = "editor";</a:t>
            </a:r>
          </a:p>
          <a:p>
            <a:pPr marL="0" indent="0">
              <a:buNone/>
            </a:pPr>
            <a:r>
              <a:rPr lang="en-US" dirty="0"/>
              <a:t>switch ($role) {</a:t>
            </a:r>
          </a:p>
          <a:p>
            <a:pPr marL="0" indent="0">
              <a:buNone/>
            </a:pPr>
            <a:r>
              <a:rPr lang="en-US" dirty="0"/>
              <a:t>    case "admin":</a:t>
            </a:r>
          </a:p>
          <a:p>
            <a:pPr marL="0" indent="0">
              <a:buNone/>
            </a:pPr>
            <a:r>
              <a:rPr lang="en-US" dirty="0"/>
              <a:t>        echo "Admin User";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case "editor":</a:t>
            </a:r>
          </a:p>
          <a:p>
            <a:pPr marL="0" indent="0">
              <a:buNone/>
            </a:pPr>
            <a:r>
              <a:rPr lang="en-US" dirty="0"/>
              <a:t>        echo "Editor User";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  echo "Other User";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6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5084-5628-1A6A-F8E0-2132A21AC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4F4CB-3D7D-B7C8-8D17-0FF82107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02210-37D6-7DD7-0CEE-6F70B6DC7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US" dirty="0"/>
              <a:t>Loops let PHP repeat code until a condition is met.</a:t>
            </a:r>
          </a:p>
          <a:p>
            <a:r>
              <a:rPr lang="en-US" dirty="0"/>
              <a:t>Types: </a:t>
            </a:r>
          </a:p>
          <a:p>
            <a:pPr lvl="1"/>
            <a:r>
              <a:rPr lang="en-US" dirty="0"/>
              <a:t>for, 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pPr lvl="1"/>
            <a:r>
              <a:rPr lang="en-US" dirty="0"/>
              <a:t>foreach.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3B5152-D351-F891-8E77-4EEB6CD5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820BA9-5746-1436-A5AC-50D72264DD1A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 for loop</a:t>
            </a:r>
          </a:p>
          <a:p>
            <a:pPr marL="0" indent="0">
              <a:buNone/>
            </a:pPr>
            <a:r>
              <a:rPr lang="en-US" dirty="0"/>
              <a:t>for ($</a:t>
            </a:r>
            <a:r>
              <a:rPr lang="en-US" dirty="0" err="1"/>
              <a:t>i</a:t>
            </a:r>
            <a:r>
              <a:rPr lang="en-US" dirty="0"/>
              <a:t> = 1; $</a:t>
            </a:r>
            <a:r>
              <a:rPr lang="en-US" dirty="0" err="1"/>
              <a:t>i</a:t>
            </a:r>
            <a:r>
              <a:rPr lang="en-US" dirty="0"/>
              <a:t> &lt;= 3; $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echo $</a:t>
            </a:r>
            <a:r>
              <a:rPr lang="en-US" dirty="0" err="1"/>
              <a:t>i</a:t>
            </a:r>
            <a:r>
              <a:rPr lang="en-US" dirty="0"/>
              <a:t> . "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while loop</a:t>
            </a:r>
          </a:p>
          <a:p>
            <a:pPr marL="0" indent="0">
              <a:buNone/>
            </a:pPr>
            <a:r>
              <a:rPr lang="en-US" dirty="0"/>
              <a:t>$n = 3;</a:t>
            </a:r>
          </a:p>
          <a:p>
            <a:pPr marL="0" indent="0">
              <a:buNone/>
            </a:pPr>
            <a:r>
              <a:rPr lang="en-US" dirty="0"/>
              <a:t>while ($n &gt; 0) {</a:t>
            </a:r>
          </a:p>
          <a:p>
            <a:pPr marL="0" indent="0">
              <a:buNone/>
            </a:pPr>
            <a:r>
              <a:rPr lang="en-US" dirty="0"/>
              <a:t>    echo $n . " ";</a:t>
            </a:r>
          </a:p>
          <a:p>
            <a:pPr marL="0" indent="0">
              <a:buNone/>
            </a:pPr>
            <a:r>
              <a:rPr lang="en-US" dirty="0"/>
              <a:t>    $n--;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// do-while loop</a:t>
            </a:r>
          </a:p>
          <a:p>
            <a:pPr marL="0" indent="0">
              <a:buNone/>
            </a:pPr>
            <a:r>
              <a:rPr lang="en-US" dirty="0"/>
              <a:t>$m = 0;</a:t>
            </a:r>
          </a:p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  echo "ran-once ";</a:t>
            </a:r>
          </a:p>
          <a:p>
            <a:pPr marL="0" indent="0">
              <a:buNone/>
            </a:pPr>
            <a:r>
              <a:rPr lang="en-US" dirty="0"/>
              <a:t>} while ($m &gt; 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foreach loop (arrays)</a:t>
            </a:r>
          </a:p>
          <a:p>
            <a:pPr marL="0" indent="0">
              <a:buNone/>
            </a:pPr>
            <a:r>
              <a:rPr lang="en-US" dirty="0"/>
              <a:t>$colors = ["red", "green", "blue"];</a:t>
            </a:r>
          </a:p>
          <a:p>
            <a:pPr marL="0" indent="0">
              <a:buNone/>
            </a:pPr>
            <a:r>
              <a:rPr lang="en-US" dirty="0"/>
              <a:t>foreach ($colors as $c) {</a:t>
            </a:r>
          </a:p>
          <a:p>
            <a:pPr marL="0" indent="0">
              <a:buNone/>
            </a:pPr>
            <a:r>
              <a:rPr lang="en-US" dirty="0"/>
              <a:t>    echo $c . "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25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5514B-5BB6-210D-63A8-B715E5E99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433B94-B92C-F205-C295-3F0E1991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Arrays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961E-8DFF-AAE8-9CCA-43004612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US" dirty="0"/>
              <a:t>Arrays store multiple values in a single variable.</a:t>
            </a:r>
          </a:p>
          <a:p>
            <a:r>
              <a:rPr lang="en-US" dirty="0"/>
              <a:t>Type</a:t>
            </a:r>
          </a:p>
          <a:p>
            <a:pPr lvl="1"/>
            <a:r>
              <a:rPr lang="en-US" dirty="0"/>
              <a:t>Indexed arrays </a:t>
            </a:r>
          </a:p>
          <a:p>
            <a:pPr lvl="1"/>
            <a:r>
              <a:rPr lang="en-US" dirty="0"/>
              <a:t>Associative arrays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6C2FAD-8B02-9B24-A7B0-DF910E1EA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8E3CE8D-1A4A-C78A-34D3-2CF9530E87D8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 Indexed array</a:t>
            </a:r>
          </a:p>
          <a:p>
            <a:pPr marL="0" indent="0">
              <a:buNone/>
            </a:pPr>
            <a:r>
              <a:rPr lang="en-US" dirty="0"/>
              <a:t>$colors = ["red", "green", "blue"];</a:t>
            </a:r>
          </a:p>
          <a:p>
            <a:pPr marL="0" indent="0">
              <a:buNone/>
            </a:pPr>
            <a:r>
              <a:rPr lang="en-US" dirty="0"/>
              <a:t>echo $colors[0];   // 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Loop through indexed array</a:t>
            </a:r>
          </a:p>
          <a:p>
            <a:pPr marL="0" indent="0">
              <a:buNone/>
            </a:pPr>
            <a:r>
              <a:rPr lang="en-US" dirty="0"/>
              <a:t>foreach ($colors as $c) {</a:t>
            </a:r>
          </a:p>
          <a:p>
            <a:pPr marL="0" indent="0">
              <a:buNone/>
            </a:pPr>
            <a:r>
              <a:rPr lang="en-US" dirty="0"/>
              <a:t>    echo $c . "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Associative array</a:t>
            </a:r>
          </a:p>
          <a:p>
            <a:pPr marL="0" indent="0">
              <a:buNone/>
            </a:pPr>
            <a:r>
              <a:rPr lang="en-US" dirty="0"/>
              <a:t>$student = [</a:t>
            </a:r>
          </a:p>
          <a:p>
            <a:pPr marL="0" indent="0">
              <a:buNone/>
            </a:pPr>
            <a:r>
              <a:rPr lang="en-US" dirty="0"/>
              <a:t>    "name" =&gt; "Prabhat",</a:t>
            </a:r>
          </a:p>
          <a:p>
            <a:pPr marL="0" indent="0">
              <a:buNone/>
            </a:pPr>
            <a:r>
              <a:rPr lang="en-US" dirty="0"/>
              <a:t>    "age" =&gt; 20,</a:t>
            </a:r>
          </a:p>
          <a:p>
            <a:pPr marL="0" indent="0">
              <a:buNone/>
            </a:pPr>
            <a:r>
              <a:rPr lang="en-US" dirty="0"/>
              <a:t>    "course" =&gt; "</a:t>
            </a:r>
            <a:r>
              <a:rPr lang="en-US" dirty="0" err="1"/>
              <a:t>B.Tech</a:t>
            </a:r>
            <a:r>
              <a:rPr lang="en-US" dirty="0"/>
              <a:t> CS"</a:t>
            </a:r>
          </a:p>
          <a:p>
            <a:pPr marL="0" indent="0">
              <a:buNone/>
            </a:pPr>
            <a:r>
              <a:rPr lang="en-US" dirty="0"/>
              <a:t>];</a:t>
            </a:r>
          </a:p>
          <a:p>
            <a:pPr marL="0" indent="0">
              <a:buNone/>
            </a:pPr>
            <a:r>
              <a:rPr lang="en-US" dirty="0"/>
              <a:t>echo $student["name"];  // Prabhat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Loop through associative array</a:t>
            </a:r>
          </a:p>
          <a:p>
            <a:pPr marL="0" indent="0">
              <a:buNone/>
            </a:pPr>
            <a:r>
              <a:rPr lang="en-US" dirty="0"/>
              <a:t>foreach ($student as $key =&gt; $value) {</a:t>
            </a:r>
          </a:p>
          <a:p>
            <a:pPr marL="0" indent="0">
              <a:buNone/>
            </a:pPr>
            <a:r>
              <a:rPr lang="en-US" dirty="0"/>
              <a:t>    echo "$key: $value 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56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3DD0-0CCF-3F0E-2CC5-5D6A71A6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8AE29-7D9C-9775-3498-EA2DEF0E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FA0CC-4666-A04E-9567-60A55A13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25938" cy="4486275"/>
          </a:xfrm>
        </p:spPr>
        <p:txBody>
          <a:bodyPr>
            <a:normAutofit/>
          </a:bodyPr>
          <a:lstStyle/>
          <a:p>
            <a:r>
              <a:rPr lang="en-US" dirty="0"/>
              <a:t>Defined with function keyword</a:t>
            </a:r>
          </a:p>
          <a:p>
            <a:r>
              <a:rPr lang="en-US" dirty="0"/>
              <a:t>Can have parameters (with default values)</a:t>
            </a:r>
          </a:p>
          <a:p>
            <a:r>
              <a:rPr lang="en-US" dirty="0"/>
              <a:t>Can return values (return)</a:t>
            </a:r>
          </a:p>
          <a:p>
            <a:r>
              <a:rPr lang="en-US" dirty="0"/>
              <a:t>Support type hints (int, string)</a:t>
            </a:r>
          </a:p>
          <a:p>
            <a:r>
              <a:rPr lang="en-US" dirty="0"/>
              <a:t>Support pass-by-reference (&amp;)</a:t>
            </a:r>
          </a:p>
          <a:p>
            <a:r>
              <a:rPr lang="en-US" dirty="0"/>
              <a:t>Support variadic functions (...$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FB9CE8-0D74-11EF-D1FD-11FDC82F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05364" y="6416906"/>
            <a:ext cx="4524061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EA8596A-7E38-3B6E-F6FB-6CD91B77BF70}"/>
              </a:ext>
            </a:extLst>
          </p:cNvPr>
          <p:cNvSpPr txBox="1">
            <a:spLocks/>
          </p:cNvSpPr>
          <p:nvPr/>
        </p:nvSpPr>
        <p:spPr>
          <a:xfrm>
            <a:off x="8229600" y="1690688"/>
            <a:ext cx="3500154" cy="4486275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// 1. Basic function</a:t>
            </a:r>
          </a:p>
          <a:p>
            <a:pPr marL="0" indent="0">
              <a:buNone/>
            </a:pPr>
            <a:r>
              <a:rPr lang="en-US" dirty="0"/>
              <a:t>function greet($name="Guest") {</a:t>
            </a:r>
          </a:p>
          <a:p>
            <a:pPr marL="0" indent="0">
              <a:buNone/>
            </a:pPr>
            <a:r>
              <a:rPr lang="en-US" dirty="0"/>
              <a:t>  return "Hello, $name!";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greet("World");   // Hello, World!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2. Pass by reference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addOne</a:t>
            </a:r>
            <a:r>
              <a:rPr lang="en-US" dirty="0"/>
              <a:t>(&amp;$x) { $x++; }</a:t>
            </a:r>
          </a:p>
          <a:p>
            <a:pPr marL="0" indent="0">
              <a:buNone/>
            </a:pPr>
            <a:r>
              <a:rPr lang="en-US" dirty="0"/>
              <a:t>$a=5; </a:t>
            </a:r>
            <a:r>
              <a:rPr lang="en-US" dirty="0" err="1"/>
              <a:t>addOne</a:t>
            </a:r>
            <a:r>
              <a:rPr lang="en-US" dirty="0"/>
              <a:t>($a);</a:t>
            </a:r>
          </a:p>
          <a:p>
            <a:pPr marL="0" indent="0">
              <a:buNone/>
            </a:pPr>
            <a:r>
              <a:rPr lang="en-US" dirty="0"/>
              <a:t>echo $a;  // 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3. Variadic function</a:t>
            </a:r>
          </a:p>
          <a:p>
            <a:pPr marL="0" indent="0">
              <a:buNone/>
            </a:pPr>
            <a:r>
              <a:rPr lang="en-US" dirty="0"/>
              <a:t>function sum(...$</a:t>
            </a:r>
            <a:r>
              <a:rPr lang="en-US" dirty="0" err="1"/>
              <a:t>nums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return </a:t>
            </a:r>
            <a:r>
              <a:rPr lang="en-US" dirty="0" err="1"/>
              <a:t>array_sum</a:t>
            </a:r>
            <a:r>
              <a:rPr lang="en-US" dirty="0"/>
              <a:t>($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sum(1,2,3); // 6</a:t>
            </a:r>
          </a:p>
          <a:p>
            <a:pPr marL="0" indent="0">
              <a:buNone/>
            </a:pPr>
            <a:r>
              <a:rPr lang="en-US" dirty="0"/>
              <a:t>// union types (PHP 8+)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sumNum</a:t>
            </a:r>
            <a:r>
              <a:rPr lang="en-US" dirty="0"/>
              <a:t>(</a:t>
            </a:r>
            <a:r>
              <a:rPr lang="en-US" dirty="0" err="1"/>
              <a:t>int|float</a:t>
            </a:r>
            <a:r>
              <a:rPr lang="en-US" dirty="0"/>
              <a:t> $x, </a:t>
            </a:r>
            <a:r>
              <a:rPr lang="en-US" dirty="0" err="1"/>
              <a:t>int|float</a:t>
            </a:r>
            <a:r>
              <a:rPr lang="en-US" dirty="0"/>
              <a:t> $y): </a:t>
            </a:r>
            <a:r>
              <a:rPr lang="en-US" dirty="0" err="1"/>
              <a:t>int|float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return $x + $y;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echo </a:t>
            </a:r>
            <a:r>
              <a:rPr lang="en-US" dirty="0" err="1"/>
              <a:t>sumNum</a:t>
            </a:r>
            <a:r>
              <a:rPr lang="en-US" dirty="0"/>
              <a:t>(2.5, 3); // 5.5</a:t>
            </a:r>
          </a:p>
        </p:txBody>
      </p:sp>
    </p:spTree>
    <p:extLst>
      <p:ext uri="{BB962C8B-B14F-4D97-AF65-F5344CB8AC3E}">
        <p14:creationId xmlns:p14="http://schemas.microsoft.com/office/powerpoint/2010/main" val="163155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ED05-2258-5245-6AEF-F95020D62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833686F-A0DE-5A8F-DE78-578E86E7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58075" y="6419850"/>
            <a:ext cx="4679950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3D584D-85A5-BEE8-E8F6-D427DC8B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A74-8825-4994-8DC4-6E7BE47ACFDA}" type="slidenum">
              <a:rPr lang="en-IN" smtClean="0"/>
              <a:t>18</a:t>
            </a:fld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CF2908-0DB6-C8E9-ECB9-3497414FE3FF}"/>
              </a:ext>
            </a:extLst>
          </p:cNvPr>
          <p:cNvSpPr/>
          <p:nvPr/>
        </p:nvSpPr>
        <p:spPr>
          <a:xfrm>
            <a:off x="3928310" y="2729449"/>
            <a:ext cx="33043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56283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7947-A42A-6373-E184-BDE232272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FBE604-EB20-C2B8-A633-F86FE04D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CE769A-65AC-61BC-AF6A-45294B22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68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AC54-53E1-072E-58A1-93DCC13FE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A2964-535F-778A-7B08-B730A2AF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PHP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CD9F39-3825-2CBD-663F-0F8D3C0C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6062" y="6363494"/>
            <a:ext cx="5467350" cy="365125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1F3027-165E-95C9-0497-BFA6EFCE5FCD}"/>
              </a:ext>
            </a:extLst>
          </p:cNvPr>
          <p:cNvSpPr/>
          <p:nvPr/>
        </p:nvSpPr>
        <p:spPr>
          <a:xfrm>
            <a:off x="1275159" y="3203972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1995 – PHP/FI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00EBD86-6DA2-D700-C549-CEF9505E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194" y="2020489"/>
            <a:ext cx="1846102" cy="138826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4405BC-CEA8-2B9D-07E6-020191210395}"/>
              </a:ext>
            </a:extLst>
          </p:cNvPr>
          <p:cNvSpPr txBox="1"/>
          <p:nvPr/>
        </p:nvSpPr>
        <p:spPr>
          <a:xfrm>
            <a:off x="5715000" y="1706462"/>
            <a:ext cx="6129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Rasmus Lerdorf when he was 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his personal home page (resume)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Followed by some Perl scripts  to know the count of visitors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BB1C00-1375-5ABC-1F65-384734992FC5}"/>
              </a:ext>
            </a:extLst>
          </p:cNvPr>
          <p:cNvSpPr/>
          <p:nvPr/>
        </p:nvSpPr>
        <p:spPr>
          <a:xfrm>
            <a:off x="1275159" y="1943099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1994 -PHP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999AC2-022D-8C41-F1D0-5F356AF1C917}"/>
              </a:ext>
            </a:extLst>
          </p:cNvPr>
          <p:cNvSpPr txBox="1"/>
          <p:nvPr/>
        </p:nvSpPr>
        <p:spPr>
          <a:xfrm>
            <a:off x="5714999" y="2947093"/>
            <a:ext cx="6129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Re-write the scripts into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named it as Personal Home Page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he released as PHP/FI (Forms Interpreter)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introduced form handling and database interaction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CFC549-347E-A120-589B-FE30F90B3F9C}"/>
              </a:ext>
            </a:extLst>
          </p:cNvPr>
          <p:cNvSpPr/>
          <p:nvPr/>
        </p:nvSpPr>
        <p:spPr>
          <a:xfrm>
            <a:off x="1275159" y="4793457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1997 – PHP3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47E4AC92-FB84-7885-1537-F7B4D984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093" y="4411064"/>
            <a:ext cx="1023937" cy="1142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di Gutmans - Google Cloud">
            <a:extLst>
              <a:ext uri="{FF2B5EF4-FFF2-40B4-BE49-F238E27FC236}">
                <a16:creationId xmlns:a16="http://schemas.microsoft.com/office/drawing/2014/main" id="{329DB5C5-3E8A-6764-345C-2F2AD581C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0" y="4391391"/>
            <a:ext cx="1162050" cy="116205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85EC2-CCB4-3732-D36D-3C00A652AEF6}"/>
              </a:ext>
            </a:extLst>
          </p:cNvPr>
          <p:cNvSpPr txBox="1"/>
          <p:nvPr/>
        </p:nvSpPr>
        <p:spPr>
          <a:xfrm>
            <a:off x="5714999" y="4510751"/>
            <a:ext cx="6215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Zeev </a:t>
            </a:r>
            <a:r>
              <a:rPr lang="en-US" dirty="0" err="1"/>
              <a:t>Suraski</a:t>
            </a:r>
            <a:r>
              <a:rPr lang="en-US" dirty="0"/>
              <a:t>(26) and Andi </a:t>
            </a:r>
            <a:r>
              <a:rPr lang="en-US" dirty="0" err="1"/>
              <a:t>Gutmans</a:t>
            </a:r>
            <a:r>
              <a:rPr lang="en-US" dirty="0"/>
              <a:t>(25) </a:t>
            </a:r>
            <a:r>
              <a:rPr lang="en-IN" dirty="0"/>
              <a:t>Israeli programmers rewrite the core parser from the scratch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full-fledged programming language </a:t>
            </a:r>
            <a:r>
              <a:rPr lang="en-US" dirty="0"/>
              <a:t>simply called 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project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3B717D-6402-8659-5D0F-6EBCE8B72EA7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>
            <a:off x="2196703" y="2393155"/>
            <a:ext cx="0" cy="81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B86EA8-0367-BD7D-EB40-6331AC2E311E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2196703" y="3654028"/>
            <a:ext cx="0" cy="113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04FC12-4CA7-823A-5167-84B1A969A163}"/>
              </a:ext>
            </a:extLst>
          </p:cNvPr>
          <p:cNvCxnSpPr/>
          <p:nvPr/>
        </p:nvCxnSpPr>
        <p:spPr>
          <a:xfrm>
            <a:off x="2196703" y="5243513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 animBg="1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3F581-810B-6658-FAB9-A20BE36C2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4FC6DF-E696-2867-79E0-00DF3811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to PHP contd.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79CA94-C542-ABA9-80AA-BD85B0AD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6062" y="6363494"/>
            <a:ext cx="5467350" cy="365125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D14C7-0868-BA19-CDD8-F0D3FF28EAF1}"/>
              </a:ext>
            </a:extLst>
          </p:cNvPr>
          <p:cNvSpPr/>
          <p:nvPr/>
        </p:nvSpPr>
        <p:spPr>
          <a:xfrm>
            <a:off x="1275159" y="2732187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2004 – PHP 5.0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5B31D-E2B2-FDE5-2FD1-F79210F1657C}"/>
              </a:ext>
            </a:extLst>
          </p:cNvPr>
          <p:cNvSpPr txBox="1"/>
          <p:nvPr/>
        </p:nvSpPr>
        <p:spPr>
          <a:xfrm>
            <a:off x="4039790" y="1715724"/>
            <a:ext cx="761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Powered by the </a:t>
            </a:r>
            <a:r>
              <a:rPr lang="en-IN" b="1" dirty="0"/>
              <a:t>Zend Engine</a:t>
            </a:r>
            <a:r>
              <a:rPr lang="en-IN" dirty="0"/>
              <a:t> (developed by Zeev </a:t>
            </a:r>
            <a:r>
              <a:rPr lang="en-IN" dirty="0" err="1"/>
              <a:t>Suraski</a:t>
            </a:r>
            <a:r>
              <a:rPr lang="en-IN" dirty="0"/>
              <a:t> &amp; Andi </a:t>
            </a:r>
            <a:r>
              <a:rPr lang="en-IN" dirty="0" err="1"/>
              <a:t>Gutmans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Better performance, session handling, and web server integration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5B2C22-EE71-DABF-6E3D-AD6FCA33CD8D}"/>
              </a:ext>
            </a:extLst>
          </p:cNvPr>
          <p:cNvSpPr/>
          <p:nvPr/>
        </p:nvSpPr>
        <p:spPr>
          <a:xfrm>
            <a:off x="1275159" y="1810346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IN" dirty="0"/>
              <a:t>2000 – PHP 4.0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BCA06-7A7B-772B-1123-A441F349FEFA}"/>
              </a:ext>
            </a:extLst>
          </p:cNvPr>
          <p:cNvSpPr/>
          <p:nvPr/>
        </p:nvSpPr>
        <p:spPr>
          <a:xfrm>
            <a:off x="1275159" y="4793457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2020 – PHP 8.0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993007-C4D8-9C09-AC35-C43334C82F2E}"/>
              </a:ext>
            </a:extLst>
          </p:cNvPr>
          <p:cNvCxnSpPr>
            <a:stCxn id="17" idx="2"/>
            <a:endCxn id="11" idx="0"/>
          </p:cNvCxnSpPr>
          <p:nvPr/>
        </p:nvCxnSpPr>
        <p:spPr>
          <a:xfrm>
            <a:off x="2196703" y="2260402"/>
            <a:ext cx="0" cy="471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00549-5253-FD7B-D772-080B9F1125EA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2196703" y="3182243"/>
            <a:ext cx="0" cy="45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CF006A-FEEF-8538-A507-7D88825799FD}"/>
              </a:ext>
            </a:extLst>
          </p:cNvPr>
          <p:cNvCxnSpPr/>
          <p:nvPr/>
        </p:nvCxnSpPr>
        <p:spPr>
          <a:xfrm>
            <a:off x="2196703" y="5243513"/>
            <a:ext cx="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DF984AC-C6DE-A82E-11FA-59BC315FE247}"/>
              </a:ext>
            </a:extLst>
          </p:cNvPr>
          <p:cNvSpPr/>
          <p:nvPr/>
        </p:nvSpPr>
        <p:spPr>
          <a:xfrm>
            <a:off x="1275159" y="3632299"/>
            <a:ext cx="1843088" cy="45005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2004 – PHP 5.0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11D7AE-4EC4-32A0-A5CD-F361F2BF298A}"/>
              </a:ext>
            </a:extLst>
          </p:cNvPr>
          <p:cNvCxnSpPr>
            <a:stCxn id="6" idx="2"/>
            <a:endCxn id="20" idx="0"/>
          </p:cNvCxnSpPr>
          <p:nvPr/>
        </p:nvCxnSpPr>
        <p:spPr>
          <a:xfrm>
            <a:off x="2196703" y="4082355"/>
            <a:ext cx="0" cy="711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F55E22-D37F-D754-8792-5D6E48A68668}"/>
              </a:ext>
            </a:extLst>
          </p:cNvPr>
          <p:cNvSpPr txBox="1"/>
          <p:nvPr/>
        </p:nvSpPr>
        <p:spPr>
          <a:xfrm>
            <a:off x="4039789" y="2735640"/>
            <a:ext cx="761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Introduced </a:t>
            </a:r>
            <a:r>
              <a:rPr lang="en-IN" b="1" dirty="0"/>
              <a:t>Object-Oriented Programming (OOP)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Improved MySQL support, XML processing, and error handling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4CE1B-FE4F-F65B-97A2-A99E2C3DB4C0}"/>
              </a:ext>
            </a:extLst>
          </p:cNvPr>
          <p:cNvSpPr txBox="1"/>
          <p:nvPr/>
        </p:nvSpPr>
        <p:spPr>
          <a:xfrm>
            <a:off x="4039788" y="3534161"/>
            <a:ext cx="761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Major performance improvements (up to </a:t>
            </a:r>
            <a:r>
              <a:rPr lang="en-IN" b="1" dirty="0"/>
              <a:t>2x faster</a:t>
            </a:r>
            <a:r>
              <a:rPr lang="en-I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features: type declarations, error handling upgrades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236356-402D-16A6-8432-7240AD752415}"/>
              </a:ext>
            </a:extLst>
          </p:cNvPr>
          <p:cNvSpPr txBox="1"/>
          <p:nvPr/>
        </p:nvSpPr>
        <p:spPr>
          <a:xfrm>
            <a:off x="4039788" y="4706267"/>
            <a:ext cx="761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Introduced </a:t>
            </a:r>
            <a:r>
              <a:rPr lang="en-IN" b="1" dirty="0"/>
              <a:t>Just-In-Time (JIT) compiler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typing, better error handling, modern syntax features</a:t>
            </a:r>
          </a:p>
        </p:txBody>
      </p:sp>
    </p:spTree>
    <p:extLst>
      <p:ext uri="{BB962C8B-B14F-4D97-AF65-F5344CB8AC3E}">
        <p14:creationId xmlns:p14="http://schemas.microsoft.com/office/powerpoint/2010/main" val="42428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7" grpId="0" animBg="1"/>
      <p:bldP spid="20" grpId="0" animBg="1"/>
      <p:bldP spid="6" grpId="0" animBg="1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320C-82AA-FA93-4D47-9CACE86CE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26A6-E989-3ED6-D327-1699EA14B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8ABC-8803-D24D-CD1F-A7E6552A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PHP = PHP: Hypertext Preprocessor</a:t>
            </a:r>
          </a:p>
          <a:p>
            <a:r>
              <a:rPr lang="en-IN" dirty="0"/>
              <a:t>An open-source, server-side scripting language</a:t>
            </a:r>
          </a:p>
          <a:p>
            <a:r>
              <a:rPr lang="en-IN" dirty="0"/>
              <a:t>Runs on the server → outputs HTML to browser</a:t>
            </a:r>
          </a:p>
          <a:p>
            <a:r>
              <a:rPr lang="en-IN" dirty="0"/>
              <a:t>Easy to learn, free, and cross-platform</a:t>
            </a:r>
          </a:p>
          <a:p>
            <a:r>
              <a:rPr lang="en-IN" dirty="0"/>
              <a:t>Works with databases (MySQL, MongoDB, PostgreSQL)</a:t>
            </a:r>
          </a:p>
          <a:p>
            <a:r>
              <a:rPr lang="en-IN" dirty="0"/>
              <a:t>Powers popular apps like WordPress, Wikipedia, Facebook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83F4FB-86DB-6E13-D84F-638F9B45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9934" y="6390726"/>
            <a:ext cx="5270405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</p:spTree>
    <p:extLst>
      <p:ext uri="{BB962C8B-B14F-4D97-AF65-F5344CB8AC3E}">
        <p14:creationId xmlns:p14="http://schemas.microsoft.com/office/powerpoint/2010/main" val="167381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E5D6-F694-E6FD-14BC-AB6797E5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88EF14-FC1E-05BD-349E-EE5EA0F5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93483" y="6404796"/>
            <a:ext cx="4898517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47B4810-674E-3D69-679B-0FBBEDDED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5" y="3302799"/>
            <a:ext cx="864158" cy="8641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6DCB2AE-FDA9-390F-53F1-740489E35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970" y="5456268"/>
            <a:ext cx="1023496" cy="7341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C71E7D2-495D-9E10-A994-B178893E6E93}"/>
              </a:ext>
            </a:extLst>
          </p:cNvPr>
          <p:cNvSpPr txBox="1"/>
          <p:nvPr/>
        </p:nvSpPr>
        <p:spPr>
          <a:xfrm>
            <a:off x="1972970" y="3411712"/>
            <a:ext cx="201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&lt;?php</a:t>
            </a:r>
          </a:p>
          <a:p>
            <a:r>
              <a:rPr lang="en-IN" sz="1200" dirty="0"/>
              <a:t>  echo "Hello, World!";</a:t>
            </a:r>
          </a:p>
          <a:p>
            <a:r>
              <a:rPr lang="en-IN" sz="1200" dirty="0"/>
              <a:t>?&gt;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B6F81C-8BC3-73A1-5EDA-03EDCEA3816D}"/>
              </a:ext>
            </a:extLst>
          </p:cNvPr>
          <p:cNvSpPr txBox="1"/>
          <p:nvPr/>
        </p:nvSpPr>
        <p:spPr>
          <a:xfrm>
            <a:off x="6321671" y="2013436"/>
            <a:ext cx="3312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Parses PHP code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Compiles → Opcodes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Executes instructions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Manages memory &amp; errors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488525-9F03-6586-577D-19E5A76F6049}"/>
              </a:ext>
            </a:extLst>
          </p:cNvPr>
          <p:cNvSpPr txBox="1"/>
          <p:nvPr/>
        </p:nvSpPr>
        <p:spPr>
          <a:xfrm>
            <a:off x="7579252" y="4257266"/>
            <a:ext cx="3377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Low-level machine instructions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26CE10-1F2D-A598-B5CA-53D37B54F5ED}"/>
              </a:ext>
            </a:extLst>
          </p:cNvPr>
          <p:cNvSpPr txBox="1"/>
          <p:nvPr/>
        </p:nvSpPr>
        <p:spPr>
          <a:xfrm>
            <a:off x="4995516" y="5886846"/>
            <a:ext cx="3092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HTML Result Sent to User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E145CCF-2386-EAF1-6F7D-82E0F325C797}"/>
              </a:ext>
            </a:extLst>
          </p:cNvPr>
          <p:cNvCxnSpPr>
            <a:cxnSpLocks/>
            <a:stCxn id="41" idx="0"/>
            <a:endCxn id="4110" idx="1"/>
          </p:cNvCxnSpPr>
          <p:nvPr/>
        </p:nvCxnSpPr>
        <p:spPr>
          <a:xfrm rot="5400000" flipH="1" flipV="1">
            <a:off x="2347693" y="1670232"/>
            <a:ext cx="726508" cy="253862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53E1AB1-5398-3994-2BB3-C0F0F8BC610D}"/>
              </a:ext>
            </a:extLst>
          </p:cNvPr>
          <p:cNvCxnSpPr>
            <a:cxnSpLocks/>
            <a:stCxn id="4110" idx="3"/>
            <a:endCxn id="4108" idx="0"/>
          </p:cNvCxnSpPr>
          <p:nvPr/>
        </p:nvCxnSpPr>
        <p:spPr>
          <a:xfrm>
            <a:off x="4942286" y="2576291"/>
            <a:ext cx="2245300" cy="14316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4419F89-AA49-BF00-CF7E-0B78B15E0B6C}"/>
              </a:ext>
            </a:extLst>
          </p:cNvPr>
          <p:cNvCxnSpPr>
            <a:cxnSpLocks/>
            <a:stCxn id="4108" idx="2"/>
            <a:endCxn id="44" idx="3"/>
          </p:cNvCxnSpPr>
          <p:nvPr/>
        </p:nvCxnSpPr>
        <p:spPr>
          <a:xfrm rot="5400000">
            <a:off x="5627063" y="4262821"/>
            <a:ext cx="943927" cy="217712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F52F56D9-72C6-89BF-861F-339FA43E398F}"/>
              </a:ext>
            </a:extLst>
          </p:cNvPr>
          <p:cNvGrpSpPr/>
          <p:nvPr/>
        </p:nvGrpSpPr>
        <p:grpSpPr>
          <a:xfrm>
            <a:off x="6541720" y="4007940"/>
            <a:ext cx="1291731" cy="871479"/>
            <a:chOff x="7257418" y="3388195"/>
            <a:chExt cx="1723912" cy="1200329"/>
          </a:xfrm>
        </p:grpSpPr>
        <p:pic>
          <p:nvPicPr>
            <p:cNvPr id="4108" name="Picture 4107">
              <a:extLst>
                <a:ext uri="{FF2B5EF4-FFF2-40B4-BE49-F238E27FC236}">
                  <a16:creationId xmlns:a16="http://schemas.microsoft.com/office/drawing/2014/main" id="{F60B8869-9906-7DE4-3870-90C88C91D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418" y="3388195"/>
              <a:ext cx="1723912" cy="12003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16" name="TextBox 4115">
              <a:extLst>
                <a:ext uri="{FF2B5EF4-FFF2-40B4-BE49-F238E27FC236}">
                  <a16:creationId xmlns:a16="http://schemas.microsoft.com/office/drawing/2014/main" id="{6EC84480-74D7-DE89-62B8-C15CA3958BA4}"/>
                </a:ext>
              </a:extLst>
            </p:cNvPr>
            <p:cNvSpPr txBox="1"/>
            <p:nvPr/>
          </p:nvSpPr>
          <p:spPr>
            <a:xfrm>
              <a:off x="7470439" y="3747396"/>
              <a:ext cx="1425373" cy="508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chemeClr val="accent1">
                      <a:lumMod val="75000"/>
                    </a:schemeClr>
                  </a:solidFill>
                </a:rPr>
                <a:t>Opcodes</a:t>
              </a:r>
            </a:p>
          </p:txBody>
        </p:sp>
      </p:grpSp>
      <p:grpSp>
        <p:nvGrpSpPr>
          <p:cNvPr id="4120" name="Group 4119">
            <a:extLst>
              <a:ext uri="{FF2B5EF4-FFF2-40B4-BE49-F238E27FC236}">
                <a16:creationId xmlns:a16="http://schemas.microsoft.com/office/drawing/2014/main" id="{9F9C4132-09D6-E438-FE69-6AFE74E72DFB}"/>
              </a:ext>
            </a:extLst>
          </p:cNvPr>
          <p:cNvGrpSpPr/>
          <p:nvPr/>
        </p:nvGrpSpPr>
        <p:grpSpPr>
          <a:xfrm>
            <a:off x="3783043" y="2019078"/>
            <a:ext cx="1356461" cy="1419189"/>
            <a:chOff x="4400425" y="445530"/>
            <a:chExt cx="1356461" cy="1419189"/>
          </a:xfrm>
        </p:grpSpPr>
        <p:pic>
          <p:nvPicPr>
            <p:cNvPr id="4110" name="Picture 4109">
              <a:extLst>
                <a:ext uri="{FF2B5EF4-FFF2-40B4-BE49-F238E27FC236}">
                  <a16:creationId xmlns:a16="http://schemas.microsoft.com/office/drawing/2014/main" id="{61EA3D8B-A294-C7CD-9976-1232E8178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643" y="445530"/>
              <a:ext cx="962025" cy="1114425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4119" name="TextBox 4118">
              <a:extLst>
                <a:ext uri="{FF2B5EF4-FFF2-40B4-BE49-F238E27FC236}">
                  <a16:creationId xmlns:a16="http://schemas.microsoft.com/office/drawing/2014/main" id="{020817AC-D18C-0B24-954F-8790BB4E69AC}"/>
                </a:ext>
              </a:extLst>
            </p:cNvPr>
            <p:cNvSpPr txBox="1"/>
            <p:nvPr/>
          </p:nvSpPr>
          <p:spPr>
            <a:xfrm>
              <a:off x="4400425" y="1495387"/>
              <a:ext cx="1356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dirty="0">
                  <a:solidFill>
                    <a:srgbClr val="00B0F0"/>
                  </a:solidFill>
                </a:rPr>
                <a:t>Zend Engine</a:t>
              </a:r>
            </a:p>
          </p:txBody>
        </p:sp>
      </p:grpSp>
      <p:sp>
        <p:nvSpPr>
          <p:cNvPr id="4125" name="Title 1">
            <a:extLst>
              <a:ext uri="{FF2B5EF4-FFF2-40B4-BE49-F238E27FC236}">
                <a16:creationId xmlns:a16="http://schemas.microsoft.com/office/drawing/2014/main" id="{4C00A6D3-2F13-6BBA-2A4C-C588EB7F14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How PHP Work ?</a:t>
            </a:r>
          </a:p>
        </p:txBody>
      </p:sp>
    </p:spTree>
    <p:extLst>
      <p:ext uri="{BB962C8B-B14F-4D97-AF65-F5344CB8AC3E}">
        <p14:creationId xmlns:p14="http://schemas.microsoft.com/office/powerpoint/2010/main" val="298533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1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41650-4516-38C9-6723-7962BBA9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5262-70C4-3590-C293-B6EA265C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you first Script	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5836C3-C12D-F01D-FC5A-33DF09102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35172" y="6310312"/>
            <a:ext cx="4656828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D3C262-FDF6-F6A0-ECC8-30DEB4CF34FE}"/>
              </a:ext>
            </a:extLst>
          </p:cNvPr>
          <p:cNvSpPr/>
          <p:nvPr/>
        </p:nvSpPr>
        <p:spPr>
          <a:xfrm>
            <a:off x="6237806" y="3811772"/>
            <a:ext cx="1681244" cy="1666001"/>
          </a:xfrm>
          <a:prstGeom prst="rect">
            <a:avLst/>
          </a:prstGeom>
          <a:solidFill>
            <a:schemeClr val="bg2"/>
          </a:solidFill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&lt;?php</a:t>
            </a:r>
          </a:p>
          <a:p>
            <a:r>
              <a:rPr lang="en-IN" sz="1200" dirty="0">
                <a:solidFill>
                  <a:schemeClr val="tx1"/>
                </a:solidFill>
              </a:rPr>
              <a:t>  echo “Hello, World!”;</a:t>
            </a:r>
          </a:p>
          <a:p>
            <a:r>
              <a:rPr lang="en-IN" sz="1200" dirty="0">
                <a:solidFill>
                  <a:schemeClr val="tx1"/>
                </a:solidFill>
              </a:rPr>
              <a:t>?&gt;</a:t>
            </a:r>
            <a:endParaRPr lang="en-IN" sz="1200" dirty="0"/>
          </a:p>
        </p:txBody>
      </p:sp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B38C305A-4C43-0EA9-DFFC-EA1683A0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3055" y="2596000"/>
            <a:ext cx="1666000" cy="1666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B9715E51-56BB-0589-CFD7-4739F676AF71}"/>
              </a:ext>
            </a:extLst>
          </p:cNvPr>
          <p:cNvGrpSpPr/>
          <p:nvPr/>
        </p:nvGrpSpPr>
        <p:grpSpPr>
          <a:xfrm>
            <a:off x="1636142" y="2596000"/>
            <a:ext cx="1665999" cy="1729345"/>
            <a:chOff x="1636142" y="2596000"/>
            <a:chExt cx="1665999" cy="1729345"/>
          </a:xfrm>
        </p:grpSpPr>
        <p:pic>
          <p:nvPicPr>
            <p:cNvPr id="15" name="Graphic 14" descr="Internet">
              <a:extLst>
                <a:ext uri="{FF2B5EF4-FFF2-40B4-BE49-F238E27FC236}">
                  <a16:creationId xmlns:a16="http://schemas.microsoft.com/office/drawing/2014/main" id="{9A953F17-CB23-BC60-E24B-BD33C3BEE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36142" y="2596000"/>
              <a:ext cx="1665999" cy="166599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BA161D1-BCC6-9F9B-C668-873B6C9F84CF}"/>
                </a:ext>
              </a:extLst>
            </p:cNvPr>
            <p:cNvSpPr txBox="1"/>
            <p:nvPr/>
          </p:nvSpPr>
          <p:spPr>
            <a:xfrm>
              <a:off x="2128778" y="3956013"/>
              <a:ext cx="726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client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98B602-16B6-8693-A048-7A1FA850C053}"/>
              </a:ext>
            </a:extLst>
          </p:cNvPr>
          <p:cNvSpPr txBox="1"/>
          <p:nvPr/>
        </p:nvSpPr>
        <p:spPr>
          <a:xfrm>
            <a:off x="6237806" y="5606619"/>
            <a:ext cx="1256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 server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745CA3-A9D3-B879-633D-1B2498C77E1F}"/>
              </a:ext>
            </a:extLst>
          </p:cNvPr>
          <p:cNvGrpSpPr/>
          <p:nvPr/>
        </p:nvGrpSpPr>
        <p:grpSpPr>
          <a:xfrm>
            <a:off x="8820698" y="2641816"/>
            <a:ext cx="1666000" cy="2052861"/>
            <a:chOff x="8820698" y="2641816"/>
            <a:chExt cx="1666000" cy="2052861"/>
          </a:xfrm>
        </p:grpSpPr>
        <p:pic>
          <p:nvPicPr>
            <p:cNvPr id="11" name="Graphic 10" descr="Database">
              <a:extLst>
                <a:ext uri="{FF2B5EF4-FFF2-40B4-BE49-F238E27FC236}">
                  <a16:creationId xmlns:a16="http://schemas.microsoft.com/office/drawing/2014/main" id="{995EADEC-B774-771F-DC11-84723F6F1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820698" y="2641816"/>
              <a:ext cx="1666000" cy="16660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1F8686-BD5B-2E8F-6400-BDC8270FC186}"/>
                </a:ext>
              </a:extLst>
            </p:cNvPr>
            <p:cNvSpPr txBox="1"/>
            <p:nvPr/>
          </p:nvSpPr>
          <p:spPr>
            <a:xfrm>
              <a:off x="9195758" y="4325345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database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1C568D-E51F-0B0C-ECB7-D730CBFE8042}"/>
              </a:ext>
            </a:extLst>
          </p:cNvPr>
          <p:cNvGrpSpPr/>
          <p:nvPr/>
        </p:nvGrpSpPr>
        <p:grpSpPr>
          <a:xfrm>
            <a:off x="3381555" y="2798845"/>
            <a:ext cx="2415396" cy="369332"/>
            <a:chOff x="3381555" y="2798845"/>
            <a:chExt cx="2415396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7DCD2-EEEB-A81B-D7FA-CA55AEA08414}"/>
                </a:ext>
              </a:extLst>
            </p:cNvPr>
            <p:cNvCxnSpPr>
              <a:cxnSpLocks/>
            </p:cNvCxnSpPr>
            <p:nvPr/>
          </p:nvCxnSpPr>
          <p:spPr>
            <a:xfrm>
              <a:off x="3381555" y="3118449"/>
              <a:ext cx="2415396" cy="0"/>
            </a:xfrm>
            <a:prstGeom prst="straightConnector1">
              <a:avLst/>
            </a:prstGeom>
            <a:ln w="190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AB19EE-7320-E147-A1C9-749C9545F620}"/>
                </a:ext>
              </a:extLst>
            </p:cNvPr>
            <p:cNvSpPr txBox="1"/>
            <p:nvPr/>
          </p:nvSpPr>
          <p:spPr>
            <a:xfrm>
              <a:off x="4060097" y="2798845"/>
              <a:ext cx="900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request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50CC24C-C007-4411-E93A-80D1C23F4DAF}"/>
              </a:ext>
            </a:extLst>
          </p:cNvPr>
          <p:cNvGrpSpPr/>
          <p:nvPr/>
        </p:nvGrpSpPr>
        <p:grpSpPr>
          <a:xfrm>
            <a:off x="3302141" y="3663517"/>
            <a:ext cx="2494810" cy="646331"/>
            <a:chOff x="3302141" y="3663517"/>
            <a:chExt cx="2494810" cy="64633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7EB8937-7629-A3A9-26D6-4E6689E68827}"/>
                </a:ext>
              </a:extLst>
            </p:cNvPr>
            <p:cNvCxnSpPr/>
            <p:nvPr/>
          </p:nvCxnSpPr>
          <p:spPr>
            <a:xfrm flipH="1">
              <a:off x="3302141" y="3956013"/>
              <a:ext cx="2494810" cy="0"/>
            </a:xfrm>
            <a:prstGeom prst="straightConnector1">
              <a:avLst/>
            </a:prstGeom>
            <a:ln w="19050"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2C0E87-AF8E-1001-638D-455C0503CD35}"/>
                </a:ext>
              </a:extLst>
            </p:cNvPr>
            <p:cNvSpPr txBox="1"/>
            <p:nvPr/>
          </p:nvSpPr>
          <p:spPr>
            <a:xfrm>
              <a:off x="4096355" y="3663517"/>
              <a:ext cx="10815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/>
                <a:t>Response</a:t>
              </a:r>
            </a:p>
            <a:p>
              <a:pPr algn="ctr"/>
              <a:r>
                <a:rPr lang="en-IN" dirty="0"/>
                <a:t>HTML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DA17C8-0860-51DA-A2E4-6ABF3BB73FD7}"/>
              </a:ext>
            </a:extLst>
          </p:cNvPr>
          <p:cNvCxnSpPr/>
          <p:nvPr/>
        </p:nvCxnSpPr>
        <p:spPr>
          <a:xfrm>
            <a:off x="7919050" y="3329796"/>
            <a:ext cx="1017916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BED82C-3AD7-7DBD-5150-95B6EC9157BB}"/>
              </a:ext>
            </a:extLst>
          </p:cNvPr>
          <p:cNvCxnSpPr/>
          <p:nvPr/>
        </p:nvCxnSpPr>
        <p:spPr>
          <a:xfrm flipH="1">
            <a:off x="7919050" y="3811772"/>
            <a:ext cx="992037" cy="0"/>
          </a:xfrm>
          <a:prstGeom prst="straightConnector1">
            <a:avLst/>
          </a:prstGeom>
          <a:ln w="1905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CD02677-0776-27A1-7F58-8D2870FC5A7E}"/>
              </a:ext>
            </a:extLst>
          </p:cNvPr>
          <p:cNvSpPr txBox="1"/>
          <p:nvPr/>
        </p:nvSpPr>
        <p:spPr>
          <a:xfrm>
            <a:off x="8115210" y="338611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232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2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94629-607A-6122-C0EE-4041370F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5B70-3592-63E6-B30E-311FE286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D166-10F8-CF5A-8E73-331EAC68F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44" y="1807457"/>
            <a:ext cx="10515600" cy="4351338"/>
          </a:xfrm>
        </p:spPr>
        <p:txBody>
          <a:bodyPr/>
          <a:lstStyle/>
          <a:p>
            <a:r>
              <a:rPr lang="en-IN" dirty="0"/>
              <a:t>Download </a:t>
            </a:r>
            <a:r>
              <a:rPr lang="en-US" dirty="0"/>
              <a:t>XAMPP xampp-windows-x64-8.2.12-0-VS16-installer.exe from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https://www.apachefriends.org/</a:t>
            </a:r>
            <a:endParaRPr lang="en-IN" dirty="0"/>
          </a:p>
          <a:p>
            <a:r>
              <a:rPr lang="en-IN" dirty="0"/>
              <a:t>Check Apache Server </a:t>
            </a:r>
            <a:r>
              <a:rPr lang="en-IN" dirty="0">
                <a:hlinkClick r:id="rId3"/>
              </a:rPr>
              <a:t>http://localhost</a:t>
            </a:r>
            <a:r>
              <a:rPr lang="en-IN" dirty="0"/>
              <a:t> </a:t>
            </a:r>
          </a:p>
          <a:p>
            <a:r>
              <a:rPr lang="en-IN" dirty="0"/>
              <a:t>Check MySQL Server </a:t>
            </a:r>
            <a:r>
              <a:rPr lang="en-IN" dirty="0">
                <a:hlinkClick r:id="rId4"/>
              </a:rPr>
              <a:t>http://localhost/phpmyadmin/</a:t>
            </a:r>
            <a:r>
              <a:rPr lang="en-IN" dirty="0"/>
              <a:t> </a:t>
            </a:r>
          </a:p>
          <a:p>
            <a:r>
              <a:rPr lang="en-IN" dirty="0"/>
              <a:t>Set php path to Environment Variable</a:t>
            </a:r>
          </a:p>
          <a:p>
            <a:r>
              <a:rPr lang="en-IN" dirty="0"/>
              <a:t>Download and install VS Code </a:t>
            </a:r>
            <a:r>
              <a:rPr lang="en-IN" dirty="0">
                <a:hlinkClick r:id="rId5"/>
              </a:rPr>
              <a:t>https://code.visualstudio.com/</a:t>
            </a:r>
            <a:r>
              <a:rPr lang="en-IN" dirty="0"/>
              <a:t> </a:t>
            </a:r>
          </a:p>
          <a:p>
            <a:r>
              <a:rPr lang="en-IN" dirty="0"/>
              <a:t>Run </a:t>
            </a:r>
            <a:r>
              <a:rPr lang="en-IN" dirty="0" err="1"/>
              <a:t>hello.php</a:t>
            </a:r>
            <a:endParaRPr lang="en-IN" dirty="0"/>
          </a:p>
          <a:p>
            <a:endParaRPr lang="en-I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D95372-0FD3-9D9C-497F-0E7DE9C6F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86436" y="6492875"/>
            <a:ext cx="4905564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</p:spTree>
    <p:extLst>
      <p:ext uri="{BB962C8B-B14F-4D97-AF65-F5344CB8AC3E}">
        <p14:creationId xmlns:p14="http://schemas.microsoft.com/office/powerpoint/2010/main" val="179208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E89EC-93EE-BAF2-89BD-4E23AE6D4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0DD6A1-43CD-864A-20B9-930F6B1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in PHP (echo, print)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29683E-BC7B-A633-223B-E8BFFB37F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1815"/>
              </p:ext>
            </p:extLst>
          </p:nvPr>
        </p:nvGraphicFramePr>
        <p:xfrm>
          <a:off x="838198" y="2888535"/>
          <a:ext cx="10515600" cy="306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184510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68728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0406504"/>
                    </a:ext>
                  </a:extLst>
                </a:gridCol>
              </a:tblGrid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69448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Arguments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3728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Return Value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74610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Slightly 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28452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Use in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1273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Common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+ when return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271680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0295ED-75ED-647A-570C-51707903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8382" y="6386628"/>
            <a:ext cx="4693618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65C7F-2464-9A08-DFEF-12D43B69D915}"/>
              </a:ext>
            </a:extLst>
          </p:cNvPr>
          <p:cNvSpPr txBox="1"/>
          <p:nvPr/>
        </p:nvSpPr>
        <p:spPr>
          <a:xfrm>
            <a:off x="838198" y="1576835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Use </a:t>
            </a:r>
            <a:r>
              <a:rPr lang="en-US" sz="2800" b="1" dirty="0"/>
              <a:t>echo</a:t>
            </a:r>
            <a:r>
              <a:rPr lang="en-US" sz="2800" dirty="0"/>
              <a:t> when you just want to print something (most common).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Use </a:t>
            </a:r>
            <a:r>
              <a:rPr lang="en-US" sz="2800" b="1" dirty="0"/>
              <a:t>print</a:t>
            </a:r>
            <a:r>
              <a:rPr lang="en-US" sz="2800" dirty="0"/>
              <a:t> if you also want to </a:t>
            </a:r>
            <a:r>
              <a:rPr lang="en-US" sz="2800" b="1" dirty="0"/>
              <a:t>return a value</a:t>
            </a:r>
            <a:r>
              <a:rPr lang="en-US" sz="2800" dirty="0"/>
              <a:t> inside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10332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FC9F-4C7C-56BA-3D56-FFDCD93B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035BA-0A82-0A68-F022-9EAC5220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Constants in PHP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09DCA5-C285-405C-84DD-976C88C34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776390"/>
              </p:ext>
            </p:extLst>
          </p:nvPr>
        </p:nvGraphicFramePr>
        <p:xfrm>
          <a:off x="838198" y="2888535"/>
          <a:ext cx="10515600" cy="2553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184510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068728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50406504"/>
                    </a:ext>
                  </a:extLst>
                </a:gridCol>
              </a:tblGrid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69448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 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3728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Value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74610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Local/Global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Global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28452"/>
                  </a:ext>
                </a:extLst>
              </a:tr>
              <a:tr h="510691">
                <a:tc>
                  <a:txBody>
                    <a:bodyPr/>
                    <a:lstStyle/>
                    <a:p>
                      <a:r>
                        <a:rPr lang="en-IN" dirty="0"/>
                        <a:t>Declaration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define() or </a:t>
                      </a:r>
                      <a:r>
                        <a:rPr lang="en-IN" dirty="0" err="1"/>
                        <a:t>const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07127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419338-8011-BBAC-133D-5B6A893A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8382" y="6386628"/>
            <a:ext cx="4693618" cy="365125"/>
          </a:xfrm>
        </p:spPr>
        <p:txBody>
          <a:bodyPr/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PHP &amp; Ruby on Rails |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Syllogos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Systems | https://syllogossystems.com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F37F7-EE9C-9D9F-BA13-640160A024DB}"/>
              </a:ext>
            </a:extLst>
          </p:cNvPr>
          <p:cNvSpPr txBox="1"/>
          <p:nvPr/>
        </p:nvSpPr>
        <p:spPr>
          <a:xfrm>
            <a:off x="838198" y="128656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used to </a:t>
            </a:r>
            <a:r>
              <a:rPr lang="en-US" b="1" dirty="0"/>
              <a:t>store data</a:t>
            </a:r>
            <a:r>
              <a:rPr lang="en-US" dirty="0"/>
              <a:t> (like numbers, text, etc.).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PHP, variables always start with a $ 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 constant is like a variable, but its value cannot change once defined.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Used for fixed values (e.g., PI, DB name).</a:t>
            </a:r>
          </a:p>
        </p:txBody>
      </p:sp>
    </p:spTree>
    <p:extLst>
      <p:ext uri="{BB962C8B-B14F-4D97-AF65-F5344CB8AC3E}">
        <p14:creationId xmlns:p14="http://schemas.microsoft.com/office/powerpoint/2010/main" val="407964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1706</Words>
  <Application>Microsoft Office PowerPoint</Application>
  <PresentationFormat>Widescreen</PresentationFormat>
  <Paragraphs>299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History of PHP</vt:lpstr>
      <vt:lpstr>History to PHP contd.</vt:lpstr>
      <vt:lpstr>What is PHP?</vt:lpstr>
      <vt:lpstr>PowerPoint Presentation</vt:lpstr>
      <vt:lpstr>Write you first Script </vt:lpstr>
      <vt:lpstr>Setup</vt:lpstr>
      <vt:lpstr>Output in PHP (echo, print)</vt:lpstr>
      <vt:lpstr>Variables and Constants in PHP</vt:lpstr>
      <vt:lpstr>PowerPoint Presentation</vt:lpstr>
      <vt:lpstr>Primitives</vt:lpstr>
      <vt:lpstr>Operations</vt:lpstr>
      <vt:lpstr>Expressions</vt:lpstr>
      <vt:lpstr>Control statements (if, else, switch)</vt:lpstr>
      <vt:lpstr>Loops</vt:lpstr>
      <vt:lpstr>Working with Arrays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Prabhat Kumar</dc:creator>
  <cp:lastModifiedBy>Prabhat Kumar</cp:lastModifiedBy>
  <cp:revision>142</cp:revision>
  <dcterms:created xsi:type="dcterms:W3CDTF">2025-09-06T00:42:39Z</dcterms:created>
  <dcterms:modified xsi:type="dcterms:W3CDTF">2025-09-07T15:47:06Z</dcterms:modified>
</cp:coreProperties>
</file>