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9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65abef0139_0_1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65abef0139_0_1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motivations here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Various tools exist to catalog and analyze data. However, we needed a program to identify and count important keywords in our data, based on specific conditions we specify. This is possible in tools such as excel, but such solutions are slow and difficult to implement. Rather, we chose to build our own program to achieve our goals.</a:t>
            </a:r>
            <a:endParaRPr/>
          </a:p>
          <a:p>
            <a:pPr marL="0" lvl="0" indent="0" algn="l" rtl="0">
              <a:spcBef>
                <a:spcPts val="0"/>
              </a:spcBef>
              <a:spcAft>
                <a:spcPts val="0"/>
              </a:spcAft>
              <a:buNone/>
            </a:pPr>
            <a:r>
              <a:rPr lang="en"/>
              <a:t>Some classifications, such as job permanence, are not given by the job board. This means that we need to make those classifications as a prior step in order to analyze our data  based on those conditions. We used excel formulas to achieve this. In the future, we could build that pre-processing into our custom solution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e64b11a4b1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e64b11a4b1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e64b11a4b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e64b11a4b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a:ea typeface="Advent Pro"/>
                <a:cs typeface="Advent Pro"/>
                <a:sym typeface="Advent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969788"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2" name="Google Shape;62;p16"/>
          <p:cNvSpPr txBox="1">
            <a:spLocks noGrp="1"/>
          </p:cNvSpPr>
          <p:nvPr>
            <p:ph type="subTitle" idx="2"/>
          </p:nvPr>
        </p:nvSpPr>
        <p:spPr>
          <a:xfrm>
            <a:off x="59611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3" name="Google Shape;63;p16"/>
          <p:cNvSpPr txBox="1">
            <a:spLocks noGrp="1"/>
          </p:cNvSpPr>
          <p:nvPr>
            <p:ph type="subTitle" idx="3"/>
          </p:nvPr>
        </p:nvSpPr>
        <p:spPr>
          <a:xfrm>
            <a:off x="34650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4" name="Google Shape;64;p16"/>
          <p:cNvSpPr txBox="1">
            <a:spLocks noGrp="1"/>
          </p:cNvSpPr>
          <p:nvPr>
            <p:ph type="title"/>
          </p:nvPr>
        </p:nvSpPr>
        <p:spPr>
          <a:xfrm>
            <a:off x="960113"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 name="Google Shape;65;p16"/>
          <p:cNvSpPr txBox="1">
            <a:spLocks noGrp="1"/>
          </p:cNvSpPr>
          <p:nvPr>
            <p:ph type="title" idx="4"/>
          </p:nvPr>
        </p:nvSpPr>
        <p:spPr>
          <a:xfrm>
            <a:off x="6628688"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6" name="Google Shape;66;p16"/>
          <p:cNvSpPr txBox="1">
            <a:spLocks noGrp="1"/>
          </p:cNvSpPr>
          <p:nvPr>
            <p:ph type="title" idx="5"/>
          </p:nvPr>
        </p:nvSpPr>
        <p:spPr>
          <a:xfrm>
            <a:off x="3805336"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7" name="Google Shape;67;p16"/>
          <p:cNvSpPr txBox="1">
            <a:spLocks noGrp="1"/>
          </p:cNvSpPr>
          <p:nvPr>
            <p:ph type="title" idx="6"/>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2562175" y="725400"/>
            <a:ext cx="4020000" cy="146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0" name="Google Shape;90;p19"/>
          <p:cNvSpPr txBox="1">
            <a:spLocks noGrp="1"/>
          </p:cNvSpPr>
          <p:nvPr>
            <p:ph type="subTitle" idx="1"/>
          </p:nvPr>
        </p:nvSpPr>
        <p:spPr>
          <a:xfrm>
            <a:off x="2561975" y="2225200"/>
            <a:ext cx="4020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1" name="Google Shape;91;p19"/>
          <p:cNvSpPr txBox="1"/>
          <p:nvPr/>
        </p:nvSpPr>
        <p:spPr>
          <a:xfrm>
            <a:off x="2813425" y="3796475"/>
            <a:ext cx="3517500" cy="569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lt2"/>
                </a:solidFill>
                <a:latin typeface="Fira Sans Condensed"/>
                <a:ea typeface="Fira Sans Condensed"/>
                <a:cs typeface="Fira Sans Condensed"/>
                <a:sym typeface="Fira Sans Condensed"/>
              </a:rPr>
              <a:t>CREDITS: This presentation template was created by </a:t>
            </a:r>
            <a:r>
              <a:rPr lang="en" sz="900" b="1">
                <a:solidFill>
                  <a:schemeClr val="lt2"/>
                </a:solidFill>
                <a:uFill>
                  <a:noFill/>
                </a:uFill>
                <a:latin typeface="Fira Sans Condensed"/>
                <a:ea typeface="Fira Sans Condensed"/>
                <a:cs typeface="Fira Sans Condensed"/>
                <a:sym typeface="Fira Sans Condensed"/>
                <a:hlinkClick r:id="rId3">
                  <a:extLst>
                    <a:ext uri="{A12FA001-AC4F-418D-AE19-62706E023703}">
                      <ahyp:hlinkClr xmlns:ahyp="http://schemas.microsoft.com/office/drawing/2018/hyperlinkcolor" val="tx"/>
                    </a:ext>
                  </a:extLst>
                </a:hlinkClick>
              </a:rPr>
              <a:t>Slidesgo</a:t>
            </a:r>
            <a:r>
              <a:rPr lang="en" sz="900">
                <a:solidFill>
                  <a:schemeClr val="lt2"/>
                </a:solidFill>
                <a:latin typeface="Fira Sans Condensed"/>
                <a:ea typeface="Fira Sans Condensed"/>
                <a:cs typeface="Fira Sans Condensed"/>
                <a:sym typeface="Fira Sans Condensed"/>
              </a:rPr>
              <a:t>, including icons by </a:t>
            </a:r>
            <a:r>
              <a:rPr lang="en" sz="900" b="1">
                <a:solidFill>
                  <a:schemeClr val="lt2"/>
                </a:solidFill>
                <a:uFill>
                  <a:noFill/>
                </a:uFill>
                <a:latin typeface="Fira Sans Condensed"/>
                <a:ea typeface="Fira Sans Condensed"/>
                <a:cs typeface="Fira Sans Condensed"/>
                <a:sym typeface="Fira Sans Condensed"/>
                <a:hlinkClick r:id="rId4">
                  <a:extLst>
                    <a:ext uri="{A12FA001-AC4F-418D-AE19-62706E023703}">
                      <ahyp:hlinkClr xmlns:ahyp="http://schemas.microsoft.com/office/drawing/2018/hyperlinkcolor" val="tx"/>
                    </a:ext>
                  </a:extLst>
                </a:hlinkClick>
              </a:rPr>
              <a:t>Flaticon</a:t>
            </a:r>
            <a:r>
              <a:rPr lang="en" sz="900">
                <a:solidFill>
                  <a:schemeClr val="lt2"/>
                </a:solidFill>
                <a:latin typeface="Fira Sans Condensed"/>
                <a:ea typeface="Fira Sans Condensed"/>
                <a:cs typeface="Fira Sans Condensed"/>
                <a:sym typeface="Fira Sans Condensed"/>
              </a:rPr>
              <a:t>, and infographics &amp; images by </a:t>
            </a:r>
            <a:r>
              <a:rPr lang="en" sz="900" b="1">
                <a:solidFill>
                  <a:schemeClr val="lt2"/>
                </a:solidFill>
                <a:uFill>
                  <a:noFill/>
                </a:uFill>
                <a:latin typeface="Fira Sans Condensed"/>
                <a:ea typeface="Fira Sans Condensed"/>
                <a:cs typeface="Fira Sans Condensed"/>
                <a:sym typeface="Fira Sans Condensed"/>
                <a:hlinkClick r:id="rId5">
                  <a:extLst>
                    <a:ext uri="{A12FA001-AC4F-418D-AE19-62706E023703}">
                      <ahyp:hlinkClr xmlns:ahyp="http://schemas.microsoft.com/office/drawing/2018/hyperlinkcolor" val="tx"/>
                    </a:ext>
                  </a:extLst>
                </a:hlinkClick>
              </a:rPr>
              <a:t>Freepik</a:t>
            </a:r>
            <a:r>
              <a:rPr lang="en" sz="900">
                <a:solidFill>
                  <a:schemeClr val="lt2"/>
                </a:solidFill>
                <a:latin typeface="Fira Sans Condensed"/>
                <a:ea typeface="Fira Sans Condensed"/>
                <a:cs typeface="Fira Sans Condensed"/>
                <a:sym typeface="Fira Sans Condensed"/>
              </a:rPr>
              <a:t>. </a:t>
            </a:r>
            <a:endParaRPr sz="900">
              <a:solidFill>
                <a:schemeClr val="lt2"/>
              </a:solidFill>
              <a:latin typeface="Fira Sans Condensed"/>
              <a:ea typeface="Fira Sans Condensed"/>
              <a:cs typeface="Fira Sans Condensed"/>
              <a:sym typeface="Fira Sans Condensed"/>
            </a:endParaRPr>
          </a:p>
          <a:p>
            <a:pPr marL="0" lvl="0" indent="0" algn="ctr" rtl="0">
              <a:spcBef>
                <a:spcPts val="300"/>
              </a:spcBef>
              <a:spcAft>
                <a:spcPts val="0"/>
              </a:spcAft>
              <a:buNone/>
            </a:pPr>
            <a:endParaRPr sz="900">
              <a:solidFill>
                <a:schemeClr val="lt2"/>
              </a:solidFill>
              <a:latin typeface="Fira Sans Condensed"/>
              <a:ea typeface="Fira Sans Condensed"/>
              <a:cs typeface="Fira Sans Condensed"/>
              <a:sym typeface="Fira Sans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título 1">
  <p:cSld name="TITLE_ONLY_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6" name="Google Shape;56;p15"/>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7" name="Google Shape;57;p15"/>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8" name="Google Shape;58;p15"/>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9" name="Google Shape;59;p1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1pPr>
            <a:lvl2pPr marL="914400" lvl="1"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2pPr>
            <a:lvl3pPr marL="1371600" lvl="2"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3pPr>
            <a:lvl4pPr marL="1828800" lvl="3"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4pPr>
            <a:lvl5pPr marL="2286000" lvl="4"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5pPr>
            <a:lvl6pPr marL="2743200" lvl="5"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6pPr>
            <a:lvl7pPr marL="3200400" lvl="6"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7pPr>
            <a:lvl8pPr marL="3657600" lvl="7"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8pPr>
            <a:lvl9pPr marL="4114800" lvl="8" indent="-304800">
              <a:lnSpc>
                <a:spcPct val="115000"/>
              </a:lnSpc>
              <a:spcBef>
                <a:spcPts val="1600"/>
              </a:spcBef>
              <a:spcAft>
                <a:spcPts val="160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6" r:id="rId5"/>
    <p:sldLayoutId id="2147483657" r:id="rId6"/>
    <p:sldLayoutId id="2147483659" r:id="rId7"/>
    <p:sldLayoutId id="2147483660" r:id="rId8"/>
    <p:sldLayoutId id="2147483661" r:id="rId9"/>
    <p:sldLayoutId id="2147483662" r:id="rId10"/>
    <p:sldLayoutId id="2147483664" r:id="rId11"/>
    <p:sldLayoutId id="2147483665" r:id="rId12"/>
    <p:sldLayoutId id="2147483666" r:id="rId13"/>
    <p:sldLayoutId id="2147483667" r:id="rId14"/>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2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latin typeface="Rajdhani"/>
                <a:ea typeface="Rajdhani"/>
                <a:cs typeface="Rajdhani"/>
                <a:sym typeface="Rajdhani"/>
              </a:rPr>
              <a:t>Employment Trends: Desirable Applicant Skills of Physics Degree Holders</a:t>
            </a:r>
            <a:endParaRPr sz="3000">
              <a:latin typeface="Rajdhani"/>
              <a:ea typeface="Rajdhani"/>
              <a:cs typeface="Rajdhani"/>
              <a:sym typeface="Rajdhani"/>
            </a:endParaRPr>
          </a:p>
        </p:txBody>
      </p:sp>
      <p:sp>
        <p:nvSpPr>
          <p:cNvPr id="99" name="Google Shape;99;p2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Fira Sans Condensed"/>
                <a:ea typeface="Fira Sans Condensed"/>
                <a:cs typeface="Fira Sans Condensed"/>
                <a:sym typeface="Fira Sans Condensed"/>
              </a:rPr>
              <a:t>Sylphrena </a:t>
            </a:r>
            <a:r>
              <a:rPr lang="en" dirty="0">
                <a:latin typeface="Fira Sans Condensed"/>
                <a:ea typeface="Fira Sans Condensed"/>
                <a:cs typeface="Fira Sans Condensed"/>
                <a:sym typeface="Fira Sans Condensed"/>
              </a:rPr>
              <a:t>Kleinsasser, APS Careers Intern</a:t>
            </a:r>
            <a:endParaRPr dirty="0">
              <a:latin typeface="Fira Sans Condensed"/>
              <a:ea typeface="Fira Sans Condensed"/>
              <a:cs typeface="Fira Sans Condensed"/>
              <a:sym typeface="Fira Sans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8"/>
        <p:cNvGrpSpPr/>
        <p:nvPr/>
      </p:nvGrpSpPr>
      <p:grpSpPr>
        <a:xfrm>
          <a:off x="0" y="0"/>
          <a:ext cx="0" cy="0"/>
          <a:chOff x="0" y="0"/>
          <a:chExt cx="0" cy="0"/>
        </a:xfrm>
      </p:grpSpPr>
      <p:sp>
        <p:nvSpPr>
          <p:cNvPr id="679" name="Google Shape;679;p31"/>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Conclusions</a:t>
            </a:r>
            <a:endParaRPr/>
          </a:p>
        </p:txBody>
      </p:sp>
      <p:sp>
        <p:nvSpPr>
          <p:cNvPr id="680" name="Google Shape;680;p31"/>
          <p:cNvSpPr txBox="1">
            <a:spLocks noGrp="1"/>
          </p:cNvSpPr>
          <p:nvPr>
            <p:ph type="body" idx="4294967295"/>
          </p:nvPr>
        </p:nvSpPr>
        <p:spPr>
          <a:xfrm>
            <a:off x="720000" y="1152475"/>
            <a:ext cx="7704000" cy="3606000"/>
          </a:xfrm>
          <a:prstGeom prst="rect">
            <a:avLst/>
          </a:prstGeom>
          <a:solidFill>
            <a:schemeClr val="dk1">
              <a:alpha val="56699"/>
            </a:schemeClr>
          </a:solidFill>
        </p:spPr>
        <p:txBody>
          <a:bodyPr spcFirstLastPara="1" wrap="square" lIns="234000" tIns="234000" rIns="234000" bIns="91425" anchor="t" anchorCtr="0">
            <a:noAutofit/>
          </a:bodyPr>
          <a:lstStyle/>
          <a:p>
            <a:pPr marL="0" lvl="0" indent="0" algn="l" rtl="0">
              <a:spcBef>
                <a:spcPts val="0"/>
              </a:spcBef>
              <a:spcAft>
                <a:spcPts val="1600"/>
              </a:spcAft>
              <a:buNone/>
            </a:pPr>
            <a:r>
              <a:rPr lang="en"/>
              <a:t>&lt;conclusion bullet points will be inserted here&gt;</a:t>
            </a:r>
            <a:endParaRPr>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4"/>
        <p:cNvGrpSpPr/>
        <p:nvPr/>
      </p:nvGrpSpPr>
      <p:grpSpPr>
        <a:xfrm>
          <a:off x="0" y="0"/>
          <a:ext cx="0" cy="0"/>
          <a:chOff x="0" y="0"/>
          <a:chExt cx="0" cy="0"/>
        </a:xfrm>
      </p:grpSpPr>
      <p:sp>
        <p:nvSpPr>
          <p:cNvPr id="685" name="Google Shape;685;p32"/>
          <p:cNvSpPr txBox="1">
            <a:spLocks noGrp="1"/>
          </p:cNvSpPr>
          <p:nvPr>
            <p:ph type="subTitle" idx="1"/>
          </p:nvPr>
        </p:nvSpPr>
        <p:spPr>
          <a:xfrm>
            <a:off x="2561975" y="1952700"/>
            <a:ext cx="4020000" cy="120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a:t>Questions?</a:t>
            </a:r>
            <a:endParaRPr sz="2000"/>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r>
              <a:rPr lang="en"/>
              <a:t>Many thanks to my project supervisor, Midhat Farooq, for her mentorship and support throughout this summer. Additionally, thanks to the amazing folks at SPS National and AIP for their work making our summer awesome!</a:t>
            </a:r>
            <a:endParaRPr/>
          </a:p>
        </p:txBody>
      </p:sp>
      <p:sp>
        <p:nvSpPr>
          <p:cNvPr id="686" name="Google Shape;686;p32"/>
          <p:cNvSpPr txBox="1">
            <a:spLocks noGrp="1"/>
          </p:cNvSpPr>
          <p:nvPr>
            <p:ph type="ctrTitle"/>
          </p:nvPr>
        </p:nvSpPr>
        <p:spPr>
          <a:xfrm>
            <a:off x="2562175" y="573000"/>
            <a:ext cx="4020000" cy="146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23"/>
          <p:cNvSpPr txBox="1">
            <a:spLocks noGrp="1"/>
          </p:cNvSpPr>
          <p:nvPr>
            <p:ph type="title"/>
          </p:nvPr>
        </p:nvSpPr>
        <p:spPr>
          <a:xfrm>
            <a:off x="1511713" y="1452625"/>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Goals</a:t>
            </a:r>
            <a:endParaRPr/>
          </a:p>
        </p:txBody>
      </p:sp>
      <p:sp>
        <p:nvSpPr>
          <p:cNvPr id="105" name="Google Shape;105;p23"/>
          <p:cNvSpPr txBox="1">
            <a:spLocks noGrp="1"/>
          </p:cNvSpPr>
          <p:nvPr>
            <p:ph type="subTitle" idx="1"/>
          </p:nvPr>
        </p:nvSpPr>
        <p:spPr>
          <a:xfrm>
            <a:off x="1511704" y="1779575"/>
            <a:ext cx="15309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a:t>Project Motivation and Goals</a:t>
            </a:r>
            <a:endParaRPr/>
          </a:p>
        </p:txBody>
      </p:sp>
      <p:sp>
        <p:nvSpPr>
          <p:cNvPr id="106" name="Google Shape;106;p23"/>
          <p:cNvSpPr txBox="1">
            <a:spLocks noGrp="1"/>
          </p:cNvSpPr>
          <p:nvPr>
            <p:ph type="title" idx="2"/>
          </p:nvPr>
        </p:nvSpPr>
        <p:spPr>
          <a:xfrm>
            <a:off x="4845487" y="1455263"/>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Results</a:t>
            </a:r>
            <a:endParaRPr/>
          </a:p>
        </p:txBody>
      </p:sp>
      <p:sp>
        <p:nvSpPr>
          <p:cNvPr id="107" name="Google Shape;107;p23"/>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a:t>Data Visualizations and Results</a:t>
            </a:r>
            <a:endParaRPr/>
          </a:p>
        </p:txBody>
      </p:sp>
      <p:sp>
        <p:nvSpPr>
          <p:cNvPr id="108" name="Google Shape;108;p23"/>
          <p:cNvSpPr txBox="1">
            <a:spLocks noGrp="1"/>
          </p:cNvSpPr>
          <p:nvPr>
            <p:ph type="title" idx="4"/>
          </p:nvPr>
        </p:nvSpPr>
        <p:spPr>
          <a:xfrm>
            <a:off x="2768313" y="2877450"/>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Approach</a:t>
            </a:r>
            <a:endParaRPr/>
          </a:p>
        </p:txBody>
      </p:sp>
      <p:sp>
        <p:nvSpPr>
          <p:cNvPr id="109" name="Google Shape;109;p23"/>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a:t>Technical Approach and Reasoning</a:t>
            </a:r>
            <a:endParaRPr/>
          </a:p>
        </p:txBody>
      </p:sp>
      <p:sp>
        <p:nvSpPr>
          <p:cNvPr id="110" name="Google Shape;110;p23"/>
          <p:cNvSpPr txBox="1">
            <a:spLocks noGrp="1"/>
          </p:cNvSpPr>
          <p:nvPr>
            <p:ph type="title" idx="6"/>
          </p:nvPr>
        </p:nvSpPr>
        <p:spPr>
          <a:xfrm>
            <a:off x="6100575" y="2878082"/>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Conclusions</a:t>
            </a:r>
            <a:endParaRPr/>
          </a:p>
        </p:txBody>
      </p:sp>
      <p:sp>
        <p:nvSpPr>
          <p:cNvPr id="111" name="Google Shape;111;p23"/>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a:t>Final Thoughts and Conclusions</a:t>
            </a:r>
            <a:endParaRPr/>
          </a:p>
        </p:txBody>
      </p:sp>
      <p:sp>
        <p:nvSpPr>
          <p:cNvPr id="112" name="Google Shape;112;p23"/>
          <p:cNvSpPr txBox="1">
            <a:spLocks noGrp="1"/>
          </p:cNvSpPr>
          <p:nvPr>
            <p:ph type="title" idx="8"/>
          </p:nvPr>
        </p:nvSpPr>
        <p:spPr>
          <a:xfrm>
            <a:off x="1959337" y="316430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13" name="Google Shape;113;p23"/>
          <p:cNvSpPr txBox="1">
            <a:spLocks noGrp="1"/>
          </p:cNvSpPr>
          <p:nvPr>
            <p:ph type="title" idx="9"/>
          </p:nvPr>
        </p:nvSpPr>
        <p:spPr>
          <a:xfrm>
            <a:off x="704337" y="173035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14" name="Google Shape;114;p23"/>
          <p:cNvSpPr txBox="1">
            <a:spLocks noGrp="1"/>
          </p:cNvSpPr>
          <p:nvPr>
            <p:ph type="title" idx="13"/>
          </p:nvPr>
        </p:nvSpPr>
        <p:spPr>
          <a:xfrm>
            <a:off x="5304000" y="3183632"/>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15" name="Google Shape;115;p23"/>
          <p:cNvSpPr txBox="1">
            <a:spLocks noGrp="1"/>
          </p:cNvSpPr>
          <p:nvPr>
            <p:ph type="title" idx="14"/>
          </p:nvPr>
        </p:nvSpPr>
        <p:spPr>
          <a:xfrm>
            <a:off x="4048912" y="171921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116" name="Google Shape;116;p23"/>
          <p:cNvCxnSpPr/>
          <p:nvPr/>
        </p:nvCxnSpPr>
        <p:spPr>
          <a:xfrm>
            <a:off x="2635538" y="306941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17" name="Google Shape;117;p23"/>
          <p:cNvCxnSpPr/>
          <p:nvPr/>
        </p:nvCxnSpPr>
        <p:spPr>
          <a:xfrm>
            <a:off x="4725188" y="162022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18" name="Google Shape;118;p23"/>
          <p:cNvCxnSpPr/>
          <p:nvPr/>
        </p:nvCxnSpPr>
        <p:spPr>
          <a:xfrm>
            <a:off x="5980275" y="306941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19" name="Google Shape;119;p23"/>
          <p:cNvCxnSpPr/>
          <p:nvPr/>
        </p:nvCxnSpPr>
        <p:spPr>
          <a:xfrm>
            <a:off x="1380538" y="1620228"/>
            <a:ext cx="0" cy="630600"/>
          </a:xfrm>
          <a:prstGeom prst="straightConnector1">
            <a:avLst/>
          </a:prstGeom>
          <a:noFill/>
          <a:ln w="19050" cap="flat" cmpd="sng">
            <a:solidFill>
              <a:schemeClr val="lt2"/>
            </a:solidFill>
            <a:prstDash val="solid"/>
            <a:round/>
            <a:headEnd type="oval" w="med" len="med"/>
            <a:tailEnd type="oval" w="med" len="med"/>
          </a:ln>
        </p:spPr>
      </p:cxnSp>
      <p:sp>
        <p:nvSpPr>
          <p:cNvPr id="120" name="Google Shape;120;p23"/>
          <p:cNvSpPr txBox="1">
            <a:spLocks noGrp="1"/>
          </p:cNvSpPr>
          <p:nvPr>
            <p:ph type="title"/>
          </p:nvPr>
        </p:nvSpPr>
        <p:spPr>
          <a:xfrm>
            <a:off x="720100" y="5098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Presentation 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subTitle" idx="4294967295"/>
          </p:nvPr>
        </p:nvSpPr>
        <p:spPr>
          <a:xfrm>
            <a:off x="6074975" y="1278000"/>
            <a:ext cx="2208600" cy="1533000"/>
          </a:xfrm>
          <a:prstGeom prst="rect">
            <a:avLst/>
          </a:prstGeom>
        </p:spPr>
        <p:txBody>
          <a:bodyPr spcFirstLastPara="1" wrap="square" lIns="91425" tIns="182875" rIns="91425" bIns="91425" anchor="ctr" anchorCtr="0">
            <a:noAutofit/>
          </a:bodyPr>
          <a:lstStyle/>
          <a:p>
            <a:pPr marL="0" lvl="0" indent="0" algn="ctr" rtl="0">
              <a:lnSpc>
                <a:spcPct val="100000"/>
              </a:lnSpc>
              <a:spcBef>
                <a:spcPts val="0"/>
              </a:spcBef>
              <a:spcAft>
                <a:spcPts val="0"/>
              </a:spcAft>
              <a:buNone/>
            </a:pPr>
            <a:r>
              <a:rPr lang="en" sz="1600"/>
              <a:t>Perform a quantitative analysis of the types of skills that are common to job descriptions.</a:t>
            </a:r>
            <a:endParaRPr sz="1600"/>
          </a:p>
        </p:txBody>
      </p:sp>
      <p:sp>
        <p:nvSpPr>
          <p:cNvPr id="126" name="Google Shape;126;p2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Internship Goals</a:t>
            </a:r>
            <a:endParaRPr/>
          </a:p>
        </p:txBody>
      </p:sp>
      <p:grpSp>
        <p:nvGrpSpPr>
          <p:cNvPr id="127" name="Google Shape;127;p24"/>
          <p:cNvGrpSpPr/>
          <p:nvPr/>
        </p:nvGrpSpPr>
        <p:grpSpPr>
          <a:xfrm>
            <a:off x="3466895" y="1903046"/>
            <a:ext cx="2210395" cy="2090466"/>
            <a:chOff x="1040275" y="238125"/>
            <a:chExt cx="5538450" cy="5237950"/>
          </a:xfrm>
        </p:grpSpPr>
        <p:sp>
          <p:nvSpPr>
            <p:cNvPr id="128" name="Google Shape;128;p24"/>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4"/>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4"/>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4"/>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4"/>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4"/>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4"/>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4"/>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4"/>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4"/>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4"/>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4"/>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4"/>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4"/>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4"/>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4"/>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1803500" y="5464300"/>
              <a:ext cx="25" cy="25"/>
            </a:xfrm>
            <a:custGeom>
              <a:avLst/>
              <a:gdLst/>
              <a:ahLst/>
              <a:cxnLst/>
              <a:rect l="l" t="t" r="r" b="b"/>
              <a:pathLst>
                <a:path w="1" h="1" extrusionOk="0">
                  <a:moveTo>
                    <a:pt x="1" y="1"/>
                  </a:move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24"/>
          <p:cNvSpPr txBox="1">
            <a:spLocks noGrp="1"/>
          </p:cNvSpPr>
          <p:nvPr>
            <p:ph type="subTitle" idx="4294967295"/>
          </p:nvPr>
        </p:nvSpPr>
        <p:spPr>
          <a:xfrm>
            <a:off x="860625" y="2337500"/>
            <a:ext cx="2208600" cy="701400"/>
          </a:xfrm>
          <a:prstGeom prst="rect">
            <a:avLst/>
          </a:prstGeom>
        </p:spPr>
        <p:txBody>
          <a:bodyPr spcFirstLastPara="1" wrap="square" lIns="91425" tIns="182875" rIns="91425" bIns="91425" anchor="ctr" anchorCtr="0">
            <a:noAutofit/>
          </a:bodyPr>
          <a:lstStyle/>
          <a:p>
            <a:pPr marL="0" lvl="0" indent="0" algn="r" rtl="0">
              <a:lnSpc>
                <a:spcPct val="100000"/>
              </a:lnSpc>
              <a:spcBef>
                <a:spcPts val="0"/>
              </a:spcBef>
              <a:spcAft>
                <a:spcPts val="1600"/>
              </a:spcAft>
              <a:buNone/>
            </a:pPr>
            <a:r>
              <a:rPr lang="en" sz="1600"/>
              <a:t>Create and catalogue a database of job postings on the APS Job Board.</a:t>
            </a:r>
            <a:endParaRPr sz="1400"/>
          </a:p>
        </p:txBody>
      </p:sp>
      <p:sp>
        <p:nvSpPr>
          <p:cNvPr id="354" name="Google Shape;354;p24"/>
          <p:cNvSpPr txBox="1">
            <a:spLocks noGrp="1"/>
          </p:cNvSpPr>
          <p:nvPr>
            <p:ph type="subTitle" idx="4294967295"/>
          </p:nvPr>
        </p:nvSpPr>
        <p:spPr>
          <a:xfrm>
            <a:off x="6074974" y="3294263"/>
            <a:ext cx="2208600" cy="701400"/>
          </a:xfrm>
          <a:prstGeom prst="rect">
            <a:avLst/>
          </a:prstGeom>
        </p:spPr>
        <p:txBody>
          <a:bodyPr spcFirstLastPara="1" wrap="square" lIns="91425" tIns="182875" rIns="91425" bIns="91425" anchor="ctr" anchorCtr="0">
            <a:noAutofit/>
          </a:bodyPr>
          <a:lstStyle/>
          <a:p>
            <a:pPr marL="0" lvl="0" indent="0" algn="ctr" rtl="0">
              <a:lnSpc>
                <a:spcPct val="100000"/>
              </a:lnSpc>
              <a:spcBef>
                <a:spcPts val="0"/>
              </a:spcBef>
              <a:spcAft>
                <a:spcPts val="0"/>
              </a:spcAft>
              <a:buNone/>
            </a:pPr>
            <a:r>
              <a:rPr lang="en" sz="1600"/>
              <a:t>Examine correlations between skills and factors such as employment sector, job permanence, and degree requirements.</a:t>
            </a:r>
            <a:endParaRPr sz="1600"/>
          </a:p>
        </p:txBody>
      </p:sp>
      <p:cxnSp>
        <p:nvCxnSpPr>
          <p:cNvPr id="355" name="Google Shape;355;p24"/>
          <p:cNvCxnSpPr>
            <a:stCxn id="125" idx="1"/>
          </p:cNvCxnSpPr>
          <p:nvPr/>
        </p:nvCxnSpPr>
        <p:spPr>
          <a:xfrm flipH="1">
            <a:off x="5172575" y="2044500"/>
            <a:ext cx="902400" cy="194100"/>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356" name="Google Shape;356;p24"/>
          <p:cNvCxnSpPr>
            <a:stCxn id="354" idx="1"/>
          </p:cNvCxnSpPr>
          <p:nvPr/>
        </p:nvCxnSpPr>
        <p:spPr>
          <a:xfrm rot="10800000">
            <a:off x="4590274" y="3202463"/>
            <a:ext cx="1484700" cy="442500"/>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357" name="Google Shape;357;p24"/>
          <p:cNvCxnSpPr>
            <a:stCxn id="353" idx="3"/>
          </p:cNvCxnSpPr>
          <p:nvPr/>
        </p:nvCxnSpPr>
        <p:spPr>
          <a:xfrm>
            <a:off x="3069225" y="2688200"/>
            <a:ext cx="841800" cy="0"/>
          </a:xfrm>
          <a:prstGeom prst="straightConnector1">
            <a:avLst/>
          </a:prstGeom>
          <a:noFill/>
          <a:ln w="19050" cap="flat" cmpd="sng">
            <a:solidFill>
              <a:schemeClr val="lt2"/>
            </a:solidFill>
            <a:prstDash val="solid"/>
            <a:round/>
            <a:headEnd type="oval"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7"/>
                                        </p:tgtEl>
                                        <p:attrNameLst>
                                          <p:attrName>style.visibility</p:attrName>
                                        </p:attrNameLst>
                                      </p:cBhvr>
                                      <p:to>
                                        <p:strVal val="visible"/>
                                      </p:to>
                                    </p:set>
                                    <p:animEffect transition="in" filter="fade">
                                      <p:cBhvr>
                                        <p:cTn id="7" dur="1000"/>
                                        <p:tgtEl>
                                          <p:spTgt spid="357"/>
                                        </p:tgtEl>
                                      </p:cBhvr>
                                    </p:animEffect>
                                  </p:childTnLst>
                                </p:cTn>
                              </p:par>
                              <p:par>
                                <p:cTn id="8" presetID="10" presetClass="entr" presetSubtype="0" fill="hold" nodeType="withEffect">
                                  <p:stCondLst>
                                    <p:cond delay="0"/>
                                  </p:stCondLst>
                                  <p:childTnLst>
                                    <p:set>
                                      <p:cBhvr>
                                        <p:cTn id="9" dur="1" fill="hold">
                                          <p:stCondLst>
                                            <p:cond delay="0"/>
                                          </p:stCondLst>
                                        </p:cTn>
                                        <p:tgtEl>
                                          <p:spTgt spid="353"/>
                                        </p:tgtEl>
                                        <p:attrNameLst>
                                          <p:attrName>style.visibility</p:attrName>
                                        </p:attrNameLst>
                                      </p:cBhvr>
                                      <p:to>
                                        <p:strVal val="visible"/>
                                      </p:to>
                                    </p:set>
                                    <p:animEffect transition="in" filter="fade">
                                      <p:cBhvr>
                                        <p:cTn id="10" dur="1000"/>
                                        <p:tgtEl>
                                          <p:spTgt spid="35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5"/>
                                        </p:tgtEl>
                                        <p:attrNameLst>
                                          <p:attrName>style.visibility</p:attrName>
                                        </p:attrNameLst>
                                      </p:cBhvr>
                                      <p:to>
                                        <p:strVal val="visible"/>
                                      </p:to>
                                    </p:set>
                                    <p:animEffect transition="in" filter="fade">
                                      <p:cBhvr>
                                        <p:cTn id="15" dur="1000"/>
                                        <p:tgtEl>
                                          <p:spTgt spid="355"/>
                                        </p:tgtEl>
                                      </p:cBhvr>
                                    </p:animEffect>
                                  </p:childTnLst>
                                </p:cTn>
                              </p:par>
                              <p:par>
                                <p:cTn id="16" presetID="10" presetClass="entr" presetSubtype="0" fill="hold" nodeType="withEffect">
                                  <p:stCondLst>
                                    <p:cond delay="0"/>
                                  </p:stCondLst>
                                  <p:childTnLst>
                                    <p:set>
                                      <p:cBhvr>
                                        <p:cTn id="17" dur="1" fill="hold">
                                          <p:stCondLst>
                                            <p:cond delay="0"/>
                                          </p:stCondLst>
                                        </p:cTn>
                                        <p:tgtEl>
                                          <p:spTgt spid="125"/>
                                        </p:tgtEl>
                                        <p:attrNameLst>
                                          <p:attrName>style.visibility</p:attrName>
                                        </p:attrNameLst>
                                      </p:cBhvr>
                                      <p:to>
                                        <p:strVal val="visible"/>
                                      </p:to>
                                    </p:set>
                                    <p:animEffect transition="in" filter="fade">
                                      <p:cBhvr>
                                        <p:cTn id="18" dur="1000"/>
                                        <p:tgtEl>
                                          <p:spTgt spid="1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6"/>
                                        </p:tgtEl>
                                        <p:attrNameLst>
                                          <p:attrName>style.visibility</p:attrName>
                                        </p:attrNameLst>
                                      </p:cBhvr>
                                      <p:to>
                                        <p:strVal val="visible"/>
                                      </p:to>
                                    </p:set>
                                    <p:animEffect transition="in" filter="fade">
                                      <p:cBhvr>
                                        <p:cTn id="23" dur="1000"/>
                                        <p:tgtEl>
                                          <p:spTgt spid="356"/>
                                        </p:tgtEl>
                                      </p:cBhvr>
                                    </p:animEffect>
                                  </p:childTnLst>
                                </p:cTn>
                              </p:par>
                              <p:par>
                                <p:cTn id="24" presetID="10" presetClass="entr" presetSubtype="0" fill="hold" nodeType="withEffect">
                                  <p:stCondLst>
                                    <p:cond delay="0"/>
                                  </p:stCondLst>
                                  <p:childTnLst>
                                    <p:set>
                                      <p:cBhvr>
                                        <p:cTn id="25" dur="1" fill="hold">
                                          <p:stCondLst>
                                            <p:cond delay="0"/>
                                          </p:stCondLst>
                                        </p:cTn>
                                        <p:tgtEl>
                                          <p:spTgt spid="354"/>
                                        </p:tgtEl>
                                        <p:attrNameLst>
                                          <p:attrName>style.visibility</p:attrName>
                                        </p:attrNameLst>
                                      </p:cBhvr>
                                      <p:to>
                                        <p:strVal val="visible"/>
                                      </p:to>
                                    </p:set>
                                    <p:animEffect transition="in" filter="fade">
                                      <p:cBhvr>
                                        <p:cTn id="26" dur="10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1"/>
        <p:cNvGrpSpPr/>
        <p:nvPr/>
      </p:nvGrpSpPr>
      <p:grpSpPr>
        <a:xfrm>
          <a:off x="0" y="0"/>
          <a:ext cx="0" cy="0"/>
          <a:chOff x="0" y="0"/>
          <a:chExt cx="0" cy="0"/>
        </a:xfrm>
      </p:grpSpPr>
      <p:sp>
        <p:nvSpPr>
          <p:cNvPr id="362" name="Google Shape;362;p25"/>
          <p:cNvSpPr txBox="1">
            <a:spLocks noGrp="1"/>
          </p:cNvSpPr>
          <p:nvPr>
            <p:ph type="subTitle" idx="1"/>
          </p:nvPr>
        </p:nvSpPr>
        <p:spPr>
          <a:xfrm>
            <a:off x="2944380" y="1434600"/>
            <a:ext cx="4797900" cy="22743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Existing Tools Could Analyze Our Data</a:t>
            </a:r>
            <a:endParaRPr/>
          </a:p>
          <a:p>
            <a:pPr marL="457200" lvl="0" indent="-317500" algn="l" rtl="0">
              <a:spcBef>
                <a:spcPts val="0"/>
              </a:spcBef>
              <a:spcAft>
                <a:spcPts val="0"/>
              </a:spcAft>
              <a:buSzPts val="1400"/>
              <a:buChar char="-"/>
            </a:pPr>
            <a:r>
              <a:rPr lang="en"/>
              <a:t>A Custom Solution is Better</a:t>
            </a:r>
            <a:endParaRPr/>
          </a:p>
          <a:p>
            <a:pPr marL="457200" lvl="0" indent="-317500" algn="l" rtl="0">
              <a:spcBef>
                <a:spcPts val="0"/>
              </a:spcBef>
              <a:spcAft>
                <a:spcPts val="0"/>
              </a:spcAft>
              <a:buSzPts val="1400"/>
              <a:buChar char="-"/>
            </a:pPr>
            <a:r>
              <a:rPr lang="en"/>
              <a:t>Excel Classification Preprocessing &amp; Improvements</a:t>
            </a:r>
            <a:endParaRPr/>
          </a:p>
        </p:txBody>
      </p:sp>
      <p:sp>
        <p:nvSpPr>
          <p:cNvPr id="363" name="Google Shape;363;p25"/>
          <p:cNvSpPr txBox="1">
            <a:spLocks noGrp="1"/>
          </p:cNvSpPr>
          <p:nvPr>
            <p:ph type="title"/>
          </p:nvPr>
        </p:nvSpPr>
        <p:spPr>
          <a:xfrm>
            <a:off x="607553" y="1434600"/>
            <a:ext cx="1967100" cy="227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400"/>
              <a:t>Project</a:t>
            </a:r>
            <a:endParaRPr sz="3400"/>
          </a:p>
          <a:p>
            <a:pPr marL="0" lvl="0" indent="0" algn="r" rtl="0">
              <a:spcBef>
                <a:spcPts val="0"/>
              </a:spcBef>
              <a:spcAft>
                <a:spcPts val="0"/>
              </a:spcAft>
              <a:buNone/>
            </a:pPr>
            <a:r>
              <a:rPr lang="en" sz="3400"/>
              <a:t>Approach</a:t>
            </a:r>
            <a:endParaRPr sz="3400"/>
          </a:p>
        </p:txBody>
      </p:sp>
      <p:cxnSp>
        <p:nvCxnSpPr>
          <p:cNvPr id="364" name="Google Shape;364;p25"/>
          <p:cNvCxnSpPr/>
          <p:nvPr/>
        </p:nvCxnSpPr>
        <p:spPr>
          <a:xfrm>
            <a:off x="2733100" y="2256450"/>
            <a:ext cx="0" cy="6306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8"/>
        <p:cNvGrpSpPr/>
        <p:nvPr/>
      </p:nvGrpSpPr>
      <p:grpSpPr>
        <a:xfrm>
          <a:off x="0" y="0"/>
          <a:ext cx="0" cy="0"/>
          <a:chOff x="0" y="0"/>
          <a:chExt cx="0" cy="0"/>
        </a:xfrm>
      </p:grpSpPr>
      <p:sp>
        <p:nvSpPr>
          <p:cNvPr id="369" name="Google Shape;369;p26"/>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Technical Choices</a:t>
            </a:r>
            <a:endParaRPr sz="3000"/>
          </a:p>
        </p:txBody>
      </p:sp>
      <p:sp>
        <p:nvSpPr>
          <p:cNvPr id="370" name="Google Shape;370;p26"/>
          <p:cNvSpPr txBox="1">
            <a:spLocks noGrp="1"/>
          </p:cNvSpPr>
          <p:nvPr>
            <p:ph type="subTitle" idx="1"/>
          </p:nvPr>
        </p:nvSpPr>
        <p:spPr>
          <a:xfrm>
            <a:off x="720000" y="2055925"/>
            <a:ext cx="2060700" cy="972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a:t>Simple, high level programming language to act as a base for the program and interface with the user</a:t>
            </a:r>
            <a:endParaRPr/>
          </a:p>
        </p:txBody>
      </p:sp>
      <p:sp>
        <p:nvSpPr>
          <p:cNvPr id="371" name="Google Shape;371;p26"/>
          <p:cNvSpPr txBox="1">
            <a:spLocks noGrp="1"/>
          </p:cNvSpPr>
          <p:nvPr>
            <p:ph type="subTitle" idx="2"/>
          </p:nvPr>
        </p:nvSpPr>
        <p:spPr>
          <a:xfrm>
            <a:off x="6362450" y="2055925"/>
            <a:ext cx="2060700" cy="972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a:t>Efficient data processing module to import and export job data from the SQLite3 database.</a:t>
            </a:r>
            <a:endParaRPr/>
          </a:p>
        </p:txBody>
      </p:sp>
      <p:sp>
        <p:nvSpPr>
          <p:cNvPr id="372" name="Google Shape;372;p26"/>
          <p:cNvSpPr txBox="1">
            <a:spLocks noGrp="1"/>
          </p:cNvSpPr>
          <p:nvPr>
            <p:ph type="subTitle" idx="3"/>
          </p:nvPr>
        </p:nvSpPr>
        <p:spPr>
          <a:xfrm>
            <a:off x="3541212" y="2055925"/>
            <a:ext cx="2060700" cy="972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a:t>Fast, locally stored database system that stores and queries job data</a:t>
            </a:r>
            <a:endParaRPr/>
          </a:p>
        </p:txBody>
      </p:sp>
      <p:sp>
        <p:nvSpPr>
          <p:cNvPr id="373" name="Google Shape;373;p26"/>
          <p:cNvSpPr txBox="1">
            <a:spLocks noGrp="1"/>
          </p:cNvSpPr>
          <p:nvPr>
            <p:ph type="title"/>
          </p:nvPr>
        </p:nvSpPr>
        <p:spPr>
          <a:xfrm>
            <a:off x="980700" y="3436575"/>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Python</a:t>
            </a:r>
            <a:endParaRPr/>
          </a:p>
        </p:txBody>
      </p:sp>
      <p:sp>
        <p:nvSpPr>
          <p:cNvPr id="374" name="Google Shape;374;p26"/>
          <p:cNvSpPr txBox="1">
            <a:spLocks noGrp="1"/>
          </p:cNvSpPr>
          <p:nvPr>
            <p:ph type="title" idx="4"/>
          </p:nvPr>
        </p:nvSpPr>
        <p:spPr>
          <a:xfrm>
            <a:off x="6623150" y="3436575"/>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Pandas</a:t>
            </a:r>
            <a:endParaRPr/>
          </a:p>
          <a:p>
            <a:pPr marL="0" lvl="0" indent="0" algn="ctr" rtl="0">
              <a:spcBef>
                <a:spcPts val="0"/>
              </a:spcBef>
              <a:spcAft>
                <a:spcPts val="0"/>
              </a:spcAft>
              <a:buNone/>
            </a:pPr>
            <a:endParaRPr/>
          </a:p>
        </p:txBody>
      </p:sp>
      <p:sp>
        <p:nvSpPr>
          <p:cNvPr id="375" name="Google Shape;375;p26"/>
          <p:cNvSpPr txBox="1">
            <a:spLocks noGrp="1"/>
          </p:cNvSpPr>
          <p:nvPr>
            <p:ph type="title" idx="5"/>
          </p:nvPr>
        </p:nvSpPr>
        <p:spPr>
          <a:xfrm>
            <a:off x="3801912" y="3436575"/>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SQLite3</a:t>
            </a:r>
            <a:endParaRPr/>
          </a:p>
        </p:txBody>
      </p:sp>
      <p:cxnSp>
        <p:nvCxnSpPr>
          <p:cNvPr id="376" name="Google Shape;376;p26"/>
          <p:cNvCxnSpPr>
            <a:stCxn id="370" idx="2"/>
            <a:endCxn id="373" idx="0"/>
          </p:cNvCxnSpPr>
          <p:nvPr/>
        </p:nvCxnSpPr>
        <p:spPr>
          <a:xfrm>
            <a:off x="1750350" y="3027925"/>
            <a:ext cx="0" cy="408600"/>
          </a:xfrm>
          <a:prstGeom prst="straightConnector1">
            <a:avLst/>
          </a:prstGeom>
          <a:noFill/>
          <a:ln w="19050" cap="flat" cmpd="sng">
            <a:solidFill>
              <a:schemeClr val="lt2"/>
            </a:solidFill>
            <a:prstDash val="solid"/>
            <a:round/>
            <a:headEnd type="oval" w="med" len="med"/>
            <a:tailEnd type="oval" w="med" len="med"/>
          </a:ln>
        </p:spPr>
      </p:cxnSp>
      <p:cxnSp>
        <p:nvCxnSpPr>
          <p:cNvPr id="377" name="Google Shape;377;p26"/>
          <p:cNvCxnSpPr>
            <a:stCxn id="375" idx="0"/>
            <a:endCxn id="372" idx="2"/>
          </p:cNvCxnSpPr>
          <p:nvPr/>
        </p:nvCxnSpPr>
        <p:spPr>
          <a:xfrm rot="10800000">
            <a:off x="4571562" y="3027975"/>
            <a:ext cx="0" cy="408600"/>
          </a:xfrm>
          <a:prstGeom prst="straightConnector1">
            <a:avLst/>
          </a:prstGeom>
          <a:noFill/>
          <a:ln w="19050" cap="flat" cmpd="sng">
            <a:solidFill>
              <a:schemeClr val="lt2"/>
            </a:solidFill>
            <a:prstDash val="solid"/>
            <a:round/>
            <a:headEnd type="oval" w="med" len="med"/>
            <a:tailEnd type="oval" w="med" len="med"/>
          </a:ln>
        </p:spPr>
      </p:cxnSp>
      <p:cxnSp>
        <p:nvCxnSpPr>
          <p:cNvPr id="378" name="Google Shape;378;p26"/>
          <p:cNvCxnSpPr>
            <a:stCxn id="374" idx="0"/>
            <a:endCxn id="371" idx="2"/>
          </p:cNvCxnSpPr>
          <p:nvPr/>
        </p:nvCxnSpPr>
        <p:spPr>
          <a:xfrm rot="10800000">
            <a:off x="7392800" y="3027975"/>
            <a:ext cx="0" cy="4086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000"/>
                                        <p:tgtEl>
                                          <p:spTgt spid="370"/>
                                        </p:tgtEl>
                                      </p:cBhvr>
                                    </p:animEffect>
                                  </p:childTnLst>
                                </p:cTn>
                              </p:par>
                              <p:par>
                                <p:cTn id="8" presetID="10" presetClass="entr" presetSubtype="0" fill="hold" nodeType="withEffect">
                                  <p:stCondLst>
                                    <p:cond delay="0"/>
                                  </p:stCondLst>
                                  <p:childTnLst>
                                    <p:set>
                                      <p:cBhvr>
                                        <p:cTn id="9" dur="1" fill="hold">
                                          <p:stCondLst>
                                            <p:cond delay="0"/>
                                          </p:stCondLst>
                                        </p:cTn>
                                        <p:tgtEl>
                                          <p:spTgt spid="373"/>
                                        </p:tgtEl>
                                        <p:attrNameLst>
                                          <p:attrName>style.visibility</p:attrName>
                                        </p:attrNameLst>
                                      </p:cBhvr>
                                      <p:to>
                                        <p:strVal val="visible"/>
                                      </p:to>
                                    </p:set>
                                    <p:animEffect transition="in" filter="fade">
                                      <p:cBhvr>
                                        <p:cTn id="10" dur="1000"/>
                                        <p:tgtEl>
                                          <p:spTgt spid="373"/>
                                        </p:tgtEl>
                                      </p:cBhvr>
                                    </p:animEffect>
                                  </p:childTnLst>
                                </p:cTn>
                              </p:par>
                              <p:par>
                                <p:cTn id="11" presetID="10" presetClass="entr" presetSubtype="0" fill="hold" nodeType="withEffect">
                                  <p:stCondLst>
                                    <p:cond delay="0"/>
                                  </p:stCondLst>
                                  <p:childTnLst>
                                    <p:set>
                                      <p:cBhvr>
                                        <p:cTn id="12" dur="1" fill="hold">
                                          <p:stCondLst>
                                            <p:cond delay="0"/>
                                          </p:stCondLst>
                                        </p:cTn>
                                        <p:tgtEl>
                                          <p:spTgt spid="376"/>
                                        </p:tgtEl>
                                        <p:attrNameLst>
                                          <p:attrName>style.visibility</p:attrName>
                                        </p:attrNameLst>
                                      </p:cBhvr>
                                      <p:to>
                                        <p:strVal val="visible"/>
                                      </p:to>
                                    </p:set>
                                    <p:animEffect transition="in" filter="fade">
                                      <p:cBhvr>
                                        <p:cTn id="13" dur="1000"/>
                                        <p:tgtEl>
                                          <p:spTgt spid="37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72"/>
                                        </p:tgtEl>
                                        <p:attrNameLst>
                                          <p:attrName>style.visibility</p:attrName>
                                        </p:attrNameLst>
                                      </p:cBhvr>
                                      <p:to>
                                        <p:strVal val="visible"/>
                                      </p:to>
                                    </p:set>
                                    <p:animEffect transition="in" filter="fade">
                                      <p:cBhvr>
                                        <p:cTn id="18" dur="1000"/>
                                        <p:tgtEl>
                                          <p:spTgt spid="372"/>
                                        </p:tgtEl>
                                      </p:cBhvr>
                                    </p:animEffect>
                                  </p:childTnLst>
                                </p:cTn>
                              </p:par>
                              <p:par>
                                <p:cTn id="19" presetID="10" presetClass="entr" presetSubtype="0" fill="hold" nodeType="withEffect">
                                  <p:stCondLst>
                                    <p:cond delay="0"/>
                                  </p:stCondLst>
                                  <p:childTnLst>
                                    <p:set>
                                      <p:cBhvr>
                                        <p:cTn id="20" dur="1" fill="hold">
                                          <p:stCondLst>
                                            <p:cond delay="0"/>
                                          </p:stCondLst>
                                        </p:cTn>
                                        <p:tgtEl>
                                          <p:spTgt spid="375"/>
                                        </p:tgtEl>
                                        <p:attrNameLst>
                                          <p:attrName>style.visibility</p:attrName>
                                        </p:attrNameLst>
                                      </p:cBhvr>
                                      <p:to>
                                        <p:strVal val="visible"/>
                                      </p:to>
                                    </p:set>
                                    <p:animEffect transition="in" filter="fade">
                                      <p:cBhvr>
                                        <p:cTn id="21" dur="1000"/>
                                        <p:tgtEl>
                                          <p:spTgt spid="375"/>
                                        </p:tgtEl>
                                      </p:cBhvr>
                                    </p:animEffect>
                                  </p:childTnLst>
                                </p:cTn>
                              </p:par>
                              <p:par>
                                <p:cTn id="22" presetID="10" presetClass="entr" presetSubtype="0" fill="hold" nodeType="withEffect">
                                  <p:stCondLst>
                                    <p:cond delay="0"/>
                                  </p:stCondLst>
                                  <p:childTnLst>
                                    <p:set>
                                      <p:cBhvr>
                                        <p:cTn id="23" dur="1" fill="hold">
                                          <p:stCondLst>
                                            <p:cond delay="0"/>
                                          </p:stCondLst>
                                        </p:cTn>
                                        <p:tgtEl>
                                          <p:spTgt spid="377"/>
                                        </p:tgtEl>
                                        <p:attrNameLst>
                                          <p:attrName>style.visibility</p:attrName>
                                        </p:attrNameLst>
                                      </p:cBhvr>
                                      <p:to>
                                        <p:strVal val="visible"/>
                                      </p:to>
                                    </p:set>
                                    <p:animEffect transition="in" filter="fade">
                                      <p:cBhvr>
                                        <p:cTn id="24" dur="1000"/>
                                        <p:tgtEl>
                                          <p:spTgt spid="37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71"/>
                                        </p:tgtEl>
                                        <p:attrNameLst>
                                          <p:attrName>style.visibility</p:attrName>
                                        </p:attrNameLst>
                                      </p:cBhvr>
                                      <p:to>
                                        <p:strVal val="visible"/>
                                      </p:to>
                                    </p:set>
                                    <p:animEffect transition="in" filter="fade">
                                      <p:cBhvr>
                                        <p:cTn id="29" dur="1000"/>
                                        <p:tgtEl>
                                          <p:spTgt spid="371"/>
                                        </p:tgtEl>
                                      </p:cBhvr>
                                    </p:animEffect>
                                  </p:childTnLst>
                                </p:cTn>
                              </p:par>
                              <p:par>
                                <p:cTn id="30" presetID="10" presetClass="entr" presetSubtype="0" fill="hold" nodeType="withEffect">
                                  <p:stCondLst>
                                    <p:cond delay="0"/>
                                  </p:stCondLst>
                                  <p:childTnLst>
                                    <p:set>
                                      <p:cBhvr>
                                        <p:cTn id="31" dur="1" fill="hold">
                                          <p:stCondLst>
                                            <p:cond delay="0"/>
                                          </p:stCondLst>
                                        </p:cTn>
                                        <p:tgtEl>
                                          <p:spTgt spid="374"/>
                                        </p:tgtEl>
                                        <p:attrNameLst>
                                          <p:attrName>style.visibility</p:attrName>
                                        </p:attrNameLst>
                                      </p:cBhvr>
                                      <p:to>
                                        <p:strVal val="visible"/>
                                      </p:to>
                                    </p:set>
                                    <p:animEffect transition="in" filter="fade">
                                      <p:cBhvr>
                                        <p:cTn id="32" dur="1000"/>
                                        <p:tgtEl>
                                          <p:spTgt spid="374"/>
                                        </p:tgtEl>
                                      </p:cBhvr>
                                    </p:animEffect>
                                  </p:childTnLst>
                                </p:cTn>
                              </p:par>
                              <p:par>
                                <p:cTn id="33" presetID="10" presetClass="entr" presetSubtype="0" fill="hold" nodeType="withEffect">
                                  <p:stCondLst>
                                    <p:cond delay="0"/>
                                  </p:stCondLst>
                                  <p:childTnLst>
                                    <p:set>
                                      <p:cBhvr>
                                        <p:cTn id="34" dur="1" fill="hold">
                                          <p:stCondLst>
                                            <p:cond delay="0"/>
                                          </p:stCondLst>
                                        </p:cTn>
                                        <p:tgtEl>
                                          <p:spTgt spid="378"/>
                                        </p:tgtEl>
                                        <p:attrNameLst>
                                          <p:attrName>style.visibility</p:attrName>
                                        </p:attrNameLst>
                                      </p:cBhvr>
                                      <p:to>
                                        <p:strVal val="visible"/>
                                      </p:to>
                                    </p:set>
                                    <p:animEffect transition="in" filter="fade">
                                      <p:cBhvr>
                                        <p:cTn id="35" dur="10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2"/>
        <p:cNvGrpSpPr/>
        <p:nvPr/>
      </p:nvGrpSpPr>
      <p:grpSpPr>
        <a:xfrm>
          <a:off x="0" y="0"/>
          <a:ext cx="0" cy="0"/>
          <a:chOff x="0" y="0"/>
          <a:chExt cx="0" cy="0"/>
        </a:xfrm>
      </p:grpSpPr>
      <p:sp>
        <p:nvSpPr>
          <p:cNvPr id="383" name="Google Shape;383;p27"/>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PySimpleGUI interfaces with the user and sends user selections to Python</a:t>
            </a:r>
            <a:endParaRPr/>
          </a:p>
        </p:txBody>
      </p:sp>
      <p:sp>
        <p:nvSpPr>
          <p:cNvPr id="384" name="Google Shape;384;p27"/>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Python counts the most common words in job postings to use as keywords in a filter based search</a:t>
            </a:r>
            <a:endParaRPr/>
          </a:p>
        </p:txBody>
      </p:sp>
      <p:sp>
        <p:nvSpPr>
          <p:cNvPr id="385" name="Google Shape;385;p27"/>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Pandas parses data for import or export from csv spreadsheets</a:t>
            </a:r>
            <a:endParaRPr/>
          </a:p>
        </p:txBody>
      </p:sp>
      <p:sp>
        <p:nvSpPr>
          <p:cNvPr id="386" name="Google Shape;386;p27"/>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SQLite3 takes keywords and counts the job postings with matching words based on sector and other filters</a:t>
            </a:r>
            <a:endParaRPr/>
          </a:p>
        </p:txBody>
      </p:sp>
      <p:sp>
        <p:nvSpPr>
          <p:cNvPr id="387" name="Google Shape;387;p2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it works:</a:t>
            </a:r>
            <a:endParaRPr/>
          </a:p>
        </p:txBody>
      </p:sp>
      <p:grpSp>
        <p:nvGrpSpPr>
          <p:cNvPr id="388" name="Google Shape;388;p27"/>
          <p:cNvGrpSpPr/>
          <p:nvPr/>
        </p:nvGrpSpPr>
        <p:grpSpPr>
          <a:xfrm>
            <a:off x="5207541" y="3651649"/>
            <a:ext cx="379930" cy="381002"/>
            <a:chOff x="1197950" y="238125"/>
            <a:chExt cx="5204525" cy="5219200"/>
          </a:xfrm>
        </p:grpSpPr>
        <p:sp>
          <p:nvSpPr>
            <p:cNvPr id="389" name="Google Shape;389;p27"/>
            <p:cNvSpPr/>
            <p:nvPr/>
          </p:nvSpPr>
          <p:spPr>
            <a:xfrm>
              <a:off x="1197950" y="1417325"/>
              <a:ext cx="1015325" cy="3126625"/>
            </a:xfrm>
            <a:custGeom>
              <a:avLst/>
              <a:gdLst/>
              <a:ahLst/>
              <a:cxnLst/>
              <a:rect l="l" t="t" r="r" b="b"/>
              <a:pathLst>
                <a:path w="40613" h="125065" extrusionOk="0">
                  <a:moveTo>
                    <a:pt x="18496" y="85856"/>
                  </a:moveTo>
                  <a:lnTo>
                    <a:pt x="18496" y="97175"/>
                  </a:lnTo>
                  <a:cubicBezTo>
                    <a:pt x="16245" y="96262"/>
                    <a:pt x="14680" y="94076"/>
                    <a:pt x="14680" y="91499"/>
                  </a:cubicBezTo>
                  <a:cubicBezTo>
                    <a:pt x="14680" y="88955"/>
                    <a:pt x="16245" y="86769"/>
                    <a:pt x="18496" y="85856"/>
                  </a:cubicBezTo>
                  <a:close/>
                  <a:moveTo>
                    <a:pt x="30696" y="85399"/>
                  </a:moveTo>
                  <a:lnTo>
                    <a:pt x="30696" y="97599"/>
                  </a:lnTo>
                  <a:lnTo>
                    <a:pt x="24596" y="97599"/>
                  </a:lnTo>
                  <a:lnTo>
                    <a:pt x="24596" y="85399"/>
                  </a:lnTo>
                  <a:close/>
                  <a:moveTo>
                    <a:pt x="196" y="0"/>
                  </a:moveTo>
                  <a:lnTo>
                    <a:pt x="196" y="9264"/>
                  </a:lnTo>
                  <a:lnTo>
                    <a:pt x="34512" y="9264"/>
                  </a:lnTo>
                  <a:lnTo>
                    <a:pt x="34512" y="79299"/>
                  </a:lnTo>
                  <a:lnTo>
                    <a:pt x="20779" y="79299"/>
                  </a:lnTo>
                  <a:cubicBezTo>
                    <a:pt x="14060" y="79299"/>
                    <a:pt x="8580" y="84779"/>
                    <a:pt x="8580" y="91499"/>
                  </a:cubicBezTo>
                  <a:cubicBezTo>
                    <a:pt x="8580" y="98251"/>
                    <a:pt x="14060" y="103699"/>
                    <a:pt x="20779" y="103699"/>
                  </a:cubicBezTo>
                  <a:lnTo>
                    <a:pt x="34512" y="103699"/>
                  </a:lnTo>
                  <a:lnTo>
                    <a:pt x="34512" y="118965"/>
                  </a:lnTo>
                  <a:lnTo>
                    <a:pt x="1" y="118965"/>
                  </a:lnTo>
                  <a:lnTo>
                    <a:pt x="1" y="125065"/>
                  </a:lnTo>
                  <a:lnTo>
                    <a:pt x="40612" y="125065"/>
                  </a:lnTo>
                  <a:lnTo>
                    <a:pt x="40612" y="97599"/>
                  </a:lnTo>
                  <a:lnTo>
                    <a:pt x="36796" y="97599"/>
                  </a:lnTo>
                  <a:lnTo>
                    <a:pt x="36796" y="85399"/>
                  </a:lnTo>
                  <a:lnTo>
                    <a:pt x="40612" y="85399"/>
                  </a:lnTo>
                  <a:lnTo>
                    <a:pt x="40612" y="3164"/>
                  </a:lnTo>
                  <a:lnTo>
                    <a:pt x="6296" y="3164"/>
                  </a:lnTo>
                  <a:lnTo>
                    <a:pt x="6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1431175" y="1951475"/>
              <a:ext cx="457525" cy="838350"/>
            </a:xfrm>
            <a:custGeom>
              <a:avLst/>
              <a:gdLst/>
              <a:ahLst/>
              <a:cxnLst/>
              <a:rect l="l" t="t" r="r" b="b"/>
              <a:pathLst>
                <a:path w="18301" h="33534" extrusionOk="0">
                  <a:moveTo>
                    <a:pt x="12201" y="6100"/>
                  </a:moveTo>
                  <a:lnTo>
                    <a:pt x="12201" y="27434"/>
                  </a:lnTo>
                  <a:lnTo>
                    <a:pt x="6101" y="27434"/>
                  </a:lnTo>
                  <a:lnTo>
                    <a:pt x="6101" y="6100"/>
                  </a:lnTo>
                  <a:close/>
                  <a:moveTo>
                    <a:pt x="1" y="0"/>
                  </a:moveTo>
                  <a:lnTo>
                    <a:pt x="1" y="33534"/>
                  </a:lnTo>
                  <a:lnTo>
                    <a:pt x="18301" y="33534"/>
                  </a:lnTo>
                  <a:lnTo>
                    <a:pt x="18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1431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1736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1197950" y="468665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1197950" y="4996525"/>
              <a:ext cx="233250" cy="152525"/>
            </a:xfrm>
            <a:custGeom>
              <a:avLst/>
              <a:gdLst/>
              <a:ahLst/>
              <a:cxnLst/>
              <a:rect l="l" t="t" r="r" b="b"/>
              <a:pathLst>
                <a:path w="9330" h="6101" extrusionOk="0">
                  <a:moveTo>
                    <a:pt x="1" y="1"/>
                  </a:moveTo>
                  <a:lnTo>
                    <a:pt x="1"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a:off x="1197950" y="530480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1197950" y="3626500"/>
              <a:ext cx="80750" cy="152525"/>
            </a:xfrm>
            <a:custGeom>
              <a:avLst/>
              <a:gdLst/>
              <a:ahLst/>
              <a:cxnLst/>
              <a:rect l="l" t="t" r="r" b="b"/>
              <a:pathLst>
                <a:path w="3230" h="6101" extrusionOk="0">
                  <a:moveTo>
                    <a:pt x="1" y="1"/>
                  </a:moveTo>
                  <a:lnTo>
                    <a:pt x="1"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1202850" y="558600"/>
              <a:ext cx="152525" cy="706250"/>
            </a:xfrm>
            <a:custGeom>
              <a:avLst/>
              <a:gdLst/>
              <a:ahLst/>
              <a:cxnLst/>
              <a:rect l="l" t="t" r="r" b="b"/>
              <a:pathLst>
                <a:path w="6101" h="28250" extrusionOk="0">
                  <a:moveTo>
                    <a:pt x="0" y="1"/>
                  </a:moveTo>
                  <a:lnTo>
                    <a:pt x="0" y="28249"/>
                  </a:lnTo>
                  <a:lnTo>
                    <a:pt x="6100" y="28249"/>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1202850" y="238125"/>
              <a:ext cx="152525" cy="168000"/>
            </a:xfrm>
            <a:custGeom>
              <a:avLst/>
              <a:gdLst/>
              <a:ahLst/>
              <a:cxnLst/>
              <a:rect l="l" t="t" r="r" b="b"/>
              <a:pathLst>
                <a:path w="6101" h="6720" extrusionOk="0">
                  <a:moveTo>
                    <a:pt x="0" y="0"/>
                  </a:moveTo>
                  <a:lnTo>
                    <a:pt x="0" y="6720"/>
                  </a:lnTo>
                  <a:lnTo>
                    <a:pt x="6100" y="672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a:off x="5387150" y="1417325"/>
              <a:ext cx="1015325" cy="3126625"/>
            </a:xfrm>
            <a:custGeom>
              <a:avLst/>
              <a:gdLst/>
              <a:ahLst/>
              <a:cxnLst/>
              <a:rect l="l" t="t" r="r" b="b"/>
              <a:pathLst>
                <a:path w="40613" h="125065" extrusionOk="0">
                  <a:moveTo>
                    <a:pt x="22117" y="85856"/>
                  </a:moveTo>
                  <a:cubicBezTo>
                    <a:pt x="24368" y="86769"/>
                    <a:pt x="25934" y="88955"/>
                    <a:pt x="25934" y="91499"/>
                  </a:cubicBezTo>
                  <a:cubicBezTo>
                    <a:pt x="25934" y="94076"/>
                    <a:pt x="24368" y="96262"/>
                    <a:pt x="22117" y="97175"/>
                  </a:cubicBezTo>
                  <a:lnTo>
                    <a:pt x="22117" y="85856"/>
                  </a:lnTo>
                  <a:close/>
                  <a:moveTo>
                    <a:pt x="16017" y="85399"/>
                  </a:moveTo>
                  <a:lnTo>
                    <a:pt x="16017" y="97599"/>
                  </a:lnTo>
                  <a:lnTo>
                    <a:pt x="9917" y="97599"/>
                  </a:lnTo>
                  <a:lnTo>
                    <a:pt x="9917" y="85399"/>
                  </a:lnTo>
                  <a:close/>
                  <a:moveTo>
                    <a:pt x="34317" y="0"/>
                  </a:moveTo>
                  <a:lnTo>
                    <a:pt x="34317" y="3164"/>
                  </a:lnTo>
                  <a:lnTo>
                    <a:pt x="1" y="3164"/>
                  </a:lnTo>
                  <a:lnTo>
                    <a:pt x="1" y="85399"/>
                  </a:lnTo>
                  <a:lnTo>
                    <a:pt x="3817" y="85399"/>
                  </a:lnTo>
                  <a:lnTo>
                    <a:pt x="3817" y="97599"/>
                  </a:lnTo>
                  <a:lnTo>
                    <a:pt x="1" y="97599"/>
                  </a:lnTo>
                  <a:lnTo>
                    <a:pt x="1" y="125065"/>
                  </a:lnTo>
                  <a:lnTo>
                    <a:pt x="40613" y="125065"/>
                  </a:lnTo>
                  <a:lnTo>
                    <a:pt x="40613" y="118965"/>
                  </a:lnTo>
                  <a:lnTo>
                    <a:pt x="6101" y="118965"/>
                  </a:lnTo>
                  <a:lnTo>
                    <a:pt x="6101" y="103699"/>
                  </a:lnTo>
                  <a:lnTo>
                    <a:pt x="19834" y="103699"/>
                  </a:lnTo>
                  <a:cubicBezTo>
                    <a:pt x="26553" y="103699"/>
                    <a:pt x="32034" y="98251"/>
                    <a:pt x="32034" y="91499"/>
                  </a:cubicBezTo>
                  <a:cubicBezTo>
                    <a:pt x="32034" y="84779"/>
                    <a:pt x="26553" y="79299"/>
                    <a:pt x="19834" y="79299"/>
                  </a:cubicBezTo>
                  <a:lnTo>
                    <a:pt x="6101" y="79299"/>
                  </a:lnTo>
                  <a:lnTo>
                    <a:pt x="6101" y="9264"/>
                  </a:lnTo>
                  <a:lnTo>
                    <a:pt x="40417" y="9264"/>
                  </a:lnTo>
                  <a:lnTo>
                    <a:pt x="40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a:off x="5711725" y="1951475"/>
              <a:ext cx="457525" cy="838350"/>
            </a:xfrm>
            <a:custGeom>
              <a:avLst/>
              <a:gdLst/>
              <a:ahLst/>
              <a:cxnLst/>
              <a:rect l="l" t="t" r="r" b="b"/>
              <a:pathLst>
                <a:path w="18301" h="33534" extrusionOk="0">
                  <a:moveTo>
                    <a:pt x="12200" y="6100"/>
                  </a:moveTo>
                  <a:lnTo>
                    <a:pt x="12200" y="27434"/>
                  </a:lnTo>
                  <a:lnTo>
                    <a:pt x="6100" y="27434"/>
                  </a:lnTo>
                  <a:lnTo>
                    <a:pt x="6100" y="6100"/>
                  </a:lnTo>
                  <a:close/>
                  <a:moveTo>
                    <a:pt x="1" y="0"/>
                  </a:moveTo>
                  <a:lnTo>
                    <a:pt x="1" y="33534"/>
                  </a:lnTo>
                  <a:lnTo>
                    <a:pt x="18300" y="33534"/>
                  </a:lnTo>
                  <a:lnTo>
                    <a:pt x="183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6016725" y="2923550"/>
              <a:ext cx="152525" cy="152525"/>
            </a:xfrm>
            <a:custGeom>
              <a:avLst/>
              <a:gdLst/>
              <a:ahLst/>
              <a:cxnLst/>
              <a:rect l="l" t="t" r="r" b="b"/>
              <a:pathLst>
                <a:path w="6101" h="6101" extrusionOk="0">
                  <a:moveTo>
                    <a:pt x="0" y="0"/>
                  </a:moveTo>
                  <a:lnTo>
                    <a:pt x="0"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5711725" y="2923550"/>
              <a:ext cx="152525" cy="152525"/>
            </a:xfrm>
            <a:custGeom>
              <a:avLst/>
              <a:gdLst/>
              <a:ahLst/>
              <a:cxnLst/>
              <a:rect l="l" t="t" r="r" b="b"/>
              <a:pathLst>
                <a:path w="6101" h="6101" extrusionOk="0">
                  <a:moveTo>
                    <a:pt x="1" y="0"/>
                  </a:moveTo>
                  <a:lnTo>
                    <a:pt x="1"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6169225" y="468665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6169225" y="4996525"/>
              <a:ext cx="233250" cy="152525"/>
            </a:xfrm>
            <a:custGeom>
              <a:avLst/>
              <a:gdLst/>
              <a:ahLst/>
              <a:cxnLst/>
              <a:rect l="l" t="t" r="r" b="b"/>
              <a:pathLst>
                <a:path w="9330" h="6101" extrusionOk="0">
                  <a:moveTo>
                    <a:pt x="0" y="1"/>
                  </a:moveTo>
                  <a:lnTo>
                    <a:pt x="0"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6169225" y="530480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6321725" y="3626500"/>
              <a:ext cx="80750" cy="152525"/>
            </a:xfrm>
            <a:custGeom>
              <a:avLst/>
              <a:gdLst/>
              <a:ahLst/>
              <a:cxnLst/>
              <a:rect l="l" t="t" r="r" b="b"/>
              <a:pathLst>
                <a:path w="3230" h="6101" extrusionOk="0">
                  <a:moveTo>
                    <a:pt x="0" y="1"/>
                  </a:moveTo>
                  <a:lnTo>
                    <a:pt x="0"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6245050" y="558600"/>
              <a:ext cx="152525" cy="706250"/>
            </a:xfrm>
            <a:custGeom>
              <a:avLst/>
              <a:gdLst/>
              <a:ahLst/>
              <a:cxnLst/>
              <a:rect l="l" t="t" r="r" b="b"/>
              <a:pathLst>
                <a:path w="6101" h="28250" extrusionOk="0">
                  <a:moveTo>
                    <a:pt x="1" y="1"/>
                  </a:moveTo>
                  <a:lnTo>
                    <a:pt x="1" y="28249"/>
                  </a:lnTo>
                  <a:lnTo>
                    <a:pt x="6101" y="28249"/>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6245050" y="238125"/>
              <a:ext cx="152525" cy="168000"/>
            </a:xfrm>
            <a:custGeom>
              <a:avLst/>
              <a:gdLst/>
              <a:ahLst/>
              <a:cxnLst/>
              <a:rect l="l" t="t" r="r" b="b"/>
              <a:pathLst>
                <a:path w="6101" h="6720" extrusionOk="0">
                  <a:moveTo>
                    <a:pt x="1" y="0"/>
                  </a:moveTo>
                  <a:lnTo>
                    <a:pt x="1" y="6720"/>
                  </a:lnTo>
                  <a:lnTo>
                    <a:pt x="6101" y="672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2327425" y="3608550"/>
              <a:ext cx="152500" cy="152525"/>
            </a:xfrm>
            <a:custGeom>
              <a:avLst/>
              <a:gdLst/>
              <a:ahLst/>
              <a:cxnLst/>
              <a:rect l="l" t="t" r="r" b="b"/>
              <a:pathLst>
                <a:path w="6100"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26324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4747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5052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2937400" y="3379400"/>
              <a:ext cx="1677500" cy="610025"/>
            </a:xfrm>
            <a:custGeom>
              <a:avLst/>
              <a:gdLst/>
              <a:ahLst/>
              <a:cxnLst/>
              <a:rect l="l" t="t" r="r" b="b"/>
              <a:pathLst>
                <a:path w="67100" h="24401" extrusionOk="0">
                  <a:moveTo>
                    <a:pt x="11418" y="1"/>
                  </a:moveTo>
                  <a:cubicBezTo>
                    <a:pt x="7242" y="1"/>
                    <a:pt x="3817" y="3426"/>
                    <a:pt x="3817" y="7634"/>
                  </a:cubicBezTo>
                  <a:cubicBezTo>
                    <a:pt x="3817" y="8482"/>
                    <a:pt x="3132" y="9167"/>
                    <a:pt x="2284" y="9167"/>
                  </a:cubicBezTo>
                  <a:lnTo>
                    <a:pt x="1" y="9167"/>
                  </a:lnTo>
                  <a:lnTo>
                    <a:pt x="1" y="15267"/>
                  </a:lnTo>
                  <a:lnTo>
                    <a:pt x="2284" y="15267"/>
                  </a:lnTo>
                  <a:cubicBezTo>
                    <a:pt x="6492" y="15267"/>
                    <a:pt x="9917" y="11842"/>
                    <a:pt x="9917" y="7634"/>
                  </a:cubicBezTo>
                  <a:cubicBezTo>
                    <a:pt x="9917" y="6786"/>
                    <a:pt x="10602" y="6101"/>
                    <a:pt x="11418" y="6101"/>
                  </a:cubicBezTo>
                  <a:cubicBezTo>
                    <a:pt x="12266" y="6101"/>
                    <a:pt x="12951" y="6786"/>
                    <a:pt x="12951" y="7634"/>
                  </a:cubicBezTo>
                  <a:lnTo>
                    <a:pt x="12951" y="16767"/>
                  </a:lnTo>
                  <a:cubicBezTo>
                    <a:pt x="12951" y="20975"/>
                    <a:pt x="16376" y="24400"/>
                    <a:pt x="20584" y="24400"/>
                  </a:cubicBezTo>
                  <a:cubicBezTo>
                    <a:pt x="24792" y="24400"/>
                    <a:pt x="28217" y="20975"/>
                    <a:pt x="28217" y="16767"/>
                  </a:cubicBezTo>
                  <a:lnTo>
                    <a:pt x="28217" y="7634"/>
                  </a:lnTo>
                  <a:cubicBezTo>
                    <a:pt x="28217" y="6786"/>
                    <a:pt x="28902" y="6101"/>
                    <a:pt x="29717" y="6101"/>
                  </a:cubicBezTo>
                  <a:cubicBezTo>
                    <a:pt x="30566" y="6101"/>
                    <a:pt x="31251" y="6786"/>
                    <a:pt x="31251" y="7634"/>
                  </a:cubicBezTo>
                  <a:lnTo>
                    <a:pt x="31251" y="16767"/>
                  </a:lnTo>
                  <a:cubicBezTo>
                    <a:pt x="31251" y="20975"/>
                    <a:pt x="34676" y="24400"/>
                    <a:pt x="38884" y="24400"/>
                  </a:cubicBezTo>
                  <a:cubicBezTo>
                    <a:pt x="43092" y="24400"/>
                    <a:pt x="46517" y="20975"/>
                    <a:pt x="46517" y="16767"/>
                  </a:cubicBezTo>
                  <a:lnTo>
                    <a:pt x="46517" y="7634"/>
                  </a:lnTo>
                  <a:cubicBezTo>
                    <a:pt x="46517" y="6786"/>
                    <a:pt x="47202" y="6101"/>
                    <a:pt x="48017" y="6101"/>
                  </a:cubicBezTo>
                  <a:cubicBezTo>
                    <a:pt x="48865" y="6101"/>
                    <a:pt x="49550" y="6786"/>
                    <a:pt x="49550" y="7634"/>
                  </a:cubicBezTo>
                  <a:lnTo>
                    <a:pt x="49550" y="16767"/>
                  </a:lnTo>
                  <a:cubicBezTo>
                    <a:pt x="49550" y="20975"/>
                    <a:pt x="52975" y="24400"/>
                    <a:pt x="57183" y="24400"/>
                  </a:cubicBezTo>
                  <a:cubicBezTo>
                    <a:pt x="61391" y="24400"/>
                    <a:pt x="64816" y="20975"/>
                    <a:pt x="64816" y="16767"/>
                  </a:cubicBezTo>
                  <a:cubicBezTo>
                    <a:pt x="64816" y="15952"/>
                    <a:pt x="65501" y="15267"/>
                    <a:pt x="66317" y="15267"/>
                  </a:cubicBezTo>
                  <a:lnTo>
                    <a:pt x="67100" y="15267"/>
                  </a:lnTo>
                  <a:lnTo>
                    <a:pt x="67100" y="9167"/>
                  </a:lnTo>
                  <a:lnTo>
                    <a:pt x="66317" y="9167"/>
                  </a:lnTo>
                  <a:cubicBezTo>
                    <a:pt x="62142" y="9167"/>
                    <a:pt x="58717" y="12592"/>
                    <a:pt x="58717" y="16767"/>
                  </a:cubicBezTo>
                  <a:cubicBezTo>
                    <a:pt x="58717" y="17615"/>
                    <a:pt x="58031" y="18300"/>
                    <a:pt x="57183" y="18300"/>
                  </a:cubicBezTo>
                  <a:cubicBezTo>
                    <a:pt x="56335" y="18300"/>
                    <a:pt x="55650" y="17615"/>
                    <a:pt x="55650" y="16767"/>
                  </a:cubicBezTo>
                  <a:lnTo>
                    <a:pt x="55650" y="7634"/>
                  </a:lnTo>
                  <a:cubicBezTo>
                    <a:pt x="55650" y="3426"/>
                    <a:pt x="52225" y="1"/>
                    <a:pt x="48017" y="1"/>
                  </a:cubicBezTo>
                  <a:cubicBezTo>
                    <a:pt x="43842" y="1"/>
                    <a:pt x="40417" y="3426"/>
                    <a:pt x="40417" y="7634"/>
                  </a:cubicBezTo>
                  <a:lnTo>
                    <a:pt x="40417" y="16767"/>
                  </a:lnTo>
                  <a:cubicBezTo>
                    <a:pt x="40417" y="17615"/>
                    <a:pt x="39732" y="18300"/>
                    <a:pt x="38884" y="18300"/>
                  </a:cubicBezTo>
                  <a:cubicBezTo>
                    <a:pt x="38036" y="18300"/>
                    <a:pt x="37350" y="17615"/>
                    <a:pt x="37350" y="16767"/>
                  </a:cubicBezTo>
                  <a:lnTo>
                    <a:pt x="37350" y="7634"/>
                  </a:lnTo>
                  <a:cubicBezTo>
                    <a:pt x="37350" y="3426"/>
                    <a:pt x="33925" y="1"/>
                    <a:pt x="29717" y="1"/>
                  </a:cubicBezTo>
                  <a:cubicBezTo>
                    <a:pt x="25542" y="1"/>
                    <a:pt x="22117" y="3426"/>
                    <a:pt x="22117" y="7634"/>
                  </a:cubicBezTo>
                  <a:lnTo>
                    <a:pt x="22117" y="16767"/>
                  </a:lnTo>
                  <a:cubicBezTo>
                    <a:pt x="22117" y="17615"/>
                    <a:pt x="21432" y="18300"/>
                    <a:pt x="20584" y="18300"/>
                  </a:cubicBezTo>
                  <a:cubicBezTo>
                    <a:pt x="19736" y="18300"/>
                    <a:pt x="19051" y="17615"/>
                    <a:pt x="19051" y="16767"/>
                  </a:cubicBezTo>
                  <a:lnTo>
                    <a:pt x="19051" y="7634"/>
                  </a:lnTo>
                  <a:cubicBezTo>
                    <a:pt x="19051" y="3426"/>
                    <a:pt x="15626" y="1"/>
                    <a:pt x="1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2618550"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3991025" y="2159425"/>
              <a:ext cx="152525" cy="610025"/>
            </a:xfrm>
            <a:custGeom>
              <a:avLst/>
              <a:gdLst/>
              <a:ahLst/>
              <a:cxnLst/>
              <a:rect l="l" t="t" r="r" b="b"/>
              <a:pathLst>
                <a:path w="6101" h="24401" extrusionOk="0">
                  <a:moveTo>
                    <a:pt x="1" y="0"/>
                  </a:moveTo>
                  <a:lnTo>
                    <a:pt x="1" y="24400"/>
                  </a:lnTo>
                  <a:lnTo>
                    <a:pt x="6101" y="244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4296025"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2923550"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3456875" y="2159425"/>
              <a:ext cx="381675" cy="610025"/>
            </a:xfrm>
            <a:custGeom>
              <a:avLst/>
              <a:gdLst/>
              <a:ahLst/>
              <a:cxnLst/>
              <a:rect l="l" t="t" r="r" b="b"/>
              <a:pathLst>
                <a:path w="15267" h="24401" extrusionOk="0">
                  <a:moveTo>
                    <a:pt x="9167" y="6100"/>
                  </a:moveTo>
                  <a:lnTo>
                    <a:pt x="9167" y="18300"/>
                  </a:lnTo>
                  <a:lnTo>
                    <a:pt x="6101" y="18300"/>
                  </a:lnTo>
                  <a:lnTo>
                    <a:pt x="6101" y="6100"/>
                  </a:lnTo>
                  <a:close/>
                  <a:moveTo>
                    <a:pt x="1" y="0"/>
                  </a:moveTo>
                  <a:lnTo>
                    <a:pt x="1" y="24400"/>
                  </a:lnTo>
                  <a:lnTo>
                    <a:pt x="15267" y="24400"/>
                  </a:lnTo>
                  <a:lnTo>
                    <a:pt x="15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a:off x="4601025"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27"/>
          <p:cNvGrpSpPr/>
          <p:nvPr/>
        </p:nvGrpSpPr>
        <p:grpSpPr>
          <a:xfrm>
            <a:off x="5207616" y="2054785"/>
            <a:ext cx="379767" cy="380480"/>
            <a:chOff x="1195500" y="238125"/>
            <a:chExt cx="5209425" cy="5219200"/>
          </a:xfrm>
        </p:grpSpPr>
        <p:sp>
          <p:nvSpPr>
            <p:cNvPr id="421" name="Google Shape;421;p27"/>
            <p:cNvSpPr/>
            <p:nvPr/>
          </p:nvSpPr>
          <p:spPr>
            <a:xfrm>
              <a:off x="2651175" y="2689500"/>
              <a:ext cx="2460375" cy="2767825"/>
            </a:xfrm>
            <a:custGeom>
              <a:avLst/>
              <a:gdLst/>
              <a:ahLst/>
              <a:cxnLst/>
              <a:rect l="l" t="t" r="r" b="b"/>
              <a:pathLst>
                <a:path w="98415" h="110713" extrusionOk="0">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a:off x="3111100" y="774700"/>
              <a:ext cx="1531525" cy="1531525"/>
            </a:xfrm>
            <a:custGeom>
              <a:avLst/>
              <a:gdLst/>
              <a:ahLst/>
              <a:cxnLst/>
              <a:rect l="l" t="t" r="r" b="b"/>
              <a:pathLst>
                <a:path w="61261" h="61261" extrusionOk="0">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a:off x="3800200" y="1463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3800200"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2996950" y="679300"/>
              <a:ext cx="216125" cy="216950"/>
            </a:xfrm>
            <a:custGeom>
              <a:avLst/>
              <a:gdLst/>
              <a:ahLst/>
              <a:cxnLst/>
              <a:rect l="l" t="t" r="r" b="b"/>
              <a:pathLst>
                <a:path w="8645" h="8678" extrusionOk="0">
                  <a:moveTo>
                    <a:pt x="4306" y="0"/>
                  </a:moveTo>
                  <a:lnTo>
                    <a:pt x="0" y="4339"/>
                  </a:lnTo>
                  <a:lnTo>
                    <a:pt x="4306" y="8677"/>
                  </a:lnTo>
                  <a:lnTo>
                    <a:pt x="8644" y="4339"/>
                  </a:lnTo>
                  <a:lnTo>
                    <a:pt x="4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2708250"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a:off x="2996950" y="2223025"/>
              <a:ext cx="216125" cy="216950"/>
            </a:xfrm>
            <a:custGeom>
              <a:avLst/>
              <a:gdLst/>
              <a:ahLst/>
              <a:cxnLst/>
              <a:rect l="l" t="t" r="r" b="b"/>
              <a:pathLst>
                <a:path w="8645" h="8678" extrusionOk="0">
                  <a:moveTo>
                    <a:pt x="4306" y="1"/>
                  </a:moveTo>
                  <a:lnTo>
                    <a:pt x="0" y="4339"/>
                  </a:lnTo>
                  <a:lnTo>
                    <a:pt x="4306" y="8678"/>
                  </a:lnTo>
                  <a:lnTo>
                    <a:pt x="8644" y="4339"/>
                  </a:lnTo>
                  <a:lnTo>
                    <a:pt x="43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a:off x="3800200" y="25745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a:off x="4539850" y="2223025"/>
              <a:ext cx="216950" cy="216950"/>
            </a:xfrm>
            <a:custGeom>
              <a:avLst/>
              <a:gdLst/>
              <a:ahLst/>
              <a:cxnLst/>
              <a:rect l="l" t="t" r="r" b="b"/>
              <a:pathLst>
                <a:path w="8678" h="8678" extrusionOk="0">
                  <a:moveTo>
                    <a:pt x="4339" y="1"/>
                  </a:moveTo>
                  <a:lnTo>
                    <a:pt x="1" y="4339"/>
                  </a:lnTo>
                  <a:lnTo>
                    <a:pt x="4339" y="8678"/>
                  </a:lnTo>
                  <a:lnTo>
                    <a:pt x="8678"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4891325"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4539850" y="679300"/>
              <a:ext cx="216950" cy="216950"/>
            </a:xfrm>
            <a:custGeom>
              <a:avLst/>
              <a:gdLst/>
              <a:ahLst/>
              <a:cxnLst/>
              <a:rect l="l" t="t" r="r" b="b"/>
              <a:pathLst>
                <a:path w="8678" h="8678" extrusionOk="0">
                  <a:moveTo>
                    <a:pt x="4339" y="0"/>
                  </a:moveTo>
                  <a:lnTo>
                    <a:pt x="1" y="4339"/>
                  </a:lnTo>
                  <a:lnTo>
                    <a:pt x="4339" y="8677"/>
                  </a:lnTo>
                  <a:lnTo>
                    <a:pt x="8678"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3497650" y="1161250"/>
              <a:ext cx="216950" cy="216950"/>
            </a:xfrm>
            <a:custGeom>
              <a:avLst/>
              <a:gdLst/>
              <a:ahLst/>
              <a:cxnLst/>
              <a:rect l="l" t="t" r="r" b="b"/>
              <a:pathLst>
                <a:path w="8678" h="8678" extrusionOk="0">
                  <a:moveTo>
                    <a:pt x="4339" y="1"/>
                  </a:moveTo>
                  <a:lnTo>
                    <a:pt x="1"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a:off x="4039150" y="1702750"/>
              <a:ext cx="216950" cy="216950"/>
            </a:xfrm>
            <a:custGeom>
              <a:avLst/>
              <a:gdLst/>
              <a:ahLst/>
              <a:cxnLst/>
              <a:rect l="l" t="t" r="r" b="b"/>
              <a:pathLst>
                <a:path w="8678" h="8678" extrusionOk="0">
                  <a:moveTo>
                    <a:pt x="4339" y="0"/>
                  </a:moveTo>
                  <a:lnTo>
                    <a:pt x="0"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3497650" y="1702750"/>
              <a:ext cx="216950" cy="216950"/>
            </a:xfrm>
            <a:custGeom>
              <a:avLst/>
              <a:gdLst/>
              <a:ahLst/>
              <a:cxnLst/>
              <a:rect l="l" t="t" r="r" b="b"/>
              <a:pathLst>
                <a:path w="8678" h="8678" extrusionOk="0">
                  <a:moveTo>
                    <a:pt x="4339" y="0"/>
                  </a:moveTo>
                  <a:lnTo>
                    <a:pt x="1"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a:off x="4039150" y="1161250"/>
              <a:ext cx="216950" cy="216950"/>
            </a:xfrm>
            <a:custGeom>
              <a:avLst/>
              <a:gdLst/>
              <a:ahLst/>
              <a:cxnLst/>
              <a:rect l="l" t="t" r="r" b="b"/>
              <a:pathLst>
                <a:path w="8678" h="8678" extrusionOk="0">
                  <a:moveTo>
                    <a:pt x="4339" y="1"/>
                  </a:moveTo>
                  <a:lnTo>
                    <a:pt x="0"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a:off x="5351275" y="716800"/>
              <a:ext cx="728275" cy="727450"/>
            </a:xfrm>
            <a:custGeom>
              <a:avLst/>
              <a:gdLst/>
              <a:ahLst/>
              <a:cxnLst/>
              <a:rect l="l" t="t" r="r" b="b"/>
              <a:pathLst>
                <a:path w="29131" h="29098" extrusionOk="0">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638325"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a:off x="5638325" y="1617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625157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5025900" y="10038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a:off x="563832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1520900" y="793475"/>
              <a:ext cx="728250" cy="727450"/>
            </a:xfrm>
            <a:custGeom>
              <a:avLst/>
              <a:gdLst/>
              <a:ahLst/>
              <a:cxnLst/>
              <a:rect l="l" t="t" r="r" b="b"/>
              <a:pathLst>
                <a:path w="29130" h="29098" extrusionOk="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1808750" y="4680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1808750" y="16937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a:off x="2421200" y="10805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119550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180875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2114575" y="238125"/>
              <a:ext cx="1379025" cy="478700"/>
            </a:xfrm>
            <a:custGeom>
              <a:avLst/>
              <a:gdLst/>
              <a:ahLst/>
              <a:cxnLst/>
              <a:rect l="l" t="t" r="r" b="b"/>
              <a:pathLst>
                <a:path w="55161" h="19148" extrusionOk="0">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2402450" y="831800"/>
              <a:ext cx="632025" cy="402050"/>
            </a:xfrm>
            <a:custGeom>
              <a:avLst/>
              <a:gdLst/>
              <a:ahLst/>
              <a:cxnLst/>
              <a:rect l="l" t="t" r="r" b="b"/>
              <a:pathLst>
                <a:path w="25281" h="16082" extrusionOk="0">
                  <a:moveTo>
                    <a:pt x="0" y="0"/>
                  </a:moveTo>
                  <a:lnTo>
                    <a:pt x="0" y="6133"/>
                  </a:lnTo>
                  <a:lnTo>
                    <a:pt x="13766" y="6133"/>
                  </a:lnTo>
                  <a:lnTo>
                    <a:pt x="13766" y="16082"/>
                  </a:lnTo>
                  <a:lnTo>
                    <a:pt x="25281" y="16082"/>
                  </a:lnTo>
                  <a:lnTo>
                    <a:pt x="25281" y="9949"/>
                  </a:lnTo>
                  <a:lnTo>
                    <a:pt x="19898" y="9949"/>
                  </a:lnTo>
                  <a:lnTo>
                    <a:pt x="198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2114575" y="1540450"/>
              <a:ext cx="785350" cy="632050"/>
            </a:xfrm>
            <a:custGeom>
              <a:avLst/>
              <a:gdLst/>
              <a:ahLst/>
              <a:cxnLst/>
              <a:rect l="l" t="t" r="r" b="b"/>
              <a:pathLst>
                <a:path w="31414" h="25282" extrusionOk="0">
                  <a:moveTo>
                    <a:pt x="0" y="1"/>
                  </a:moveTo>
                  <a:lnTo>
                    <a:pt x="0" y="21432"/>
                  </a:lnTo>
                  <a:lnTo>
                    <a:pt x="25281" y="21432"/>
                  </a:lnTo>
                  <a:lnTo>
                    <a:pt x="25281" y="25281"/>
                  </a:lnTo>
                  <a:lnTo>
                    <a:pt x="31413" y="25281"/>
                  </a:lnTo>
                  <a:lnTo>
                    <a:pt x="31413" y="15332"/>
                  </a:lnTo>
                  <a:lnTo>
                    <a:pt x="6133" y="15332"/>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1272150" y="1387150"/>
              <a:ext cx="306675" cy="383300"/>
            </a:xfrm>
            <a:custGeom>
              <a:avLst/>
              <a:gdLst/>
              <a:ahLst/>
              <a:cxnLst/>
              <a:rect l="l" t="t" r="r" b="b"/>
              <a:pathLst>
                <a:path w="12267" h="15332" extrusionOk="0">
                  <a:moveTo>
                    <a:pt x="1" y="0"/>
                  </a:moveTo>
                  <a:lnTo>
                    <a:pt x="1" y="15332"/>
                  </a:lnTo>
                  <a:lnTo>
                    <a:pt x="12266" y="15332"/>
                  </a:lnTo>
                  <a:lnTo>
                    <a:pt x="12266" y="9199"/>
                  </a:lnTo>
                  <a:lnTo>
                    <a:pt x="6134" y="9199"/>
                  </a:lnTo>
                  <a:lnTo>
                    <a:pt x="6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4106825" y="391425"/>
              <a:ext cx="1206150" cy="383300"/>
            </a:xfrm>
            <a:custGeom>
              <a:avLst/>
              <a:gdLst/>
              <a:ahLst/>
              <a:cxnLst/>
              <a:rect l="l" t="t" r="r" b="b"/>
              <a:pathLst>
                <a:path w="48246" h="15332" extrusionOk="0">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4662175" y="1080525"/>
              <a:ext cx="210425" cy="306650"/>
            </a:xfrm>
            <a:custGeom>
              <a:avLst/>
              <a:gdLst/>
              <a:ahLst/>
              <a:cxnLst/>
              <a:rect l="l" t="t" r="r" b="b"/>
              <a:pathLst>
                <a:path w="8417" h="12266" extrusionOk="0">
                  <a:moveTo>
                    <a:pt x="1" y="0"/>
                  </a:moveTo>
                  <a:lnTo>
                    <a:pt x="1" y="6133"/>
                  </a:lnTo>
                  <a:lnTo>
                    <a:pt x="2284" y="6133"/>
                  </a:lnTo>
                  <a:lnTo>
                    <a:pt x="2284" y="12265"/>
                  </a:lnTo>
                  <a:lnTo>
                    <a:pt x="8417" y="12265"/>
                  </a:lnTo>
                  <a:lnTo>
                    <a:pt x="8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3340250" y="2382875"/>
              <a:ext cx="230000" cy="306650"/>
            </a:xfrm>
            <a:custGeom>
              <a:avLst/>
              <a:gdLst/>
              <a:ahLst/>
              <a:cxnLst/>
              <a:rect l="l" t="t" r="r" b="b"/>
              <a:pathLst>
                <a:path w="9200" h="12266" extrusionOk="0">
                  <a:moveTo>
                    <a:pt x="3067" y="0"/>
                  </a:moveTo>
                  <a:lnTo>
                    <a:pt x="3067" y="6133"/>
                  </a:lnTo>
                  <a:lnTo>
                    <a:pt x="1" y="6133"/>
                  </a:lnTo>
                  <a:lnTo>
                    <a:pt x="1" y="12265"/>
                  </a:lnTo>
                  <a:lnTo>
                    <a:pt x="9200" y="12265"/>
                  </a:lnTo>
                  <a:lnTo>
                    <a:pt x="9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4719275" y="1847075"/>
              <a:ext cx="613275" cy="382500"/>
            </a:xfrm>
            <a:custGeom>
              <a:avLst/>
              <a:gdLst/>
              <a:ahLst/>
              <a:cxnLst/>
              <a:rect l="l" t="t" r="r" b="b"/>
              <a:pathLst>
                <a:path w="24531" h="15300" extrusionOk="0">
                  <a:moveTo>
                    <a:pt x="0" y="1"/>
                  </a:moveTo>
                  <a:lnTo>
                    <a:pt x="0" y="6101"/>
                  </a:lnTo>
                  <a:lnTo>
                    <a:pt x="12265" y="6101"/>
                  </a:lnTo>
                  <a:lnTo>
                    <a:pt x="12265" y="15300"/>
                  </a:lnTo>
                  <a:lnTo>
                    <a:pt x="24530" y="15300"/>
                  </a:lnTo>
                  <a:lnTo>
                    <a:pt x="24530" y="9167"/>
                  </a:lnTo>
                  <a:lnTo>
                    <a:pt x="18398" y="9167"/>
                  </a:lnTo>
                  <a:lnTo>
                    <a:pt x="183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6021625" y="1463800"/>
              <a:ext cx="306650" cy="383300"/>
            </a:xfrm>
            <a:custGeom>
              <a:avLst/>
              <a:gdLst/>
              <a:ahLst/>
              <a:cxnLst/>
              <a:rect l="l" t="t" r="r" b="b"/>
              <a:pathLst>
                <a:path w="12266" h="15332" extrusionOk="0">
                  <a:moveTo>
                    <a:pt x="0" y="1"/>
                  </a:moveTo>
                  <a:lnTo>
                    <a:pt x="0" y="15332"/>
                  </a:lnTo>
                  <a:lnTo>
                    <a:pt x="12265" y="15332"/>
                  </a:lnTo>
                  <a:lnTo>
                    <a:pt x="12265" y="9199"/>
                  </a:lnTo>
                  <a:lnTo>
                    <a:pt x="6133" y="9199"/>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6098275" y="314775"/>
              <a:ext cx="306650" cy="306650"/>
            </a:xfrm>
            <a:custGeom>
              <a:avLst/>
              <a:gdLst/>
              <a:ahLst/>
              <a:cxnLst/>
              <a:rect l="l" t="t" r="r" b="b"/>
              <a:pathLst>
                <a:path w="12266" h="12266" extrusionOk="0">
                  <a:moveTo>
                    <a:pt x="6133" y="0"/>
                  </a:moveTo>
                  <a:lnTo>
                    <a:pt x="6133" y="6133"/>
                  </a:lnTo>
                  <a:lnTo>
                    <a:pt x="0" y="6133"/>
                  </a:lnTo>
                  <a:lnTo>
                    <a:pt x="0" y="12265"/>
                  </a:lnTo>
                  <a:lnTo>
                    <a:pt x="12265" y="12265"/>
                  </a:lnTo>
                  <a:lnTo>
                    <a:pt x="12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2976550" y="4087250"/>
              <a:ext cx="153350" cy="325425"/>
            </a:xfrm>
            <a:custGeom>
              <a:avLst/>
              <a:gdLst/>
              <a:ahLst/>
              <a:cxnLst/>
              <a:rect l="l" t="t" r="r" b="b"/>
              <a:pathLst>
                <a:path w="6134" h="13017" extrusionOk="0">
                  <a:moveTo>
                    <a:pt x="1" y="1"/>
                  </a:moveTo>
                  <a:lnTo>
                    <a:pt x="1" y="13016"/>
                  </a:lnTo>
                  <a:lnTo>
                    <a:pt x="6133" y="1301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9" name="Google Shape;459;p27"/>
          <p:cNvCxnSpPr/>
          <p:nvPr/>
        </p:nvCxnSpPr>
        <p:spPr>
          <a:xfrm>
            <a:off x="1670925" y="1881875"/>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460" name="Google Shape;460;p27"/>
          <p:cNvCxnSpPr/>
          <p:nvPr/>
        </p:nvCxnSpPr>
        <p:spPr>
          <a:xfrm>
            <a:off x="5746475" y="1881875"/>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461" name="Google Shape;461;p27"/>
          <p:cNvGrpSpPr/>
          <p:nvPr/>
        </p:nvGrpSpPr>
        <p:grpSpPr>
          <a:xfrm>
            <a:off x="1131976" y="2055046"/>
            <a:ext cx="379958" cy="379958"/>
            <a:chOff x="1131976" y="2055046"/>
            <a:chExt cx="379958" cy="379958"/>
          </a:xfrm>
        </p:grpSpPr>
        <p:sp>
          <p:nvSpPr>
            <p:cNvPr id="462" name="Google Shape;462;p27"/>
            <p:cNvSpPr/>
            <p:nvPr/>
          </p:nvSpPr>
          <p:spPr>
            <a:xfrm>
              <a:off x="1204641" y="2127711"/>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1428103" y="2127711"/>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1204641" y="2351173"/>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1428103" y="2351173"/>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1204641" y="2127711"/>
              <a:ext cx="234625" cy="23462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1226964" y="2172356"/>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1249286" y="2172356"/>
              <a:ext cx="11222" cy="11222"/>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1271668" y="2172356"/>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1293991" y="2172356"/>
              <a:ext cx="11222" cy="11222"/>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1316373" y="2172356"/>
              <a:ext cx="11162" cy="11222"/>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1338695" y="2172356"/>
              <a:ext cx="11222" cy="11222"/>
            </a:xfrm>
            <a:custGeom>
              <a:avLst/>
              <a:gdLst/>
              <a:ahLst/>
              <a:cxnLst/>
              <a:rect l="l" t="t" r="r" b="b"/>
              <a:pathLst>
                <a:path w="6166" h="6166" extrusionOk="0">
                  <a:moveTo>
                    <a:pt x="0" y="1"/>
                  </a:moveTo>
                  <a:lnTo>
                    <a:pt x="0"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1361078" y="2172356"/>
              <a:ext cx="11162" cy="11222"/>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1383400" y="2172356"/>
              <a:ext cx="11222" cy="11222"/>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1249286" y="2150034"/>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1271668" y="2150034"/>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1293991" y="2150034"/>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316373" y="2150034"/>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1338695" y="2150034"/>
              <a:ext cx="11222" cy="11164"/>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1361078" y="2150034"/>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1383400" y="2150034"/>
              <a:ext cx="11222" cy="11164"/>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1405781" y="2172356"/>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1226964" y="2194738"/>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1249286" y="2194738"/>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1383400" y="2239443"/>
              <a:ext cx="11222" cy="11162"/>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1383400" y="2217061"/>
              <a:ext cx="11222" cy="11222"/>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1383400" y="2261765"/>
              <a:ext cx="11222" cy="11222"/>
            </a:xfrm>
            <a:custGeom>
              <a:avLst/>
              <a:gdLst/>
              <a:ahLst/>
              <a:cxnLst/>
              <a:rect l="l" t="t" r="r" b="b"/>
              <a:pathLst>
                <a:path w="6166" h="6166" extrusionOk="0">
                  <a:moveTo>
                    <a:pt x="0" y="0"/>
                  </a:moveTo>
                  <a:lnTo>
                    <a:pt x="0" y="6166"/>
                  </a:lnTo>
                  <a:lnTo>
                    <a:pt x="6165" y="6166"/>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1383400" y="2284148"/>
              <a:ext cx="11222" cy="11162"/>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405781" y="2239443"/>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405781" y="2217061"/>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1405781" y="2261765"/>
              <a:ext cx="11164" cy="11222"/>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1405781" y="2284148"/>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1383400" y="2194738"/>
              <a:ext cx="11222" cy="11164"/>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405781" y="2194738"/>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1226964" y="2306470"/>
              <a:ext cx="11164" cy="11222"/>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1249286" y="2306470"/>
              <a:ext cx="11222" cy="11222"/>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1271668" y="2306470"/>
              <a:ext cx="11164" cy="11222"/>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1293991" y="2306470"/>
              <a:ext cx="11222" cy="11222"/>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1316373" y="2306470"/>
              <a:ext cx="11162" cy="11222"/>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1338695" y="2306470"/>
              <a:ext cx="11222" cy="11222"/>
            </a:xfrm>
            <a:custGeom>
              <a:avLst/>
              <a:gdLst/>
              <a:ahLst/>
              <a:cxnLst/>
              <a:rect l="l" t="t" r="r" b="b"/>
              <a:pathLst>
                <a:path w="6166" h="6166" extrusionOk="0">
                  <a:moveTo>
                    <a:pt x="0" y="0"/>
                  </a:moveTo>
                  <a:lnTo>
                    <a:pt x="0"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1226964" y="2284148"/>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1249286" y="2284148"/>
              <a:ext cx="11222" cy="11162"/>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1361078" y="2306470"/>
              <a:ext cx="11162" cy="11222"/>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1383400" y="2306470"/>
              <a:ext cx="11222" cy="11222"/>
            </a:xfrm>
            <a:custGeom>
              <a:avLst/>
              <a:gdLst/>
              <a:ahLst/>
              <a:cxnLst/>
              <a:rect l="l" t="t" r="r" b="b"/>
              <a:pathLst>
                <a:path w="6166" h="6166" extrusionOk="0">
                  <a:moveTo>
                    <a:pt x="0" y="0"/>
                  </a:moveTo>
                  <a:lnTo>
                    <a:pt x="0" y="6165"/>
                  </a:lnTo>
                  <a:lnTo>
                    <a:pt x="6165" y="6165"/>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1249286" y="2328851"/>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1271668" y="2328851"/>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1249286" y="2239443"/>
              <a:ext cx="11222" cy="11162"/>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1249286" y="2217061"/>
              <a:ext cx="11222" cy="11222"/>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249286" y="2261765"/>
              <a:ext cx="11222" cy="11222"/>
            </a:xfrm>
            <a:custGeom>
              <a:avLst/>
              <a:gdLst/>
              <a:ahLst/>
              <a:cxnLst/>
              <a:rect l="l" t="t" r="r" b="b"/>
              <a:pathLst>
                <a:path w="6166" h="6166" extrusionOk="0">
                  <a:moveTo>
                    <a:pt x="1" y="0"/>
                  </a:moveTo>
                  <a:lnTo>
                    <a:pt x="1" y="6166"/>
                  </a:lnTo>
                  <a:lnTo>
                    <a:pt x="6166" y="6166"/>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226964" y="2239443"/>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226964" y="2217061"/>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226964" y="2261765"/>
              <a:ext cx="11164" cy="11222"/>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293991" y="2328851"/>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316373" y="2328851"/>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338695" y="2328851"/>
              <a:ext cx="11222" cy="11164"/>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361078" y="2328851"/>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383400" y="2328851"/>
              <a:ext cx="11222" cy="11164"/>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405781" y="2306470"/>
              <a:ext cx="11164" cy="11222"/>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171099" y="2094169"/>
              <a:ext cx="301710" cy="301710"/>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293991" y="2217061"/>
              <a:ext cx="33544" cy="55927"/>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1338695" y="2217061"/>
              <a:ext cx="11579" cy="5658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1198051"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1231536"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1264960" y="2055046"/>
              <a:ext cx="11222" cy="27962"/>
            </a:xfrm>
            <a:custGeom>
              <a:avLst/>
              <a:gdLst/>
              <a:ahLst/>
              <a:cxnLst/>
              <a:rect l="l" t="t" r="r" b="b"/>
              <a:pathLst>
                <a:path w="6166" h="15364" extrusionOk="0">
                  <a:moveTo>
                    <a:pt x="0" y="0"/>
                  </a:moveTo>
                  <a:lnTo>
                    <a:pt x="0"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1298444" y="2055046"/>
              <a:ext cx="11162" cy="27962"/>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1331927"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1365351" y="2055046"/>
              <a:ext cx="11222" cy="27962"/>
            </a:xfrm>
            <a:custGeom>
              <a:avLst/>
              <a:gdLst/>
              <a:ahLst/>
              <a:cxnLst/>
              <a:rect l="l" t="t" r="r" b="b"/>
              <a:pathLst>
                <a:path w="6166" h="15364"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1398835" y="2055046"/>
              <a:ext cx="11162" cy="27962"/>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1432318"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1131976" y="2363343"/>
              <a:ext cx="27962" cy="11164"/>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1131976" y="2329861"/>
              <a:ext cx="27962" cy="11162"/>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1131976" y="2296376"/>
              <a:ext cx="27962" cy="11222"/>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1131976" y="2262952"/>
              <a:ext cx="27962" cy="11164"/>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1131976" y="2229469"/>
              <a:ext cx="27962" cy="11162"/>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1131976" y="2195985"/>
              <a:ext cx="27962" cy="11222"/>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1131976" y="2162561"/>
              <a:ext cx="27962" cy="11164"/>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1131976" y="2129076"/>
              <a:ext cx="27962" cy="11164"/>
            </a:xfrm>
            <a:custGeom>
              <a:avLst/>
              <a:gdLst/>
              <a:ahLst/>
              <a:cxnLst/>
              <a:rect l="l" t="t" r="r" b="b"/>
              <a:pathLst>
                <a:path w="15364" h="6134" extrusionOk="0">
                  <a:moveTo>
                    <a:pt x="0" y="1"/>
                  </a:moveTo>
                  <a:lnTo>
                    <a:pt x="0" y="6134"/>
                  </a:lnTo>
                  <a:lnTo>
                    <a:pt x="15364" y="6134"/>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1433268" y="2407040"/>
              <a:ext cx="11222" cy="27964"/>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1399844" y="2407040"/>
              <a:ext cx="11164" cy="27964"/>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1366361" y="2407040"/>
              <a:ext cx="11162" cy="27964"/>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1332877" y="2407040"/>
              <a:ext cx="11164" cy="27964"/>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1299453" y="2407040"/>
              <a:ext cx="11164" cy="27964"/>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1265970" y="2407040"/>
              <a:ext cx="11162" cy="27964"/>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1232486" y="2407040"/>
              <a:ext cx="11162" cy="27964"/>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1199001" y="2407040"/>
              <a:ext cx="11222" cy="27964"/>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1483970" y="2122071"/>
              <a:ext cx="27964" cy="11222"/>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1483970" y="2155556"/>
              <a:ext cx="27964" cy="11162"/>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1483970" y="2189040"/>
              <a:ext cx="27964" cy="11162"/>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1483970" y="2222523"/>
              <a:ext cx="27964" cy="11164"/>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1483970" y="2255947"/>
              <a:ext cx="27964" cy="11164"/>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1483970" y="2289431"/>
              <a:ext cx="27964" cy="11162"/>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1483970" y="2322914"/>
              <a:ext cx="27964" cy="11164"/>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1483970" y="2356338"/>
              <a:ext cx="27964" cy="11222"/>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4" name="Google Shape;554;p27"/>
          <p:cNvCxnSpPr/>
          <p:nvPr/>
        </p:nvCxnSpPr>
        <p:spPr>
          <a:xfrm>
            <a:off x="1670925" y="3479000"/>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555" name="Google Shape;555;p27"/>
          <p:cNvCxnSpPr/>
          <p:nvPr/>
        </p:nvCxnSpPr>
        <p:spPr>
          <a:xfrm>
            <a:off x="5746475" y="3479000"/>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556" name="Google Shape;556;p27"/>
          <p:cNvGrpSpPr/>
          <p:nvPr/>
        </p:nvGrpSpPr>
        <p:grpSpPr>
          <a:xfrm>
            <a:off x="1132013" y="3640428"/>
            <a:ext cx="379870" cy="403444"/>
            <a:chOff x="1343100" y="238125"/>
            <a:chExt cx="4914225" cy="5219200"/>
          </a:xfrm>
        </p:grpSpPr>
        <p:sp>
          <p:nvSpPr>
            <p:cNvPr id="557" name="Google Shape;557;p27"/>
            <p:cNvSpPr/>
            <p:nvPr/>
          </p:nvSpPr>
          <p:spPr>
            <a:xfrm>
              <a:off x="4110900" y="29145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4416725" y="29145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3193475" y="29145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3499275" y="29145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3346775" y="3220375"/>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3652600" y="32203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3958400" y="3220375"/>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4264225" y="32203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3346775" y="2608750"/>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3652600" y="2608750"/>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3958400" y="2608750"/>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4264225" y="2608750"/>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3499275" y="352620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3805100" y="3526200"/>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4110900" y="352620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3499275" y="230295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3805100" y="2302950"/>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4110900" y="230295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2505200" y="3985325"/>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1791625" y="1461350"/>
              <a:ext cx="4180275" cy="3384350"/>
            </a:xfrm>
            <a:custGeom>
              <a:avLst/>
              <a:gdLst/>
              <a:ahLst/>
              <a:cxnLst/>
              <a:rect l="l" t="t" r="r" b="b"/>
              <a:pathLst>
                <a:path w="167211" h="135374" extrusionOk="0">
                  <a:moveTo>
                    <a:pt x="53008" y="30174"/>
                  </a:moveTo>
                  <a:lnTo>
                    <a:pt x="53008" y="30174"/>
                  </a:lnTo>
                  <a:cubicBezTo>
                    <a:pt x="44984" y="38068"/>
                    <a:pt x="40025" y="49061"/>
                    <a:pt x="40025" y="61196"/>
                  </a:cubicBezTo>
                  <a:cubicBezTo>
                    <a:pt x="40025" y="64327"/>
                    <a:pt x="40352" y="67393"/>
                    <a:pt x="41004" y="70362"/>
                  </a:cubicBezTo>
                  <a:lnTo>
                    <a:pt x="28543" y="70362"/>
                  </a:lnTo>
                  <a:lnTo>
                    <a:pt x="28543" y="78549"/>
                  </a:lnTo>
                  <a:cubicBezTo>
                    <a:pt x="18692" y="71536"/>
                    <a:pt x="11483" y="64523"/>
                    <a:pt x="8254" y="61196"/>
                  </a:cubicBezTo>
                  <a:cubicBezTo>
                    <a:pt x="13766" y="55520"/>
                    <a:pt x="30729" y="39308"/>
                    <a:pt x="53008" y="30174"/>
                  </a:cubicBezTo>
                  <a:close/>
                  <a:moveTo>
                    <a:pt x="42798" y="76494"/>
                  </a:moveTo>
                  <a:cubicBezTo>
                    <a:pt x="45016" y="82464"/>
                    <a:pt x="48539" y="87813"/>
                    <a:pt x="53008" y="92217"/>
                  </a:cubicBezTo>
                  <a:cubicBezTo>
                    <a:pt x="46191" y="89412"/>
                    <a:pt x="39993" y="86019"/>
                    <a:pt x="34676" y="82660"/>
                  </a:cubicBezTo>
                  <a:lnTo>
                    <a:pt x="34676" y="76494"/>
                  </a:lnTo>
                  <a:close/>
                  <a:moveTo>
                    <a:pt x="114203" y="30174"/>
                  </a:moveTo>
                  <a:cubicBezTo>
                    <a:pt x="123467" y="33958"/>
                    <a:pt x="131589" y="38851"/>
                    <a:pt x="137950" y="43353"/>
                  </a:cubicBezTo>
                  <a:cubicBezTo>
                    <a:pt x="148160" y="50496"/>
                    <a:pt x="155630" y="57771"/>
                    <a:pt x="158957" y="61196"/>
                  </a:cubicBezTo>
                  <a:cubicBezTo>
                    <a:pt x="153445" y="66839"/>
                    <a:pt x="136482" y="83084"/>
                    <a:pt x="114203" y="92217"/>
                  </a:cubicBezTo>
                  <a:cubicBezTo>
                    <a:pt x="122227" y="84291"/>
                    <a:pt x="127186" y="73330"/>
                    <a:pt x="127186" y="61196"/>
                  </a:cubicBezTo>
                  <a:cubicBezTo>
                    <a:pt x="127186" y="49061"/>
                    <a:pt x="122227" y="38101"/>
                    <a:pt x="114203" y="30174"/>
                  </a:cubicBezTo>
                  <a:close/>
                  <a:moveTo>
                    <a:pt x="86672" y="23846"/>
                  </a:moveTo>
                  <a:cubicBezTo>
                    <a:pt x="105885" y="25412"/>
                    <a:pt x="121086" y="41559"/>
                    <a:pt x="121086" y="61196"/>
                  </a:cubicBezTo>
                  <a:cubicBezTo>
                    <a:pt x="121086" y="80833"/>
                    <a:pt x="105885" y="96980"/>
                    <a:pt x="86672" y="98545"/>
                  </a:cubicBezTo>
                  <a:lnTo>
                    <a:pt x="86672" y="94827"/>
                  </a:lnTo>
                  <a:lnTo>
                    <a:pt x="80539" y="94827"/>
                  </a:lnTo>
                  <a:lnTo>
                    <a:pt x="80539" y="98545"/>
                  </a:lnTo>
                  <a:cubicBezTo>
                    <a:pt x="66643" y="97404"/>
                    <a:pt x="54867" y="88662"/>
                    <a:pt x="49387" y="76494"/>
                  </a:cubicBezTo>
                  <a:lnTo>
                    <a:pt x="56825" y="76494"/>
                  </a:lnTo>
                  <a:lnTo>
                    <a:pt x="56825" y="70362"/>
                  </a:lnTo>
                  <a:lnTo>
                    <a:pt x="47267" y="70362"/>
                  </a:lnTo>
                  <a:cubicBezTo>
                    <a:pt x="46517" y="67426"/>
                    <a:pt x="46125" y="64360"/>
                    <a:pt x="46125" y="61196"/>
                  </a:cubicBezTo>
                  <a:cubicBezTo>
                    <a:pt x="46125" y="41559"/>
                    <a:pt x="61294" y="25412"/>
                    <a:pt x="80539" y="23846"/>
                  </a:cubicBezTo>
                  <a:lnTo>
                    <a:pt x="80539" y="28315"/>
                  </a:lnTo>
                  <a:lnTo>
                    <a:pt x="86672" y="28315"/>
                  </a:lnTo>
                  <a:lnTo>
                    <a:pt x="86672" y="23846"/>
                  </a:lnTo>
                  <a:close/>
                  <a:moveTo>
                    <a:pt x="80539" y="1"/>
                  </a:moveTo>
                  <a:lnTo>
                    <a:pt x="80539" y="17681"/>
                  </a:lnTo>
                  <a:cubicBezTo>
                    <a:pt x="58293" y="18594"/>
                    <a:pt x="38525" y="29326"/>
                    <a:pt x="25607" y="38427"/>
                  </a:cubicBezTo>
                  <a:cubicBezTo>
                    <a:pt x="11092" y="48637"/>
                    <a:pt x="2154" y="58749"/>
                    <a:pt x="1762" y="59173"/>
                  </a:cubicBezTo>
                  <a:lnTo>
                    <a:pt x="1" y="61196"/>
                  </a:lnTo>
                  <a:lnTo>
                    <a:pt x="1762" y="63218"/>
                  </a:lnTo>
                  <a:cubicBezTo>
                    <a:pt x="2154" y="63642"/>
                    <a:pt x="11092" y="73722"/>
                    <a:pt x="25607" y="83964"/>
                  </a:cubicBezTo>
                  <a:cubicBezTo>
                    <a:pt x="26553" y="84617"/>
                    <a:pt x="27532" y="85302"/>
                    <a:pt x="28543" y="85954"/>
                  </a:cubicBezTo>
                  <a:lnTo>
                    <a:pt x="28543" y="94827"/>
                  </a:lnTo>
                  <a:lnTo>
                    <a:pt x="34676" y="94827"/>
                  </a:lnTo>
                  <a:lnTo>
                    <a:pt x="34676" y="89836"/>
                  </a:lnTo>
                  <a:cubicBezTo>
                    <a:pt x="46973" y="97143"/>
                    <a:pt x="62990" y="103993"/>
                    <a:pt x="80539" y="104711"/>
                  </a:cubicBezTo>
                  <a:lnTo>
                    <a:pt x="80539" y="135373"/>
                  </a:lnTo>
                  <a:lnTo>
                    <a:pt x="114203" y="135373"/>
                  </a:lnTo>
                  <a:lnTo>
                    <a:pt x="114203" y="129241"/>
                  </a:lnTo>
                  <a:lnTo>
                    <a:pt x="86672" y="129241"/>
                  </a:lnTo>
                  <a:lnTo>
                    <a:pt x="86672" y="104711"/>
                  </a:lnTo>
                  <a:cubicBezTo>
                    <a:pt x="108919" y="103797"/>
                    <a:pt x="128686" y="93033"/>
                    <a:pt x="141604" y="83964"/>
                  </a:cubicBezTo>
                  <a:cubicBezTo>
                    <a:pt x="156120" y="73722"/>
                    <a:pt x="165057" y="63642"/>
                    <a:pt x="165449" y="63218"/>
                  </a:cubicBezTo>
                  <a:lnTo>
                    <a:pt x="167210" y="61196"/>
                  </a:lnTo>
                  <a:lnTo>
                    <a:pt x="165449" y="59173"/>
                  </a:lnTo>
                  <a:cubicBezTo>
                    <a:pt x="165057" y="58749"/>
                    <a:pt x="156120" y="48637"/>
                    <a:pt x="141604" y="38427"/>
                  </a:cubicBezTo>
                  <a:cubicBezTo>
                    <a:pt x="128686" y="29326"/>
                    <a:pt x="108919" y="18594"/>
                    <a:pt x="86672" y="17681"/>
                  </a:cubicBezTo>
                  <a:lnTo>
                    <a:pt x="866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1970225" y="4367775"/>
              <a:ext cx="688300" cy="152525"/>
            </a:xfrm>
            <a:custGeom>
              <a:avLst/>
              <a:gdLst/>
              <a:ahLst/>
              <a:cxnLst/>
              <a:rect l="l" t="t" r="r" b="b"/>
              <a:pathLst>
                <a:path w="27532" h="6101" extrusionOk="0">
                  <a:moveTo>
                    <a:pt x="1" y="1"/>
                  </a:moveTo>
                  <a:lnTo>
                    <a:pt x="1" y="6101"/>
                  </a:lnTo>
                  <a:lnTo>
                    <a:pt x="27532" y="6101"/>
                  </a:lnTo>
                  <a:lnTo>
                    <a:pt x="275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1664425" y="4367775"/>
              <a:ext cx="152525" cy="152525"/>
            </a:xfrm>
            <a:custGeom>
              <a:avLst/>
              <a:gdLst/>
              <a:ahLst/>
              <a:cxnLst/>
              <a:rect l="l" t="t" r="r" b="b"/>
              <a:pathLst>
                <a:path w="6101"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1664425" y="4673600"/>
              <a:ext cx="381675" cy="152525"/>
            </a:xfrm>
            <a:custGeom>
              <a:avLst/>
              <a:gdLst/>
              <a:ahLst/>
              <a:cxnLst/>
              <a:rect l="l" t="t" r="r" b="b"/>
              <a:pathLst>
                <a:path w="15267" h="6101" extrusionOk="0">
                  <a:moveTo>
                    <a:pt x="0" y="0"/>
                  </a:moveTo>
                  <a:lnTo>
                    <a:pt x="0" y="6100"/>
                  </a:lnTo>
                  <a:lnTo>
                    <a:pt x="15266" y="6100"/>
                  </a:lnTo>
                  <a:lnTo>
                    <a:pt x="15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2199375" y="467360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2505200" y="4673600"/>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1664425" y="4979400"/>
              <a:ext cx="994100" cy="152525"/>
            </a:xfrm>
            <a:custGeom>
              <a:avLst/>
              <a:gdLst/>
              <a:ahLst/>
              <a:cxnLst/>
              <a:rect l="l" t="t" r="r" b="b"/>
              <a:pathLst>
                <a:path w="39764" h="6101" extrusionOk="0">
                  <a:moveTo>
                    <a:pt x="0" y="1"/>
                  </a:moveTo>
                  <a:lnTo>
                    <a:pt x="0" y="6101"/>
                  </a:lnTo>
                  <a:lnTo>
                    <a:pt x="39764" y="6101"/>
                  </a:lnTo>
                  <a:lnTo>
                    <a:pt x="397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4799175" y="46923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5105000" y="4692350"/>
              <a:ext cx="1152325" cy="153350"/>
            </a:xfrm>
            <a:custGeom>
              <a:avLst/>
              <a:gdLst/>
              <a:ahLst/>
              <a:cxnLst/>
              <a:rect l="l" t="t" r="r" b="b"/>
              <a:pathLst>
                <a:path w="46093" h="6134" extrusionOk="0">
                  <a:moveTo>
                    <a:pt x="0" y="1"/>
                  </a:moveTo>
                  <a:lnTo>
                    <a:pt x="0" y="6133"/>
                  </a:lnTo>
                  <a:lnTo>
                    <a:pt x="46092" y="6133"/>
                  </a:lnTo>
                  <a:lnTo>
                    <a:pt x="460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105000" y="49981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410800" y="49981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717425" y="4998175"/>
              <a:ext cx="539900" cy="153325"/>
            </a:xfrm>
            <a:custGeom>
              <a:avLst/>
              <a:gdLst/>
              <a:ahLst/>
              <a:cxnLst/>
              <a:rect l="l" t="t" r="r" b="b"/>
              <a:pathLst>
                <a:path w="21596" h="6133" extrusionOk="0">
                  <a:moveTo>
                    <a:pt x="1" y="0"/>
                  </a:moveTo>
                  <a:lnTo>
                    <a:pt x="1" y="6133"/>
                  </a:lnTo>
                  <a:lnTo>
                    <a:pt x="21595" y="6133"/>
                  </a:lnTo>
                  <a:lnTo>
                    <a:pt x="21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105000" y="5303975"/>
              <a:ext cx="846500" cy="153350"/>
            </a:xfrm>
            <a:custGeom>
              <a:avLst/>
              <a:gdLst/>
              <a:ahLst/>
              <a:cxnLst/>
              <a:rect l="l" t="t" r="r" b="b"/>
              <a:pathLst>
                <a:path w="33860" h="6134" extrusionOk="0">
                  <a:moveTo>
                    <a:pt x="0" y="1"/>
                  </a:moveTo>
                  <a:lnTo>
                    <a:pt x="0" y="6133"/>
                  </a:lnTo>
                  <a:lnTo>
                    <a:pt x="33860" y="6133"/>
                  </a:lnTo>
                  <a:lnTo>
                    <a:pt x="338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04800" y="53039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3805100" y="1155550"/>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3805100" y="2381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4110900" y="238125"/>
              <a:ext cx="841625" cy="153325"/>
            </a:xfrm>
            <a:custGeom>
              <a:avLst/>
              <a:gdLst/>
              <a:ahLst/>
              <a:cxnLst/>
              <a:rect l="l" t="t" r="r" b="b"/>
              <a:pathLst>
                <a:path w="33665" h="6133" extrusionOk="0">
                  <a:moveTo>
                    <a:pt x="1" y="0"/>
                  </a:moveTo>
                  <a:lnTo>
                    <a:pt x="1" y="6133"/>
                  </a:lnTo>
                  <a:lnTo>
                    <a:pt x="33664" y="6133"/>
                  </a:lnTo>
                  <a:lnTo>
                    <a:pt x="336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3805100" y="543925"/>
              <a:ext cx="535800" cy="153325"/>
            </a:xfrm>
            <a:custGeom>
              <a:avLst/>
              <a:gdLst/>
              <a:ahLst/>
              <a:cxnLst/>
              <a:rect l="l" t="t" r="r" b="b"/>
              <a:pathLst>
                <a:path w="21432" h="6133" extrusionOk="0">
                  <a:moveTo>
                    <a:pt x="0" y="0"/>
                  </a:moveTo>
                  <a:lnTo>
                    <a:pt x="0" y="6133"/>
                  </a:lnTo>
                  <a:lnTo>
                    <a:pt x="21432" y="6133"/>
                  </a:lnTo>
                  <a:lnTo>
                    <a:pt x="214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4493375" y="5439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799175" y="5439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3805100" y="849725"/>
              <a:ext cx="841600" cy="153350"/>
            </a:xfrm>
            <a:custGeom>
              <a:avLst/>
              <a:gdLst/>
              <a:ahLst/>
              <a:cxnLst/>
              <a:rect l="l" t="t" r="r" b="b"/>
              <a:pathLst>
                <a:path w="33664" h="6134" extrusionOk="0">
                  <a:moveTo>
                    <a:pt x="0" y="1"/>
                  </a:moveTo>
                  <a:lnTo>
                    <a:pt x="0" y="6133"/>
                  </a:lnTo>
                  <a:lnTo>
                    <a:pt x="33664" y="6133"/>
                  </a:lnTo>
                  <a:lnTo>
                    <a:pt x="33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4799175" y="8497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2276050" y="2914575"/>
              <a:ext cx="152500" cy="153325"/>
            </a:xfrm>
            <a:custGeom>
              <a:avLst/>
              <a:gdLst/>
              <a:ahLst/>
              <a:cxnLst/>
              <a:rect l="l" t="t" r="r" b="b"/>
              <a:pathLst>
                <a:path w="6100" h="6133" extrusionOk="0">
                  <a:moveTo>
                    <a:pt x="0" y="0"/>
                  </a:moveTo>
                  <a:lnTo>
                    <a:pt x="0" y="6133"/>
                  </a:lnTo>
                  <a:lnTo>
                    <a:pt x="6100" y="6133"/>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34975" y="2914575"/>
              <a:ext cx="152525" cy="153325"/>
            </a:xfrm>
            <a:custGeom>
              <a:avLst/>
              <a:gdLst/>
              <a:ahLst/>
              <a:cxnLst/>
              <a:rect l="l" t="t" r="r" b="b"/>
              <a:pathLst>
                <a:path w="6101" h="6133" extrusionOk="0">
                  <a:moveTo>
                    <a:pt x="0" y="0"/>
                  </a:moveTo>
                  <a:lnTo>
                    <a:pt x="0" y="6133"/>
                  </a:lnTo>
                  <a:lnTo>
                    <a:pt x="6100" y="6133"/>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1343100" y="4367775"/>
              <a:ext cx="168025" cy="152525"/>
            </a:xfrm>
            <a:custGeom>
              <a:avLst/>
              <a:gdLst/>
              <a:ahLst/>
              <a:cxnLst/>
              <a:rect l="l" t="t" r="r" b="b"/>
              <a:pathLst>
                <a:path w="6721" h="6101" extrusionOk="0">
                  <a:moveTo>
                    <a:pt x="1" y="1"/>
                  </a:moveTo>
                  <a:lnTo>
                    <a:pt x="1" y="6101"/>
                  </a:lnTo>
                  <a:lnTo>
                    <a:pt x="6721" y="6101"/>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1343100" y="4675225"/>
              <a:ext cx="168025" cy="153350"/>
            </a:xfrm>
            <a:custGeom>
              <a:avLst/>
              <a:gdLst/>
              <a:ahLst/>
              <a:cxnLst/>
              <a:rect l="l" t="t" r="r" b="b"/>
              <a:pathLst>
                <a:path w="6721" h="6134" extrusionOk="0">
                  <a:moveTo>
                    <a:pt x="1" y="1"/>
                  </a:moveTo>
                  <a:lnTo>
                    <a:pt x="1" y="6133"/>
                  </a:lnTo>
                  <a:lnTo>
                    <a:pt x="6721" y="6133"/>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1343100" y="4983475"/>
              <a:ext cx="168025" cy="152525"/>
            </a:xfrm>
            <a:custGeom>
              <a:avLst/>
              <a:gdLst/>
              <a:ahLst/>
              <a:cxnLst/>
              <a:rect l="l" t="t" r="r" b="b"/>
              <a:pathLst>
                <a:path w="6721" h="6101" extrusionOk="0">
                  <a:moveTo>
                    <a:pt x="1" y="1"/>
                  </a:moveTo>
                  <a:lnTo>
                    <a:pt x="1" y="6101"/>
                  </a:lnTo>
                  <a:lnTo>
                    <a:pt x="6721" y="6101"/>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3"/>
                                        </p:tgtEl>
                                        <p:attrNameLst>
                                          <p:attrName>style.visibility</p:attrName>
                                        </p:attrNameLst>
                                      </p:cBhvr>
                                      <p:to>
                                        <p:strVal val="visible"/>
                                      </p:to>
                                    </p:set>
                                    <p:animEffect transition="in" filter="fade">
                                      <p:cBhvr>
                                        <p:cTn id="7" dur="1000"/>
                                        <p:tgtEl>
                                          <p:spTgt spid="383"/>
                                        </p:tgtEl>
                                      </p:cBhvr>
                                    </p:animEffect>
                                  </p:childTnLst>
                                </p:cTn>
                              </p:par>
                              <p:par>
                                <p:cTn id="8" presetID="10" presetClass="entr" presetSubtype="0" fill="hold" nodeType="withEffect">
                                  <p:stCondLst>
                                    <p:cond delay="0"/>
                                  </p:stCondLst>
                                  <p:childTnLst>
                                    <p:set>
                                      <p:cBhvr>
                                        <p:cTn id="9" dur="1" fill="hold">
                                          <p:stCondLst>
                                            <p:cond delay="0"/>
                                          </p:stCondLst>
                                        </p:cTn>
                                        <p:tgtEl>
                                          <p:spTgt spid="459"/>
                                        </p:tgtEl>
                                        <p:attrNameLst>
                                          <p:attrName>style.visibility</p:attrName>
                                        </p:attrNameLst>
                                      </p:cBhvr>
                                      <p:to>
                                        <p:strVal val="visible"/>
                                      </p:to>
                                    </p:set>
                                    <p:animEffect transition="in" filter="fade">
                                      <p:cBhvr>
                                        <p:cTn id="10" dur="1000"/>
                                        <p:tgtEl>
                                          <p:spTgt spid="459"/>
                                        </p:tgtEl>
                                      </p:cBhvr>
                                    </p:animEffect>
                                  </p:childTnLst>
                                </p:cTn>
                              </p:par>
                              <p:par>
                                <p:cTn id="11" presetID="10" presetClass="entr" presetSubtype="0" fill="hold" nodeType="withEffect">
                                  <p:stCondLst>
                                    <p:cond delay="0"/>
                                  </p:stCondLst>
                                  <p:childTnLst>
                                    <p:set>
                                      <p:cBhvr>
                                        <p:cTn id="12" dur="1" fill="hold">
                                          <p:stCondLst>
                                            <p:cond delay="0"/>
                                          </p:stCondLst>
                                        </p:cTn>
                                        <p:tgtEl>
                                          <p:spTgt spid="461"/>
                                        </p:tgtEl>
                                        <p:attrNameLst>
                                          <p:attrName>style.visibility</p:attrName>
                                        </p:attrNameLst>
                                      </p:cBhvr>
                                      <p:to>
                                        <p:strVal val="visible"/>
                                      </p:to>
                                    </p:set>
                                    <p:animEffect transition="in" filter="fade">
                                      <p:cBhvr>
                                        <p:cTn id="13" dur="1000"/>
                                        <p:tgtEl>
                                          <p:spTgt spid="46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84"/>
                                        </p:tgtEl>
                                        <p:attrNameLst>
                                          <p:attrName>style.visibility</p:attrName>
                                        </p:attrNameLst>
                                      </p:cBhvr>
                                      <p:to>
                                        <p:strVal val="visible"/>
                                      </p:to>
                                    </p:set>
                                    <p:animEffect transition="in" filter="fade">
                                      <p:cBhvr>
                                        <p:cTn id="18" dur="1000"/>
                                        <p:tgtEl>
                                          <p:spTgt spid="384"/>
                                        </p:tgtEl>
                                      </p:cBhvr>
                                    </p:animEffect>
                                  </p:childTnLst>
                                </p:cTn>
                              </p:par>
                              <p:par>
                                <p:cTn id="19" presetID="10" presetClass="entr" presetSubtype="0" fill="hold" nodeType="withEffect">
                                  <p:stCondLst>
                                    <p:cond delay="0"/>
                                  </p:stCondLst>
                                  <p:childTnLst>
                                    <p:set>
                                      <p:cBhvr>
                                        <p:cTn id="20" dur="1" fill="hold">
                                          <p:stCondLst>
                                            <p:cond delay="0"/>
                                          </p:stCondLst>
                                        </p:cTn>
                                        <p:tgtEl>
                                          <p:spTgt spid="420"/>
                                        </p:tgtEl>
                                        <p:attrNameLst>
                                          <p:attrName>style.visibility</p:attrName>
                                        </p:attrNameLst>
                                      </p:cBhvr>
                                      <p:to>
                                        <p:strVal val="visible"/>
                                      </p:to>
                                    </p:set>
                                    <p:animEffect transition="in" filter="fade">
                                      <p:cBhvr>
                                        <p:cTn id="21" dur="1000"/>
                                        <p:tgtEl>
                                          <p:spTgt spid="420"/>
                                        </p:tgtEl>
                                      </p:cBhvr>
                                    </p:animEffect>
                                  </p:childTnLst>
                                </p:cTn>
                              </p:par>
                              <p:par>
                                <p:cTn id="22" presetID="10" presetClass="entr" presetSubtype="0" fill="hold" nodeType="withEffect">
                                  <p:stCondLst>
                                    <p:cond delay="0"/>
                                  </p:stCondLst>
                                  <p:childTnLst>
                                    <p:set>
                                      <p:cBhvr>
                                        <p:cTn id="23" dur="1" fill="hold">
                                          <p:stCondLst>
                                            <p:cond delay="0"/>
                                          </p:stCondLst>
                                        </p:cTn>
                                        <p:tgtEl>
                                          <p:spTgt spid="460"/>
                                        </p:tgtEl>
                                        <p:attrNameLst>
                                          <p:attrName>style.visibility</p:attrName>
                                        </p:attrNameLst>
                                      </p:cBhvr>
                                      <p:to>
                                        <p:strVal val="visible"/>
                                      </p:to>
                                    </p:set>
                                    <p:animEffect transition="in" filter="fade">
                                      <p:cBhvr>
                                        <p:cTn id="24" dur="1000"/>
                                        <p:tgtEl>
                                          <p:spTgt spid="4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85"/>
                                        </p:tgtEl>
                                        <p:attrNameLst>
                                          <p:attrName>style.visibility</p:attrName>
                                        </p:attrNameLst>
                                      </p:cBhvr>
                                      <p:to>
                                        <p:strVal val="visible"/>
                                      </p:to>
                                    </p:set>
                                    <p:animEffect transition="in" filter="fade">
                                      <p:cBhvr>
                                        <p:cTn id="29" dur="1000"/>
                                        <p:tgtEl>
                                          <p:spTgt spid="385"/>
                                        </p:tgtEl>
                                      </p:cBhvr>
                                    </p:animEffect>
                                  </p:childTnLst>
                                </p:cTn>
                              </p:par>
                              <p:par>
                                <p:cTn id="30" presetID="10" presetClass="entr" presetSubtype="0" fill="hold" nodeType="withEffect">
                                  <p:stCondLst>
                                    <p:cond delay="0"/>
                                  </p:stCondLst>
                                  <p:childTnLst>
                                    <p:set>
                                      <p:cBhvr>
                                        <p:cTn id="31" dur="1" fill="hold">
                                          <p:stCondLst>
                                            <p:cond delay="0"/>
                                          </p:stCondLst>
                                        </p:cTn>
                                        <p:tgtEl>
                                          <p:spTgt spid="554"/>
                                        </p:tgtEl>
                                        <p:attrNameLst>
                                          <p:attrName>style.visibility</p:attrName>
                                        </p:attrNameLst>
                                      </p:cBhvr>
                                      <p:to>
                                        <p:strVal val="visible"/>
                                      </p:to>
                                    </p:set>
                                    <p:animEffect transition="in" filter="fade">
                                      <p:cBhvr>
                                        <p:cTn id="32" dur="1000"/>
                                        <p:tgtEl>
                                          <p:spTgt spid="554"/>
                                        </p:tgtEl>
                                      </p:cBhvr>
                                    </p:animEffect>
                                  </p:childTnLst>
                                </p:cTn>
                              </p:par>
                              <p:par>
                                <p:cTn id="33" presetID="10" presetClass="entr" presetSubtype="0" fill="hold" nodeType="withEffect">
                                  <p:stCondLst>
                                    <p:cond delay="0"/>
                                  </p:stCondLst>
                                  <p:childTnLst>
                                    <p:set>
                                      <p:cBhvr>
                                        <p:cTn id="34" dur="1" fill="hold">
                                          <p:stCondLst>
                                            <p:cond delay="0"/>
                                          </p:stCondLst>
                                        </p:cTn>
                                        <p:tgtEl>
                                          <p:spTgt spid="556"/>
                                        </p:tgtEl>
                                        <p:attrNameLst>
                                          <p:attrName>style.visibility</p:attrName>
                                        </p:attrNameLst>
                                      </p:cBhvr>
                                      <p:to>
                                        <p:strVal val="visible"/>
                                      </p:to>
                                    </p:set>
                                    <p:animEffect transition="in" filter="fade">
                                      <p:cBhvr>
                                        <p:cTn id="35" dur="1000"/>
                                        <p:tgtEl>
                                          <p:spTgt spid="55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86"/>
                                        </p:tgtEl>
                                        <p:attrNameLst>
                                          <p:attrName>style.visibility</p:attrName>
                                        </p:attrNameLst>
                                      </p:cBhvr>
                                      <p:to>
                                        <p:strVal val="visible"/>
                                      </p:to>
                                    </p:set>
                                    <p:animEffect transition="in" filter="fade">
                                      <p:cBhvr>
                                        <p:cTn id="40" dur="1000"/>
                                        <p:tgtEl>
                                          <p:spTgt spid="386"/>
                                        </p:tgtEl>
                                      </p:cBhvr>
                                    </p:animEffect>
                                  </p:childTnLst>
                                </p:cTn>
                              </p:par>
                              <p:par>
                                <p:cTn id="41" presetID="10" presetClass="entr" presetSubtype="0" fill="hold" nodeType="withEffect">
                                  <p:stCondLst>
                                    <p:cond delay="0"/>
                                  </p:stCondLst>
                                  <p:childTnLst>
                                    <p:set>
                                      <p:cBhvr>
                                        <p:cTn id="42" dur="1" fill="hold">
                                          <p:stCondLst>
                                            <p:cond delay="0"/>
                                          </p:stCondLst>
                                        </p:cTn>
                                        <p:tgtEl>
                                          <p:spTgt spid="388"/>
                                        </p:tgtEl>
                                        <p:attrNameLst>
                                          <p:attrName>style.visibility</p:attrName>
                                        </p:attrNameLst>
                                      </p:cBhvr>
                                      <p:to>
                                        <p:strVal val="visible"/>
                                      </p:to>
                                    </p:set>
                                    <p:animEffect transition="in" filter="fade">
                                      <p:cBhvr>
                                        <p:cTn id="43" dur="1000"/>
                                        <p:tgtEl>
                                          <p:spTgt spid="388"/>
                                        </p:tgtEl>
                                      </p:cBhvr>
                                    </p:animEffect>
                                  </p:childTnLst>
                                </p:cTn>
                              </p:par>
                              <p:par>
                                <p:cTn id="44" presetID="10" presetClass="entr" presetSubtype="0" fill="hold" nodeType="withEffect">
                                  <p:stCondLst>
                                    <p:cond delay="0"/>
                                  </p:stCondLst>
                                  <p:childTnLst>
                                    <p:set>
                                      <p:cBhvr>
                                        <p:cTn id="45" dur="1" fill="hold">
                                          <p:stCondLst>
                                            <p:cond delay="0"/>
                                          </p:stCondLst>
                                        </p:cTn>
                                        <p:tgtEl>
                                          <p:spTgt spid="555"/>
                                        </p:tgtEl>
                                        <p:attrNameLst>
                                          <p:attrName>style.visibility</p:attrName>
                                        </p:attrNameLst>
                                      </p:cBhvr>
                                      <p:to>
                                        <p:strVal val="visible"/>
                                      </p:to>
                                    </p:set>
                                    <p:animEffect transition="in" filter="fade">
                                      <p:cBhvr>
                                        <p:cTn id="46" dur="1000"/>
                                        <p:tgtEl>
                                          <p:spTgt spid="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6"/>
        <p:cNvGrpSpPr/>
        <p:nvPr/>
      </p:nvGrpSpPr>
      <p:grpSpPr>
        <a:xfrm>
          <a:off x="0" y="0"/>
          <a:ext cx="0" cy="0"/>
          <a:chOff x="0" y="0"/>
          <a:chExt cx="0" cy="0"/>
        </a:xfrm>
      </p:grpSpPr>
      <p:grpSp>
        <p:nvGrpSpPr>
          <p:cNvPr id="607" name="Google Shape;607;p28"/>
          <p:cNvGrpSpPr/>
          <p:nvPr/>
        </p:nvGrpSpPr>
        <p:grpSpPr>
          <a:xfrm rot="-750535">
            <a:off x="5163947" y="2083183"/>
            <a:ext cx="572722" cy="572722"/>
            <a:chOff x="5574292" y="1735872"/>
            <a:chExt cx="572700" cy="572700"/>
          </a:xfrm>
        </p:grpSpPr>
        <p:sp>
          <p:nvSpPr>
            <p:cNvPr id="608" name="Google Shape;608;p28"/>
            <p:cNvSpPr/>
            <p:nvPr/>
          </p:nvSpPr>
          <p:spPr>
            <a:xfrm>
              <a:off x="5574292" y="1735872"/>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28"/>
            <p:cNvGrpSpPr/>
            <p:nvPr/>
          </p:nvGrpSpPr>
          <p:grpSpPr>
            <a:xfrm>
              <a:off x="5716434" y="1884658"/>
              <a:ext cx="288452" cy="275353"/>
              <a:chOff x="4126815" y="2760704"/>
              <a:chExt cx="380393" cy="363118"/>
            </a:xfrm>
          </p:grpSpPr>
          <p:sp>
            <p:nvSpPr>
              <p:cNvPr id="610" name="Google Shape;610;p28"/>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8"/>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8"/>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8"/>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4" name="Google Shape;614;p28"/>
          <p:cNvGrpSpPr/>
          <p:nvPr/>
        </p:nvGrpSpPr>
        <p:grpSpPr>
          <a:xfrm rot="-750535">
            <a:off x="3237342" y="2510636"/>
            <a:ext cx="572722" cy="572722"/>
            <a:chOff x="3515067" y="2404153"/>
            <a:chExt cx="572700" cy="572700"/>
          </a:xfrm>
        </p:grpSpPr>
        <p:sp>
          <p:nvSpPr>
            <p:cNvPr id="615" name="Google Shape;615;p28"/>
            <p:cNvSpPr/>
            <p:nvPr/>
          </p:nvSpPr>
          <p:spPr>
            <a:xfrm>
              <a:off x="3515067" y="2404153"/>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28"/>
            <p:cNvGrpSpPr/>
            <p:nvPr/>
          </p:nvGrpSpPr>
          <p:grpSpPr>
            <a:xfrm>
              <a:off x="3660839" y="2550038"/>
              <a:ext cx="281276" cy="280987"/>
              <a:chOff x="2497275" y="2744159"/>
              <a:chExt cx="370930" cy="370549"/>
            </a:xfrm>
          </p:grpSpPr>
          <p:sp>
            <p:nvSpPr>
              <p:cNvPr id="617" name="Google Shape;617;p28"/>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8"/>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8"/>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8"/>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3" name="Google Shape;623;p28"/>
          <p:cNvGrpSpPr/>
          <p:nvPr/>
        </p:nvGrpSpPr>
        <p:grpSpPr>
          <a:xfrm rot="-750535">
            <a:off x="7097811" y="1654128"/>
            <a:ext cx="572722" cy="572722"/>
            <a:chOff x="7015348" y="1176792"/>
            <a:chExt cx="572700" cy="572700"/>
          </a:xfrm>
        </p:grpSpPr>
        <p:sp>
          <p:nvSpPr>
            <p:cNvPr id="624" name="Google Shape;624;p28"/>
            <p:cNvSpPr/>
            <p:nvPr/>
          </p:nvSpPr>
          <p:spPr>
            <a:xfrm>
              <a:off x="7015348" y="1176792"/>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8"/>
            <p:cNvSpPr/>
            <p:nvPr/>
          </p:nvSpPr>
          <p:spPr>
            <a:xfrm>
              <a:off x="7157404" y="1346243"/>
              <a:ext cx="288483" cy="235125"/>
            </a:xfrm>
            <a:custGeom>
              <a:avLst/>
              <a:gdLst/>
              <a:ahLst/>
              <a:cxnLst/>
              <a:rect l="l" t="t" r="r" b="b"/>
              <a:pathLst>
                <a:path w="11943" h="9734" extrusionOk="0">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28"/>
          <p:cNvGrpSpPr/>
          <p:nvPr/>
        </p:nvGrpSpPr>
        <p:grpSpPr>
          <a:xfrm rot="-750535">
            <a:off x="1321433" y="2935742"/>
            <a:ext cx="572722" cy="572722"/>
            <a:chOff x="1251079" y="3413212"/>
            <a:chExt cx="572700" cy="572700"/>
          </a:xfrm>
        </p:grpSpPr>
        <p:sp>
          <p:nvSpPr>
            <p:cNvPr id="627" name="Google Shape;627;p28"/>
            <p:cNvSpPr/>
            <p:nvPr/>
          </p:nvSpPr>
          <p:spPr>
            <a:xfrm>
              <a:off x="1251079" y="3413212"/>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28"/>
            <p:cNvGrpSpPr/>
            <p:nvPr/>
          </p:nvGrpSpPr>
          <p:grpSpPr>
            <a:xfrm>
              <a:off x="1382811" y="3568997"/>
              <a:ext cx="309505" cy="260656"/>
              <a:chOff x="2171474" y="3369229"/>
              <a:chExt cx="408156" cy="343737"/>
            </a:xfrm>
          </p:grpSpPr>
          <p:sp>
            <p:nvSpPr>
              <p:cNvPr id="629" name="Google Shape;629;p28"/>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8"/>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8"/>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8"/>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33" name="Google Shape;633;p28"/>
          <p:cNvCxnSpPr/>
          <p:nvPr/>
        </p:nvCxnSpPr>
        <p:spPr>
          <a:xfrm rot="10800000">
            <a:off x="1848419" y="3457260"/>
            <a:ext cx="0" cy="416671"/>
          </a:xfrm>
          <a:prstGeom prst="straightConnector1">
            <a:avLst/>
          </a:prstGeom>
          <a:noFill/>
          <a:ln w="19050" cap="flat" cmpd="sng">
            <a:solidFill>
              <a:srgbClr val="F3F3F3"/>
            </a:solidFill>
            <a:prstDash val="solid"/>
            <a:round/>
            <a:headEnd type="none" w="med" len="med"/>
            <a:tailEnd type="none" w="med" len="med"/>
          </a:ln>
        </p:spPr>
      </p:cxnSp>
      <p:cxnSp>
        <p:nvCxnSpPr>
          <p:cNvPr id="634" name="Google Shape;634;p28"/>
          <p:cNvCxnSpPr/>
          <p:nvPr/>
        </p:nvCxnSpPr>
        <p:spPr>
          <a:xfrm rot="10800000">
            <a:off x="1379090" y="2565696"/>
            <a:ext cx="0" cy="416671"/>
          </a:xfrm>
          <a:prstGeom prst="straightConnector1">
            <a:avLst/>
          </a:prstGeom>
          <a:noFill/>
          <a:ln w="19050" cap="flat" cmpd="sng">
            <a:solidFill>
              <a:srgbClr val="F3F3F3"/>
            </a:solidFill>
            <a:prstDash val="solid"/>
            <a:round/>
            <a:headEnd type="none" w="med" len="med"/>
            <a:tailEnd type="none" w="med" len="med"/>
          </a:ln>
        </p:spPr>
      </p:cxnSp>
      <p:cxnSp>
        <p:nvCxnSpPr>
          <p:cNvPr id="635" name="Google Shape;635;p28"/>
          <p:cNvCxnSpPr/>
          <p:nvPr/>
        </p:nvCxnSpPr>
        <p:spPr>
          <a:xfrm rot="10800000">
            <a:off x="3739844" y="3047360"/>
            <a:ext cx="0" cy="416671"/>
          </a:xfrm>
          <a:prstGeom prst="straightConnector1">
            <a:avLst/>
          </a:prstGeom>
          <a:noFill/>
          <a:ln w="19050" cap="flat" cmpd="sng">
            <a:solidFill>
              <a:srgbClr val="F3F3F3"/>
            </a:solidFill>
            <a:prstDash val="solid"/>
            <a:round/>
            <a:headEnd type="none" w="med" len="med"/>
            <a:tailEnd type="none" w="med" len="med"/>
          </a:ln>
        </p:spPr>
      </p:cxnSp>
      <p:cxnSp>
        <p:nvCxnSpPr>
          <p:cNvPr id="636" name="Google Shape;636;p28"/>
          <p:cNvCxnSpPr/>
          <p:nvPr/>
        </p:nvCxnSpPr>
        <p:spPr>
          <a:xfrm rot="10800000">
            <a:off x="3270515" y="2155796"/>
            <a:ext cx="0" cy="416671"/>
          </a:xfrm>
          <a:prstGeom prst="straightConnector1">
            <a:avLst/>
          </a:prstGeom>
          <a:noFill/>
          <a:ln w="19050" cap="flat" cmpd="sng">
            <a:solidFill>
              <a:srgbClr val="F3F3F3"/>
            </a:solidFill>
            <a:prstDash val="solid"/>
            <a:round/>
            <a:headEnd type="none" w="med" len="med"/>
            <a:tailEnd type="none" w="med" len="med"/>
          </a:ln>
        </p:spPr>
      </p:cxnSp>
      <p:cxnSp>
        <p:nvCxnSpPr>
          <p:cNvPr id="637" name="Google Shape;637;p28"/>
          <p:cNvCxnSpPr/>
          <p:nvPr/>
        </p:nvCxnSpPr>
        <p:spPr>
          <a:xfrm rot="10800000">
            <a:off x="5680881" y="2611760"/>
            <a:ext cx="0" cy="416671"/>
          </a:xfrm>
          <a:prstGeom prst="straightConnector1">
            <a:avLst/>
          </a:prstGeom>
          <a:noFill/>
          <a:ln w="19050" cap="flat" cmpd="sng">
            <a:solidFill>
              <a:srgbClr val="F3F3F3"/>
            </a:solidFill>
            <a:prstDash val="solid"/>
            <a:round/>
            <a:headEnd type="none" w="med" len="med"/>
            <a:tailEnd type="none" w="med" len="med"/>
          </a:ln>
        </p:spPr>
      </p:cxnSp>
      <p:cxnSp>
        <p:nvCxnSpPr>
          <p:cNvPr id="638" name="Google Shape;638;p28"/>
          <p:cNvCxnSpPr/>
          <p:nvPr/>
        </p:nvCxnSpPr>
        <p:spPr>
          <a:xfrm rot="10800000">
            <a:off x="5211552" y="1720196"/>
            <a:ext cx="0" cy="416671"/>
          </a:xfrm>
          <a:prstGeom prst="straightConnector1">
            <a:avLst/>
          </a:prstGeom>
          <a:noFill/>
          <a:ln w="19050" cap="flat" cmpd="sng">
            <a:solidFill>
              <a:srgbClr val="F3F3F3"/>
            </a:solidFill>
            <a:prstDash val="solid"/>
            <a:round/>
            <a:headEnd type="none" w="med" len="med"/>
            <a:tailEnd type="none" w="med" len="med"/>
          </a:ln>
        </p:spPr>
      </p:cxnSp>
      <p:cxnSp>
        <p:nvCxnSpPr>
          <p:cNvPr id="639" name="Google Shape;639;p28"/>
          <p:cNvCxnSpPr/>
          <p:nvPr/>
        </p:nvCxnSpPr>
        <p:spPr>
          <a:xfrm rot="10800000">
            <a:off x="7639157" y="2165017"/>
            <a:ext cx="0" cy="416671"/>
          </a:xfrm>
          <a:prstGeom prst="straightConnector1">
            <a:avLst/>
          </a:prstGeom>
          <a:noFill/>
          <a:ln w="19050" cap="flat" cmpd="sng">
            <a:solidFill>
              <a:srgbClr val="F3F3F3"/>
            </a:solidFill>
            <a:prstDash val="solid"/>
            <a:round/>
            <a:headEnd type="none" w="med" len="med"/>
            <a:tailEnd type="none" w="med" len="med"/>
          </a:ln>
        </p:spPr>
      </p:cxnSp>
      <p:cxnSp>
        <p:nvCxnSpPr>
          <p:cNvPr id="640" name="Google Shape;640;p28"/>
          <p:cNvCxnSpPr/>
          <p:nvPr/>
        </p:nvCxnSpPr>
        <p:spPr>
          <a:xfrm rot="10800000">
            <a:off x="7169827" y="1273453"/>
            <a:ext cx="0" cy="416671"/>
          </a:xfrm>
          <a:prstGeom prst="straightConnector1">
            <a:avLst/>
          </a:prstGeom>
          <a:noFill/>
          <a:ln w="19050" cap="flat" cmpd="sng">
            <a:solidFill>
              <a:srgbClr val="F3F3F3"/>
            </a:solidFill>
            <a:prstDash val="solid"/>
            <a:round/>
            <a:headEnd type="none" w="med" len="med"/>
            <a:tailEnd type="none" w="med" len="med"/>
          </a:ln>
        </p:spPr>
      </p:cxnSp>
      <p:grpSp>
        <p:nvGrpSpPr>
          <p:cNvPr id="641" name="Google Shape;641;p28"/>
          <p:cNvGrpSpPr/>
          <p:nvPr/>
        </p:nvGrpSpPr>
        <p:grpSpPr>
          <a:xfrm>
            <a:off x="797188" y="3807575"/>
            <a:ext cx="1658400" cy="371400"/>
            <a:chOff x="797188" y="4281482"/>
            <a:chExt cx="1658400" cy="371400"/>
          </a:xfrm>
        </p:grpSpPr>
        <p:sp>
          <p:nvSpPr>
            <p:cNvPr id="642" name="Google Shape;642;p28"/>
            <p:cNvSpPr txBox="1"/>
            <p:nvPr/>
          </p:nvSpPr>
          <p:spPr>
            <a:xfrm>
              <a:off x="797188" y="4281482"/>
              <a:ext cx="1658400" cy="371400"/>
            </a:xfrm>
            <a:prstGeom prst="rect">
              <a:avLst/>
            </a:prstGeom>
            <a:noFill/>
            <a:ln>
              <a:noFill/>
            </a:ln>
          </p:spPr>
          <p:txBody>
            <a:bodyPr spcFirstLastPara="1" wrap="square" lIns="91425" tIns="255600" rIns="91425" bIns="0" anchor="ctr" anchorCtr="0">
              <a:noAutofit/>
            </a:bodyPr>
            <a:lstStyle/>
            <a:p>
              <a:pPr marL="0" lvl="0" indent="0" algn="ctr" rtl="0">
                <a:spcBef>
                  <a:spcPts val="0"/>
                </a:spcBef>
                <a:spcAft>
                  <a:spcPts val="0"/>
                </a:spcAft>
                <a:buNone/>
              </a:pPr>
              <a:r>
                <a:rPr lang="en" sz="1800" b="1">
                  <a:solidFill>
                    <a:srgbClr val="F3F3F3"/>
                  </a:solidFill>
                  <a:latin typeface="Rajdhani"/>
                  <a:ea typeface="Rajdhani"/>
                  <a:cs typeface="Rajdhani"/>
                  <a:sym typeface="Rajdhani"/>
                </a:rPr>
                <a:t>Import </a:t>
              </a:r>
              <a:r>
                <a:rPr lang="en" sz="1800" b="1">
                  <a:solidFill>
                    <a:schemeClr val="lt2"/>
                  </a:solidFill>
                  <a:latin typeface="Rajdhani"/>
                  <a:ea typeface="Rajdhani"/>
                  <a:cs typeface="Rajdhani"/>
                  <a:sym typeface="Rajdhani"/>
                </a:rPr>
                <a:t>Menu</a:t>
              </a:r>
              <a:endParaRPr sz="1800" b="1">
                <a:solidFill>
                  <a:schemeClr val="lt2"/>
                </a:solidFill>
                <a:latin typeface="Rajdhani"/>
                <a:ea typeface="Rajdhani"/>
                <a:cs typeface="Rajdhani"/>
                <a:sym typeface="Rajdhani"/>
              </a:endParaRPr>
            </a:p>
            <a:p>
              <a:pPr marL="0" lvl="0" indent="0" algn="ctr" rtl="0">
                <a:spcBef>
                  <a:spcPts val="0"/>
                </a:spcBef>
                <a:spcAft>
                  <a:spcPts val="0"/>
                </a:spcAft>
                <a:buNone/>
              </a:pPr>
              <a:endParaRPr sz="1800" b="1">
                <a:solidFill>
                  <a:schemeClr val="lt2"/>
                </a:solidFill>
                <a:latin typeface="Rajdhani"/>
                <a:ea typeface="Rajdhani"/>
                <a:cs typeface="Rajdhani"/>
                <a:sym typeface="Rajdhani"/>
              </a:endParaRPr>
            </a:p>
          </p:txBody>
        </p:sp>
        <p:cxnSp>
          <p:nvCxnSpPr>
            <p:cNvPr id="643" name="Google Shape;643;p28"/>
            <p:cNvCxnSpPr/>
            <p:nvPr/>
          </p:nvCxnSpPr>
          <p:spPr>
            <a:xfrm rot="10800000">
              <a:off x="1026350" y="4331525"/>
              <a:ext cx="1192800" cy="0"/>
            </a:xfrm>
            <a:prstGeom prst="straightConnector1">
              <a:avLst/>
            </a:prstGeom>
            <a:noFill/>
            <a:ln w="19050" cap="flat" cmpd="sng">
              <a:solidFill>
                <a:srgbClr val="F3F3F3"/>
              </a:solidFill>
              <a:prstDash val="solid"/>
              <a:round/>
              <a:headEnd type="none" w="med" len="med"/>
              <a:tailEnd type="none" w="med" len="med"/>
            </a:ln>
          </p:spPr>
        </p:cxnSp>
      </p:grpSp>
      <p:grpSp>
        <p:nvGrpSpPr>
          <p:cNvPr id="644" name="Google Shape;644;p28"/>
          <p:cNvGrpSpPr/>
          <p:nvPr/>
        </p:nvGrpSpPr>
        <p:grpSpPr>
          <a:xfrm>
            <a:off x="2816863" y="1820402"/>
            <a:ext cx="1658400" cy="371400"/>
            <a:chOff x="3685863" y="2848783"/>
            <a:chExt cx="1658400" cy="371400"/>
          </a:xfrm>
        </p:grpSpPr>
        <p:sp>
          <p:nvSpPr>
            <p:cNvPr id="645" name="Google Shape;645;p28"/>
            <p:cNvSpPr txBox="1"/>
            <p:nvPr/>
          </p:nvSpPr>
          <p:spPr>
            <a:xfrm>
              <a:off x="3685863" y="2848783"/>
              <a:ext cx="1658400" cy="371400"/>
            </a:xfrm>
            <a:prstGeom prst="rect">
              <a:avLst/>
            </a:prstGeom>
            <a:noFill/>
            <a:ln>
              <a:noFill/>
            </a:ln>
          </p:spPr>
          <p:txBody>
            <a:bodyPr spcFirstLastPara="1" wrap="square" lIns="91425" tIns="255600" rIns="91425" bIns="0" anchor="ctr" anchorCtr="0">
              <a:noAutofit/>
            </a:bodyPr>
            <a:lstStyle/>
            <a:p>
              <a:pPr marL="0" lvl="0" indent="0" algn="ctr" rtl="0">
                <a:spcBef>
                  <a:spcPts val="0"/>
                </a:spcBef>
                <a:spcAft>
                  <a:spcPts val="1600"/>
                </a:spcAft>
                <a:buNone/>
              </a:pPr>
              <a:r>
                <a:rPr lang="en" sz="1800" b="1">
                  <a:solidFill>
                    <a:srgbClr val="F3F3F3"/>
                  </a:solidFill>
                  <a:latin typeface="Rajdhani"/>
                  <a:ea typeface="Rajdhani"/>
                  <a:cs typeface="Rajdhani"/>
                  <a:sym typeface="Rajdhani"/>
                </a:rPr>
                <a:t>Find Keywords</a:t>
              </a:r>
              <a:endParaRPr sz="1800" b="1">
                <a:solidFill>
                  <a:srgbClr val="F3F3F3"/>
                </a:solidFill>
                <a:latin typeface="Rajdhani"/>
                <a:ea typeface="Rajdhani"/>
                <a:cs typeface="Rajdhani"/>
                <a:sym typeface="Rajdhani"/>
              </a:endParaRPr>
            </a:p>
          </p:txBody>
        </p:sp>
        <p:cxnSp>
          <p:nvCxnSpPr>
            <p:cNvPr id="646" name="Google Shape;646;p28"/>
            <p:cNvCxnSpPr/>
            <p:nvPr/>
          </p:nvCxnSpPr>
          <p:spPr>
            <a:xfrm rot="10800000">
              <a:off x="3837125" y="3211450"/>
              <a:ext cx="1361100" cy="0"/>
            </a:xfrm>
            <a:prstGeom prst="straightConnector1">
              <a:avLst/>
            </a:prstGeom>
            <a:noFill/>
            <a:ln w="19050" cap="flat" cmpd="sng">
              <a:solidFill>
                <a:srgbClr val="F3F3F3"/>
              </a:solidFill>
              <a:prstDash val="solid"/>
              <a:round/>
              <a:headEnd type="none" w="med" len="med"/>
              <a:tailEnd type="none" w="med" len="med"/>
            </a:ln>
          </p:spPr>
        </p:cxnSp>
      </p:grpSp>
      <p:grpSp>
        <p:nvGrpSpPr>
          <p:cNvPr id="647" name="Google Shape;647;p28"/>
          <p:cNvGrpSpPr/>
          <p:nvPr/>
        </p:nvGrpSpPr>
        <p:grpSpPr>
          <a:xfrm>
            <a:off x="4763431" y="2907439"/>
            <a:ext cx="1658400" cy="371400"/>
            <a:chOff x="5116369" y="1026264"/>
            <a:chExt cx="1658400" cy="371400"/>
          </a:xfrm>
        </p:grpSpPr>
        <p:sp>
          <p:nvSpPr>
            <p:cNvPr id="648" name="Google Shape;648;p28"/>
            <p:cNvSpPr txBox="1"/>
            <p:nvPr/>
          </p:nvSpPr>
          <p:spPr>
            <a:xfrm>
              <a:off x="5116369" y="1026264"/>
              <a:ext cx="1658400" cy="371400"/>
            </a:xfrm>
            <a:prstGeom prst="rect">
              <a:avLst/>
            </a:prstGeom>
            <a:noFill/>
            <a:ln>
              <a:noFill/>
            </a:ln>
          </p:spPr>
          <p:txBody>
            <a:bodyPr spcFirstLastPara="1" wrap="square" lIns="91425" tIns="255600" rIns="91425" bIns="0" anchor="ctr" anchorCtr="0">
              <a:noAutofit/>
            </a:bodyPr>
            <a:lstStyle/>
            <a:p>
              <a:pPr marL="0" lvl="0" indent="0" algn="ctr" rtl="0">
                <a:spcBef>
                  <a:spcPts val="0"/>
                </a:spcBef>
                <a:spcAft>
                  <a:spcPts val="1600"/>
                </a:spcAft>
                <a:buNone/>
              </a:pPr>
              <a:r>
                <a:rPr lang="en" sz="1800" b="1">
                  <a:solidFill>
                    <a:srgbClr val="F3F3F3"/>
                  </a:solidFill>
                  <a:latin typeface="Rajdhani"/>
                  <a:ea typeface="Rajdhani"/>
                  <a:cs typeface="Rajdhani"/>
                  <a:sym typeface="Rajdhani"/>
                </a:rPr>
                <a:t>Search Data</a:t>
              </a:r>
              <a:endParaRPr sz="1800" b="1">
                <a:solidFill>
                  <a:srgbClr val="F3F3F3"/>
                </a:solidFill>
                <a:latin typeface="Rajdhani"/>
                <a:ea typeface="Rajdhani"/>
                <a:cs typeface="Rajdhani"/>
                <a:sym typeface="Rajdhani"/>
              </a:endParaRPr>
            </a:p>
          </p:txBody>
        </p:sp>
        <p:cxnSp>
          <p:nvCxnSpPr>
            <p:cNvPr id="649" name="Google Shape;649;p28"/>
            <p:cNvCxnSpPr/>
            <p:nvPr/>
          </p:nvCxnSpPr>
          <p:spPr>
            <a:xfrm rot="10800000">
              <a:off x="5370850" y="1127551"/>
              <a:ext cx="1149000" cy="0"/>
            </a:xfrm>
            <a:prstGeom prst="straightConnector1">
              <a:avLst/>
            </a:prstGeom>
            <a:noFill/>
            <a:ln w="19050" cap="flat" cmpd="sng">
              <a:solidFill>
                <a:srgbClr val="F3F3F3"/>
              </a:solidFill>
              <a:prstDash val="solid"/>
              <a:round/>
              <a:headEnd type="none" w="med" len="med"/>
              <a:tailEnd type="none" w="med" len="med"/>
            </a:ln>
          </p:spPr>
        </p:cxnSp>
      </p:grpSp>
      <p:grpSp>
        <p:nvGrpSpPr>
          <p:cNvPr id="650" name="Google Shape;650;p28"/>
          <p:cNvGrpSpPr/>
          <p:nvPr/>
        </p:nvGrpSpPr>
        <p:grpSpPr>
          <a:xfrm>
            <a:off x="6268800" y="956519"/>
            <a:ext cx="1658400" cy="371400"/>
            <a:chOff x="6268800" y="956519"/>
            <a:chExt cx="1658400" cy="371400"/>
          </a:xfrm>
        </p:grpSpPr>
        <p:sp>
          <p:nvSpPr>
            <p:cNvPr id="651" name="Google Shape;651;p28"/>
            <p:cNvSpPr txBox="1"/>
            <p:nvPr/>
          </p:nvSpPr>
          <p:spPr>
            <a:xfrm>
              <a:off x="6268800" y="956519"/>
              <a:ext cx="1658400" cy="371400"/>
            </a:xfrm>
            <a:prstGeom prst="rect">
              <a:avLst/>
            </a:prstGeom>
            <a:noFill/>
            <a:ln>
              <a:noFill/>
            </a:ln>
          </p:spPr>
          <p:txBody>
            <a:bodyPr spcFirstLastPara="1" wrap="square" lIns="91425" tIns="255600" rIns="91425" bIns="0" anchor="ctr" anchorCtr="0">
              <a:noAutofit/>
            </a:bodyPr>
            <a:lstStyle/>
            <a:p>
              <a:pPr marL="0" lvl="0" indent="0" algn="ctr" rtl="0">
                <a:spcBef>
                  <a:spcPts val="0"/>
                </a:spcBef>
                <a:spcAft>
                  <a:spcPts val="1600"/>
                </a:spcAft>
                <a:buNone/>
              </a:pPr>
              <a:r>
                <a:rPr lang="en" sz="1800" b="1">
                  <a:solidFill>
                    <a:srgbClr val="F3F3F3"/>
                  </a:solidFill>
                  <a:latin typeface="Rajdhani"/>
                  <a:ea typeface="Rajdhani"/>
                  <a:cs typeface="Rajdhani"/>
                  <a:sym typeface="Rajdhani"/>
                </a:rPr>
                <a:t>Results</a:t>
              </a:r>
              <a:endParaRPr sz="1800" b="1">
                <a:solidFill>
                  <a:srgbClr val="F3F3F3"/>
                </a:solidFill>
                <a:latin typeface="Rajdhani"/>
                <a:ea typeface="Rajdhani"/>
                <a:cs typeface="Rajdhani"/>
                <a:sym typeface="Rajdhani"/>
              </a:endParaRPr>
            </a:p>
          </p:txBody>
        </p:sp>
        <p:cxnSp>
          <p:nvCxnSpPr>
            <p:cNvPr id="652" name="Google Shape;652;p28"/>
            <p:cNvCxnSpPr/>
            <p:nvPr/>
          </p:nvCxnSpPr>
          <p:spPr>
            <a:xfrm rot="10800000">
              <a:off x="6758100" y="1297450"/>
              <a:ext cx="690300" cy="0"/>
            </a:xfrm>
            <a:prstGeom prst="straightConnector1">
              <a:avLst/>
            </a:prstGeom>
            <a:noFill/>
            <a:ln w="19050" cap="flat" cmpd="sng">
              <a:solidFill>
                <a:srgbClr val="F3F3F3"/>
              </a:solidFill>
              <a:prstDash val="solid"/>
              <a:round/>
              <a:headEnd type="none" w="med" len="med"/>
              <a:tailEnd type="none" w="med" len="med"/>
            </a:ln>
          </p:spPr>
        </p:cxnSp>
      </p:grpSp>
      <p:sp>
        <p:nvSpPr>
          <p:cNvPr id="653" name="Google Shape;653;p28"/>
          <p:cNvSpPr txBox="1">
            <a:spLocks noGrp="1"/>
          </p:cNvSpPr>
          <p:nvPr>
            <p:ph type="title" idx="15"/>
          </p:nvPr>
        </p:nvSpPr>
        <p:spPr>
          <a:xfrm>
            <a:off x="186700" y="526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Finished Application:</a:t>
            </a:r>
            <a:endParaRPr/>
          </a:p>
        </p:txBody>
      </p:sp>
      <p:pic>
        <p:nvPicPr>
          <p:cNvPr id="654" name="Google Shape;654;p28"/>
          <p:cNvPicPr preferRelativeResize="0"/>
          <p:nvPr/>
        </p:nvPicPr>
        <p:blipFill>
          <a:blip r:embed="rId4">
            <a:alphaModFix/>
          </a:blip>
          <a:stretch>
            <a:fillRect/>
          </a:stretch>
        </p:blipFill>
        <p:spPr>
          <a:xfrm>
            <a:off x="3803099" y="465725"/>
            <a:ext cx="2287156" cy="1285575"/>
          </a:xfrm>
          <a:prstGeom prst="rect">
            <a:avLst/>
          </a:prstGeom>
          <a:noFill/>
          <a:ln>
            <a:noFill/>
          </a:ln>
        </p:spPr>
      </p:pic>
      <p:pic>
        <p:nvPicPr>
          <p:cNvPr id="655" name="Google Shape;655;p28"/>
          <p:cNvPicPr preferRelativeResize="0"/>
          <p:nvPr/>
        </p:nvPicPr>
        <p:blipFill>
          <a:blip r:embed="rId5">
            <a:alphaModFix/>
          </a:blip>
          <a:stretch>
            <a:fillRect/>
          </a:stretch>
        </p:blipFill>
        <p:spPr>
          <a:xfrm>
            <a:off x="246500" y="851366"/>
            <a:ext cx="2125100" cy="1913460"/>
          </a:xfrm>
          <a:prstGeom prst="rect">
            <a:avLst/>
          </a:prstGeom>
          <a:noFill/>
          <a:ln>
            <a:noFill/>
          </a:ln>
        </p:spPr>
      </p:pic>
      <p:cxnSp>
        <p:nvCxnSpPr>
          <p:cNvPr id="656" name="Google Shape;656;p28"/>
          <p:cNvCxnSpPr>
            <a:stCxn id="615" idx="2"/>
            <a:endCxn id="627" idx="6"/>
          </p:cNvCxnSpPr>
          <p:nvPr/>
        </p:nvCxnSpPr>
        <p:spPr>
          <a:xfrm flipH="1">
            <a:off x="1887240" y="2859021"/>
            <a:ext cx="1356900" cy="301200"/>
          </a:xfrm>
          <a:prstGeom prst="straightConnector1">
            <a:avLst/>
          </a:prstGeom>
          <a:noFill/>
          <a:ln w="19050" cap="flat" cmpd="sng">
            <a:solidFill>
              <a:srgbClr val="F3F3F3"/>
            </a:solidFill>
            <a:prstDash val="solid"/>
            <a:round/>
            <a:headEnd type="none" w="med" len="med"/>
            <a:tailEnd type="none" w="med" len="med"/>
          </a:ln>
        </p:spPr>
      </p:cxnSp>
      <p:cxnSp>
        <p:nvCxnSpPr>
          <p:cNvPr id="657" name="Google Shape;657;p28"/>
          <p:cNvCxnSpPr>
            <a:stCxn id="608" idx="2"/>
            <a:endCxn id="615" idx="6"/>
          </p:cNvCxnSpPr>
          <p:nvPr/>
        </p:nvCxnSpPr>
        <p:spPr>
          <a:xfrm flipH="1">
            <a:off x="3803345" y="2431567"/>
            <a:ext cx="1367400" cy="303300"/>
          </a:xfrm>
          <a:prstGeom prst="straightConnector1">
            <a:avLst/>
          </a:prstGeom>
          <a:noFill/>
          <a:ln w="19050" cap="flat" cmpd="sng">
            <a:solidFill>
              <a:srgbClr val="F3F3F3"/>
            </a:solidFill>
            <a:prstDash val="solid"/>
            <a:round/>
            <a:headEnd type="none" w="med" len="med"/>
            <a:tailEnd type="none" w="med" len="med"/>
          </a:ln>
        </p:spPr>
      </p:cxnSp>
      <p:cxnSp>
        <p:nvCxnSpPr>
          <p:cNvPr id="658" name="Google Shape;658;p28"/>
          <p:cNvCxnSpPr>
            <a:stCxn id="624" idx="2"/>
            <a:endCxn id="608" idx="6"/>
          </p:cNvCxnSpPr>
          <p:nvPr/>
        </p:nvCxnSpPr>
        <p:spPr>
          <a:xfrm flipH="1">
            <a:off x="5730008" y="2002513"/>
            <a:ext cx="1374600" cy="305100"/>
          </a:xfrm>
          <a:prstGeom prst="straightConnector1">
            <a:avLst/>
          </a:prstGeom>
          <a:noFill/>
          <a:ln w="19050" cap="flat" cmpd="sng">
            <a:solidFill>
              <a:srgbClr val="F3F3F3"/>
            </a:solidFill>
            <a:prstDash val="solid"/>
            <a:round/>
            <a:headEnd type="none" w="med" len="med"/>
            <a:tailEnd type="none" w="med" len="med"/>
          </a:ln>
        </p:spPr>
      </p:cxnSp>
      <p:pic>
        <p:nvPicPr>
          <p:cNvPr id="659" name="Google Shape;659;p28"/>
          <p:cNvPicPr preferRelativeResize="0"/>
          <p:nvPr/>
        </p:nvPicPr>
        <p:blipFill>
          <a:blip r:embed="rId6">
            <a:alphaModFix/>
          </a:blip>
          <a:stretch>
            <a:fillRect/>
          </a:stretch>
        </p:blipFill>
        <p:spPr>
          <a:xfrm>
            <a:off x="2858850" y="3324575"/>
            <a:ext cx="1936975" cy="1655050"/>
          </a:xfrm>
          <a:prstGeom prst="rect">
            <a:avLst/>
          </a:prstGeom>
          <a:noFill/>
          <a:ln>
            <a:noFill/>
          </a:ln>
        </p:spPr>
      </p:pic>
      <p:pic>
        <p:nvPicPr>
          <p:cNvPr id="660" name="Google Shape;660;p28"/>
          <p:cNvPicPr preferRelativeResize="0"/>
          <p:nvPr/>
        </p:nvPicPr>
        <p:blipFill>
          <a:blip r:embed="rId7">
            <a:alphaModFix/>
          </a:blip>
          <a:stretch>
            <a:fillRect/>
          </a:stretch>
        </p:blipFill>
        <p:spPr>
          <a:xfrm>
            <a:off x="6765650" y="2477183"/>
            <a:ext cx="2125100" cy="12319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4"/>
        <p:cNvGrpSpPr/>
        <p:nvPr/>
      </p:nvGrpSpPr>
      <p:grpSpPr>
        <a:xfrm>
          <a:off x="0" y="0"/>
          <a:ext cx="0" cy="0"/>
          <a:chOff x="0" y="0"/>
          <a:chExt cx="0" cy="0"/>
        </a:xfrm>
      </p:grpSpPr>
      <p:pic>
        <p:nvPicPr>
          <p:cNvPr id="665" name="Google Shape;665;p29"/>
          <p:cNvPicPr preferRelativeResize="0"/>
          <p:nvPr/>
        </p:nvPicPr>
        <p:blipFill>
          <a:blip r:embed="rId4">
            <a:alphaModFix/>
          </a:blip>
          <a:stretch>
            <a:fillRect/>
          </a:stretch>
        </p:blipFill>
        <p:spPr>
          <a:xfrm>
            <a:off x="-346900" y="-147950"/>
            <a:ext cx="6679777" cy="5009825"/>
          </a:xfrm>
          <a:prstGeom prst="rect">
            <a:avLst/>
          </a:prstGeom>
          <a:noFill/>
          <a:ln>
            <a:noFill/>
          </a:ln>
        </p:spPr>
      </p:pic>
      <p:sp>
        <p:nvSpPr>
          <p:cNvPr id="666" name="Google Shape;666;p29"/>
          <p:cNvSpPr txBox="1">
            <a:spLocks noGrp="1"/>
          </p:cNvSpPr>
          <p:nvPr>
            <p:ph type="subTitle" idx="1"/>
          </p:nvPr>
        </p:nvSpPr>
        <p:spPr>
          <a:xfrm>
            <a:off x="2953925" y="4501475"/>
            <a:ext cx="5946300" cy="523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200" b="1">
                <a:latin typeface="Rajdhani"/>
                <a:ea typeface="Rajdhani"/>
                <a:cs typeface="Rajdhani"/>
                <a:sym typeface="Rajdhani"/>
              </a:rPr>
              <a:t>Word cloud of keywords in all job descriptions, sized by number of occurrences</a:t>
            </a:r>
            <a:endParaRPr sz="1200"/>
          </a:p>
        </p:txBody>
      </p:sp>
      <p:sp>
        <p:nvSpPr>
          <p:cNvPr id="667" name="Google Shape;667;p29"/>
          <p:cNvSpPr txBox="1">
            <a:spLocks noGrp="1"/>
          </p:cNvSpPr>
          <p:nvPr>
            <p:ph type="title" idx="2"/>
          </p:nvPr>
        </p:nvSpPr>
        <p:spPr>
          <a:xfrm>
            <a:off x="5062375" y="2524900"/>
            <a:ext cx="3755700" cy="227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8200"/>
              <a:t>Results</a:t>
            </a:r>
            <a:endParaRPr sz="8200"/>
          </a:p>
        </p:txBody>
      </p:sp>
      <p:cxnSp>
        <p:nvCxnSpPr>
          <p:cNvPr id="668" name="Google Shape;668;p29"/>
          <p:cNvCxnSpPr/>
          <p:nvPr/>
        </p:nvCxnSpPr>
        <p:spPr>
          <a:xfrm>
            <a:off x="295875" y="4584275"/>
            <a:ext cx="8654700" cy="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2"/>
        <p:cNvGrpSpPr/>
        <p:nvPr/>
      </p:nvGrpSpPr>
      <p:grpSpPr>
        <a:xfrm>
          <a:off x="0" y="0"/>
          <a:ext cx="0" cy="0"/>
          <a:chOff x="0" y="0"/>
          <a:chExt cx="0" cy="0"/>
        </a:xfrm>
      </p:grpSpPr>
      <p:sp>
        <p:nvSpPr>
          <p:cNvPr id="673" name="Google Shape;673;p30"/>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Results</a:t>
            </a:r>
            <a:endParaRPr/>
          </a:p>
        </p:txBody>
      </p:sp>
      <p:sp>
        <p:nvSpPr>
          <p:cNvPr id="674" name="Google Shape;674;p30"/>
          <p:cNvSpPr txBox="1"/>
          <p:nvPr/>
        </p:nvSpPr>
        <p:spPr>
          <a:xfrm>
            <a:off x="2661000" y="2214225"/>
            <a:ext cx="3822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4"/>
                </a:solidFill>
                <a:latin typeface="Fira Sans Condensed"/>
                <a:ea typeface="Fira Sans Condensed"/>
                <a:cs typeface="Fira Sans Condensed"/>
                <a:sym typeface="Fira Sans Condensed"/>
              </a:rPr>
              <a:t>&lt;more visualizations of results will be displayed here and in following slides&gt;</a:t>
            </a:r>
            <a:endParaRPr>
              <a:solidFill>
                <a:schemeClr val="accent4"/>
              </a:solidFill>
              <a:latin typeface="Fira Sans Condensed"/>
              <a:ea typeface="Fira Sans Condensed"/>
              <a:cs typeface="Fira Sans Condensed"/>
              <a:sym typeface="Fira Sans Condensed"/>
            </a:endParaRPr>
          </a:p>
        </p:txBody>
      </p:sp>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444</Words>
  <Application>Microsoft Office PowerPoint</Application>
  <PresentationFormat>On-screen Show (16:9)</PresentationFormat>
  <Paragraphs>54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Advent Pro</vt:lpstr>
      <vt:lpstr>Anton</vt:lpstr>
      <vt:lpstr>Arial</vt:lpstr>
      <vt:lpstr>Fira Sans Condensed</vt:lpstr>
      <vt:lpstr>Josefin Slab</vt:lpstr>
      <vt:lpstr>Rajdhani</vt:lpstr>
      <vt:lpstr>Ai Tech Agency by Slidesgo</vt:lpstr>
      <vt:lpstr>Employment Trends: Desirable Applicant Skills of Physics Degree Holders</vt:lpstr>
      <vt:lpstr>Goals</vt:lpstr>
      <vt:lpstr>Internship Goals</vt:lpstr>
      <vt:lpstr>Project Approach</vt:lpstr>
      <vt:lpstr>Technical Choices</vt:lpstr>
      <vt:lpstr>How it works:</vt:lpstr>
      <vt:lpstr>Finished Application:</vt:lpstr>
      <vt:lpstr>Results</vt:lpstr>
      <vt:lpstr>Results</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 Trends: Desirable Applicant Skills of Physics Degree Holders</dc:title>
  <cp:lastModifiedBy>Kirk Kl</cp:lastModifiedBy>
  <cp:revision>2</cp:revision>
  <dcterms:modified xsi:type="dcterms:W3CDTF">2022-11-07T17:37:25Z</dcterms:modified>
</cp:coreProperties>
</file>