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8" r:id="rId3"/>
    <p:sldId id="259" r:id="rId4"/>
    <p:sldId id="261" r:id="rId5"/>
    <p:sldId id="260" r:id="rId6"/>
    <p:sldId id="272" r:id="rId7"/>
    <p:sldId id="262" r:id="rId8"/>
    <p:sldId id="263" r:id="rId9"/>
    <p:sldId id="264" r:id="rId10"/>
    <p:sldId id="265" r:id="rId11"/>
    <p:sldId id="266" r:id="rId12"/>
    <p:sldId id="267" r:id="rId13"/>
    <p:sldId id="268" r:id="rId14"/>
    <p:sldId id="257" r:id="rId15"/>
    <p:sldId id="269" r:id="rId16"/>
    <p:sldId id="271" r:id="rId17"/>
  </p:sldIdLst>
  <p:sldSz cx="9144000" cy="5143500" type="screen16x9"/>
  <p:notesSz cx="6858000" cy="9144000"/>
  <p:embeddedFontLst>
    <p:embeddedFont>
      <p:font typeface="Advent Pro" panose="020B0604020202020204" charset="0"/>
      <p:regular r:id="rId19"/>
      <p:bold r:id="rId20"/>
    </p:embeddedFont>
    <p:embeddedFont>
      <p:font typeface="Anton" pitchFamily="2" charset="0"/>
      <p:regular r:id="rId21"/>
    </p:embeddedFont>
    <p:embeddedFont>
      <p:font typeface="Fira Sans Condensed" panose="020B0503050000020004" pitchFamily="34" charset="0"/>
      <p:regular r:id="rId22"/>
      <p:bold r:id="rId23"/>
      <p:italic r:id="rId24"/>
      <p:boldItalic r:id="rId25"/>
    </p:embeddedFont>
    <p:embeddedFont>
      <p:font typeface="Fira Sans Condensed Light" panose="020B0403050000020004" pitchFamily="34" charset="0"/>
      <p:regular r:id="rId26"/>
      <p:italic r:id="rId27"/>
    </p:embeddedFont>
    <p:embeddedFont>
      <p:font typeface="Josefin Slab" pitchFamily="2" charset="0"/>
      <p:regular r:id="rId28"/>
      <p:bold r:id="rId29"/>
      <p:italic r:id="rId30"/>
      <p:boldItalic r:id="rId31"/>
    </p:embeddedFont>
    <p:embeddedFont>
      <p:font typeface="Rajdhani"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44" autoAdjust="0"/>
  </p:normalViewPr>
  <p:slideViewPr>
    <p:cSldViewPr snapToGrid="0">
      <p:cViewPr varScale="1">
        <p:scale>
          <a:sx n="183" d="100"/>
          <a:sy n="183" d="100"/>
        </p:scale>
        <p:origin x="11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Hello everyone, I think I know everyone here, but just in case-I’m </a:t>
            </a:r>
            <a:r>
              <a:rPr lang="en" sz="2400">
                <a:latin typeface="Fira Sans Condensed"/>
                <a:ea typeface="Fira Sans Condensed"/>
                <a:cs typeface="Fira Sans Condensed"/>
                <a:sym typeface="Fira Sans Condensed"/>
              </a:rPr>
              <a:t>Sylphrena</a:t>
            </a:r>
            <a:r>
              <a:rPr lang="en-US" sz="1800" b="0" i="0" u="none" strike="noStrike">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a junior majoring in Physics and Chemistry at Lycoming College, with a minor in Computer Science. I am the Careers Intern this summer at APS. In this presentation, I will talk about Trends in Desirable Applicant Skills of Physics Degree Holders.</a:t>
            </a:r>
            <a:endParaRPr lang="en-US"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e74ea098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e74ea098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chart compares keywords for selected terms with low variance between sectors.</a:t>
            </a:r>
          </a:p>
          <a:p>
            <a:pPr marL="0" lvl="0" indent="0" algn="l" rtl="0">
              <a:spcBef>
                <a:spcPts val="0"/>
              </a:spcBef>
              <a:spcAft>
                <a:spcPts val="0"/>
              </a:spcAft>
              <a:buNone/>
            </a:pPr>
            <a:endParaRPr lang="en" dirty="0"/>
          </a:p>
          <a:p>
            <a:pPr marL="457200" lvl="0" indent="-298450" algn="l" rtl="0">
              <a:spcBef>
                <a:spcPts val="0"/>
              </a:spcBef>
              <a:spcAft>
                <a:spcPts val="0"/>
              </a:spcAft>
              <a:buSzPts val="1100"/>
              <a:buChar char="-"/>
            </a:pPr>
            <a:r>
              <a:rPr lang="en" dirty="0"/>
              <a:t>Interestingly, “anaylsis” is much more common in government and private sectors than academic sectors.</a:t>
            </a:r>
          </a:p>
          <a:p>
            <a:pPr marL="457200" lvl="0" indent="-298450" algn="l" rtl="0">
              <a:spcBef>
                <a:spcPts val="0"/>
              </a:spcBef>
              <a:spcAft>
                <a:spcPts val="0"/>
              </a:spcAft>
              <a:buSzPts val="1100"/>
              <a:buChar char="-"/>
            </a:pPr>
            <a:r>
              <a:rPr lang="en" dirty="0"/>
              <a:t>“Compliance” appears more often in government sectors, as one might expect.</a:t>
            </a:r>
          </a:p>
          <a:p>
            <a:pPr marL="457200" lvl="0" indent="-298450" algn="l" rtl="0">
              <a:spcBef>
                <a:spcPts val="0"/>
              </a:spcBef>
              <a:spcAft>
                <a:spcPts val="0"/>
              </a:spcAft>
              <a:buSzPts val="1100"/>
              <a:buChar char="-"/>
            </a:pPr>
            <a:r>
              <a:rPr lang="en" dirty="0"/>
              <a:t>Unsurprisingly, “weapons” more prevalent in government fields.</a:t>
            </a:r>
            <a:endParaRPr dirty="0"/>
          </a:p>
          <a:p>
            <a:pPr marL="457200" lvl="0" indent="-298450" algn="l" rtl="0">
              <a:spcBef>
                <a:spcPts val="0"/>
              </a:spcBef>
              <a:spcAft>
                <a:spcPts val="0"/>
              </a:spcAft>
              <a:buSzPts val="1100"/>
              <a:buChar char="-"/>
            </a:pPr>
            <a:r>
              <a:rPr lang="en" dirty="0"/>
              <a:t>There are small differences, but it is interesting that “electrical,” “electronics,” “mathematical,” “mathematics,” “optics,” and “quantitative” appear somewhat reliably in all sectors. They seem to good skills to “bet on” </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i="1" strike="sngStrike" dirty="0">
                <a:effectLst/>
              </a:rPr>
              <a:t>"Physicists” is mentioned more in government and private sectors than academia.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chose to investigate selected terms related to diversity based on sector.</a:t>
            </a:r>
          </a:p>
          <a:p>
            <a:pPr marL="0" lvl="0" indent="0" algn="l" rtl="0">
              <a:spcBef>
                <a:spcPts val="0"/>
              </a:spcBef>
              <a:spcAft>
                <a:spcPts val="0"/>
              </a:spcAft>
              <a:buNone/>
            </a:pPr>
            <a:r>
              <a:rPr lang="en-US" dirty="0"/>
              <a:t>A notable theme here is that private sectors have consistently lower mentions of diversity in their job descriptions. </a:t>
            </a:r>
          </a:p>
          <a:p>
            <a:pPr marL="457200" lvl="0" indent="-298450" algn="l" rtl="0">
              <a:spcBef>
                <a:spcPts val="0"/>
              </a:spcBef>
              <a:spcAft>
                <a:spcPts val="0"/>
              </a:spcAft>
              <a:buSzPts val="1100"/>
              <a:buChar char="-"/>
            </a:pPr>
            <a:r>
              <a:rPr lang="en-US" dirty="0"/>
              <a:t>Certain terms have a much greater disparity, such as “</a:t>
            </a:r>
            <a:r>
              <a:rPr lang="en" dirty="0"/>
              <a:t>disability/disabilities,” “inclusive,” “minorities,” “underrepresented,” and “women”</a:t>
            </a:r>
            <a:endParaRPr lang="en-US" dirty="0"/>
          </a:p>
          <a:p>
            <a:pPr marL="0" lvl="0" indent="0" algn="l" rtl="0">
              <a:spcBef>
                <a:spcPts val="0"/>
              </a:spcBef>
              <a:spcAft>
                <a:spcPts val="0"/>
              </a:spcAft>
              <a:buNone/>
            </a:pPr>
            <a:r>
              <a:rPr lang="en-US" dirty="0"/>
              <a:t>We suspect that academic postings are consistently ahead due to the standard diversity language required by many universities—public sectors may be required to included diversity statements.</a:t>
            </a:r>
          </a:p>
          <a:p>
            <a:pPr marL="457200" lvl="0" indent="-298450" algn="l" rtl="0">
              <a:spcBef>
                <a:spcPts val="0"/>
              </a:spcBef>
              <a:spcAft>
                <a:spcPts val="0"/>
              </a:spcAft>
              <a:buSzPts val="1100"/>
              <a:buChar cha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e74ea098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e74ea098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found some interesting results based on job permanence:</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r>
              <a:rPr lang="en" dirty="0"/>
              <a:t>Most permanent jobs involve development, leadership, management, and teaching</a:t>
            </a:r>
            <a:endParaRPr dirty="0"/>
          </a:p>
          <a:p>
            <a:pPr marL="457200" lvl="0" indent="-298450" algn="l" rtl="0">
              <a:spcBef>
                <a:spcPts val="0"/>
              </a:spcBef>
              <a:spcAft>
                <a:spcPts val="0"/>
              </a:spcAft>
              <a:buSzPts val="1100"/>
              <a:buChar char="-"/>
            </a:pPr>
            <a:r>
              <a:rPr lang="en" dirty="0"/>
              <a:t>While temporary jobs focus more on experiment and research </a:t>
            </a:r>
          </a:p>
          <a:p>
            <a:pPr marL="457200" lvl="0" indent="-298450" algn="l" rtl="0">
              <a:spcBef>
                <a:spcPts val="0"/>
              </a:spcBef>
              <a:spcAft>
                <a:spcPts val="0"/>
              </a:spcAft>
              <a:buSzPts val="1100"/>
              <a:buChar char="-"/>
            </a:pPr>
            <a:r>
              <a:rPr lang="en" dirty="0"/>
              <a:t>Once again, we see an unexplained disparity with the term “oral”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Unlike our sector results, diversity terms seem to be about equal in temporary and permanent jobs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high percentage of jobs in the private sector are permanent positions, while academia and government have large proportions of temporary positions.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To conclude, </a:t>
            </a:r>
          </a:p>
          <a:p>
            <a:pPr marL="457200" lvl="0" indent="-298450" algn="l" rtl="0">
              <a:spcBef>
                <a:spcPts val="0"/>
              </a:spcBef>
              <a:spcAft>
                <a:spcPts val="0"/>
              </a:spcAft>
              <a:buSzPts val="1100"/>
              <a:buChar char="-"/>
            </a:pPr>
            <a:r>
              <a:rPr lang="en-US" dirty="0"/>
              <a:t>A high percentage of jobs in the private sector are permanent positions, while academia and government have large proportions of temporary positions. </a:t>
            </a:r>
          </a:p>
          <a:p>
            <a:pPr marL="457200" lvl="0" indent="-298450" algn="l" rtl="0">
              <a:spcBef>
                <a:spcPts val="0"/>
              </a:spcBef>
              <a:spcAft>
                <a:spcPts val="0"/>
              </a:spcAft>
              <a:buSzPts val="1100"/>
              <a:buChar char="-"/>
            </a:pPr>
            <a:r>
              <a:rPr lang="en-US" dirty="0"/>
              <a:t>Keywords oriented towards research and development, such as "design, develop, model, technical" were more prominent in the private and government sectors, while terms like "teach" and "course“</a:t>
            </a:r>
          </a:p>
          <a:p>
            <a:pPr marL="457200" lvl="0" indent="-298450" algn="l" rtl="0">
              <a:spcBef>
                <a:spcPts val="0"/>
              </a:spcBef>
              <a:spcAft>
                <a:spcPts val="0"/>
              </a:spcAft>
              <a:buSzPts val="1100"/>
              <a:buChar char="-"/>
            </a:pPr>
            <a:r>
              <a:rPr lang="en-US" dirty="0"/>
              <a:t>"Experiment" appears most often in the government sector, and appears with similar regularity within academic and private jobs. </a:t>
            </a:r>
          </a:p>
          <a:p>
            <a:pPr marL="457200" lvl="0" indent="-298450" algn="l" rtl="0">
              <a:spcBef>
                <a:spcPts val="0"/>
              </a:spcBef>
              <a:spcAft>
                <a:spcPts val="0"/>
              </a:spcAft>
              <a:buSzPts val="1100"/>
              <a:buChar char="-"/>
            </a:pPr>
            <a:r>
              <a:rPr lang="en-US" dirty="0"/>
              <a:t>Diversity terms do not seem to change by job permeance. The average STDEV between temporary and permeant jobs is under 2%, compared to 9% between all sectors. As we saw, the private sector did not include near as many terms as other sectors.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our analysis provided sone interesting insights, we have more work we can perform to further this project. </a:t>
            </a:r>
          </a:p>
          <a:p>
            <a:pPr marL="457200" lvl="0" indent="-298450" algn="l" rtl="0">
              <a:spcBef>
                <a:spcPts val="0"/>
              </a:spcBef>
              <a:spcAft>
                <a:spcPts val="0"/>
              </a:spcAft>
              <a:buSzPts val="1100"/>
              <a:buChar char="-"/>
            </a:pPr>
            <a:r>
              <a:rPr lang="en-US" dirty="0"/>
              <a:t>If I had more time, I would perform further analysis based on other conditions, such as degree requirement and job level.</a:t>
            </a:r>
          </a:p>
          <a:p>
            <a:pPr marL="457200" lvl="0" indent="-298450" algn="l" rtl="0">
              <a:spcBef>
                <a:spcPts val="0"/>
              </a:spcBef>
              <a:spcAft>
                <a:spcPts val="0"/>
              </a:spcAft>
              <a:buSzPts val="1100"/>
              <a:buChar char="-"/>
            </a:pPr>
            <a:r>
              <a:rPr lang="en-US" dirty="0"/>
              <a:t>Our application has significant functionality, but we could still extend its scope by integrating pre-processing and improving the import module to intelligently identify imported columns.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6b4974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6b4974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to give special thanks to my mentor, </a:t>
            </a:r>
            <a:r>
              <a:rPr lang="en-US" dirty="0" err="1"/>
              <a:t>Midhat</a:t>
            </a:r>
            <a:r>
              <a:rPr lang="en-US" dirty="0"/>
              <a:t>, for all her help and support throughout this project, and to all the folks at AIP that made the internship possible! I’ll now open to any questions.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My project goal was to use APS job board data to analyze </a:t>
            </a:r>
            <a:r>
              <a:rPr lang="en-US" b="0" i="0" dirty="0">
                <a:solidFill>
                  <a:srgbClr val="D1D2D3"/>
                </a:solidFill>
                <a:effectLst/>
                <a:latin typeface="Slack-Lato"/>
              </a:rPr>
              <a:t>skills of physics degree holders that are high in demand by employers. I needed to </a:t>
            </a:r>
            <a:endParaRPr lang="en-US" sz="1100" b="0" i="0" u="none" strike="noStrike" dirty="0">
              <a:solidFill>
                <a:srgbClr val="000000"/>
              </a:solidFill>
              <a:effectLst/>
              <a:latin typeface="Arial" panose="020B0604020202020204" pitchFamily="34" charset="0"/>
            </a:endParaRPr>
          </a:p>
          <a:p>
            <a:pPr marL="457200" lvl="0" indent="-298450" algn="l" rtl="0">
              <a:spcBef>
                <a:spcPts val="0"/>
              </a:spcBef>
              <a:spcAft>
                <a:spcPts val="0"/>
              </a:spcAft>
              <a:buSzPts val="1100"/>
              <a:buChar char="-"/>
            </a:pPr>
            <a:r>
              <a:rPr lang="en-US" b="0" i="0" dirty="0">
                <a:solidFill>
                  <a:srgbClr val="D1D2D3"/>
                </a:solidFill>
                <a:effectLst/>
                <a:latin typeface="Slack-Lato"/>
              </a:rPr>
              <a:t>create and catalog a database containing the data, </a:t>
            </a:r>
          </a:p>
          <a:p>
            <a:pPr marL="457200" lvl="0" indent="-298450" algn="l" rtl="0">
              <a:spcBef>
                <a:spcPts val="0"/>
              </a:spcBef>
              <a:spcAft>
                <a:spcPts val="0"/>
              </a:spcAft>
              <a:buSzPts val="1100"/>
              <a:buChar char="-"/>
            </a:pPr>
            <a:r>
              <a:rPr lang="en-US" b="0" i="0" dirty="0">
                <a:solidFill>
                  <a:srgbClr val="D1D2D3"/>
                </a:solidFill>
                <a:effectLst/>
                <a:latin typeface="Slack-Lato"/>
              </a:rPr>
              <a:t>quantitatively analyze this data, </a:t>
            </a:r>
          </a:p>
          <a:p>
            <a:pPr marL="457200" lvl="0" indent="-298450" algn="l" rtl="0">
              <a:spcBef>
                <a:spcPts val="0"/>
              </a:spcBef>
              <a:spcAft>
                <a:spcPts val="0"/>
              </a:spcAft>
              <a:buSzPts val="1100"/>
              <a:buChar char="-"/>
            </a:pPr>
            <a:r>
              <a:rPr lang="en-US" b="0" i="0" dirty="0">
                <a:solidFill>
                  <a:srgbClr val="D1D2D3"/>
                </a:solidFill>
                <a:effectLst/>
                <a:latin typeface="Slack-Lato"/>
              </a:rPr>
              <a:t>and examine correlations in the data based on sector and job permeance.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Various tools exist to catalog and analyze data. However, we needed a program to identify and count important keywords in our data based on specific conditions we specify. This is possible in tools such as excel, but such solutions are slow and difficult to implement. Rather, we chose to build our own program to achieve our goals.</a:t>
            </a:r>
            <a:endParaRPr lang="en-US"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Some classifications, such as job permanence, are not even given by the job board. This means that we need to make those classifications as a prior step in order to analyze our data  based on those conditions. We used excel formulas to achieve this, but we hope to build this pre-processing into our custom solution in the future.</a:t>
            </a:r>
            <a:endParaRPr lang="en-US" dirty="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We chose to build our program in python, with various modules to handle user interfaces, our database system, and data conversions.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Specific choices include SQLite3, a fast and locally operated python module, as our database system.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I also implemented pandas, </a:t>
            </a:r>
            <a:r>
              <a:rPr lang="en-US" sz="1800" b="0" i="0" u="none" strike="noStrike" dirty="0" err="1">
                <a:solidFill>
                  <a:srgbClr val="000000"/>
                </a:solidFill>
                <a:effectLst/>
                <a:latin typeface="Arial" panose="020B0604020202020204" pitchFamily="34" charset="0"/>
              </a:rPr>
              <a:t>numpy</a:t>
            </a:r>
            <a:r>
              <a:rPr lang="en-US" sz="1800" b="0" i="0" u="none" strike="noStrike" dirty="0">
                <a:solidFill>
                  <a:srgbClr val="000000"/>
                </a:solidFill>
                <a:effectLst/>
                <a:latin typeface="Arial" panose="020B0604020202020204" pitchFamily="34" charset="0"/>
              </a:rPr>
              <a:t>, and other modules to handle file conversions. The final product is a fully contained executable program that can quickly and efficiently process our data and spit out results.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518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64b11a4b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64b11a4b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First, the program creates and populates the job database with the import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Then, the we can use the search module to find the most common keywords in the job descriptions, with filters based on word type, minimum hits, and other filters. The program can send this data or custom keywords populated by the user to the analyze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Here, we can select which field to analyze (job description, title, or requirements) and select which analyses to perform.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This module spits out our results, we can then export and analyze.</a:t>
            </a:r>
            <a:endParaRPr lang="en-US" dirty="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we delve into results by keywords, it would be a good idea to draw your attention to the trend in job permanence by sector. You may note that temporary jobs are much more common in academic and government sectors, as postdocs are much more common in those fields. Furthermore, private jobs are almost always permanent.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e74ea098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e74ea098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graphics show the percentage of the sector that contains each keyword. For example, the first keyword, “assistant,” appears in about 40% of all academic jobs.  The terms shown are selected from those with the highest variance between sectors. Blue represents academic, red is government and national lab, and yellow is private.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results seem obvious.</a:t>
            </a:r>
            <a:endParaRPr dirty="0"/>
          </a:p>
          <a:p>
            <a:pPr marL="457200" lvl="0" indent="-298450" algn="l" rtl="0">
              <a:spcBef>
                <a:spcPts val="0"/>
              </a:spcBef>
              <a:spcAft>
                <a:spcPts val="0"/>
              </a:spcAft>
              <a:buSzPts val="1100"/>
              <a:buChar char="-"/>
            </a:pPr>
            <a:r>
              <a:rPr lang="en-US" dirty="0"/>
              <a:t>Keywords like “assistant”, “course”, and “teach” are much more common in academia, as one might expect.</a:t>
            </a:r>
            <a:endParaRPr dirty="0"/>
          </a:p>
          <a:p>
            <a:pPr marL="457200" lvl="0" indent="-298450" algn="l" rtl="0">
              <a:spcBef>
                <a:spcPts val="0"/>
              </a:spcBef>
              <a:spcAft>
                <a:spcPts val="0"/>
              </a:spcAft>
              <a:buSzPts val="1100"/>
              <a:buChar char="-"/>
            </a:pPr>
            <a:r>
              <a:rPr lang="en" b="1" dirty="0"/>
              <a:t>"Customer” and “product”</a:t>
            </a:r>
            <a:r>
              <a:rPr lang="en" dirty="0"/>
              <a:t> are more prevalent in the private sector, because they’re more market-oriented.</a:t>
            </a:r>
            <a:endParaRPr dirty="0"/>
          </a:p>
          <a:p>
            <a:pPr marL="457200" lvl="0" indent="-298450" algn="l" rtl="0">
              <a:spcBef>
                <a:spcPts val="0"/>
              </a:spcBef>
              <a:spcAft>
                <a:spcPts val="0"/>
              </a:spcAft>
              <a:buSzPts val="1100"/>
              <a:buChar char="-"/>
            </a:pPr>
            <a:r>
              <a:rPr lang="en" b="0" dirty="0"/>
              <a:t>Terms like </a:t>
            </a:r>
            <a:r>
              <a:rPr lang="en" b="1" dirty="0"/>
              <a:t>"Design,” “develop,” “model,” “solutions,” “technical,” “technology,” and “test” </a:t>
            </a:r>
            <a:r>
              <a:rPr lang="en" dirty="0"/>
              <a:t>are more common in private and government sectors, because these positions are more R&amp;D oriented, while academic jobs have a higher teaching component</a:t>
            </a:r>
            <a:endParaRPr dirty="0"/>
          </a:p>
          <a:p>
            <a:pPr marL="457200" lvl="0" indent="-298450" algn="l" rtl="0">
              <a:spcBef>
                <a:spcPts val="0"/>
              </a:spcBef>
              <a:spcAft>
                <a:spcPts val="0"/>
              </a:spcAft>
              <a:buSzPts val="1100"/>
              <a:buChar char="-"/>
            </a:pPr>
            <a:r>
              <a:rPr lang="en" dirty="0"/>
              <a:t>"Vision” is most common in governments fields, because labs are often vision-driven and there is more strategic planning</a:t>
            </a:r>
            <a:endParaRPr dirty="0"/>
          </a:p>
          <a:p>
            <a:pPr marL="0" lvl="0" indent="0" algn="l" rtl="0">
              <a:spcBef>
                <a:spcPts val="0"/>
              </a:spcBef>
              <a:spcAft>
                <a:spcPts val="0"/>
              </a:spcAft>
              <a:buNone/>
            </a:pPr>
            <a:r>
              <a:rPr lang="en" dirty="0"/>
              <a:t>Some results are more interesting:</a:t>
            </a:r>
            <a:endParaRP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Oddly, “oral” appears much more often in government and academia.</a:t>
            </a:r>
            <a:endParaRPr lang="en" dirty="0"/>
          </a:p>
          <a:p>
            <a:pPr marL="457200" lvl="0" indent="-298450" algn="l" rtl="0">
              <a:spcBef>
                <a:spcPts val="0"/>
              </a:spcBef>
              <a:spcAft>
                <a:spcPts val="0"/>
              </a:spcAft>
              <a:buSzPts val="1100"/>
              <a:buChar char="-"/>
            </a:pPr>
            <a:r>
              <a:rPr lang="en" dirty="0"/>
              <a:t>“Experiment” is equally prevalent in academia and private sectors, but it appears much more often in gover</a:t>
            </a:r>
            <a:r>
              <a:rPr lang="en-US" dirty="0"/>
              <a:t>n</a:t>
            </a:r>
            <a:r>
              <a:rPr lang="en" dirty="0"/>
              <a:t>ment and national labs.</a:t>
            </a:r>
            <a:endParaRPr dirty="0"/>
          </a:p>
          <a:p>
            <a:pPr marL="457200" lvl="0" indent="-298450" algn="l" rtl="0">
              <a:spcBef>
                <a:spcPts val="0"/>
              </a:spcBef>
              <a:spcAft>
                <a:spcPts val="0"/>
              </a:spcAft>
              <a:buSzPts val="1100"/>
              <a:buChar char="-"/>
            </a:pPr>
            <a:r>
              <a:rPr lang="en" dirty="0"/>
              <a:t>“Fusion” and “plasma” appear more in government sectors, most likely due to the Princeton Plasma Physics Lab</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strike="sngStrike" dirty="0"/>
              <a:t>Scientific appears more in govt, scientist appears almost equally in private and govt (likely because it is a position title), and science appears more in govt/academia, likely because basic science is not the goal of most companies</a:t>
            </a:r>
          </a:p>
          <a:p>
            <a:pPr marL="457200" lvl="0" indent="-298450" algn="l" rtl="0">
              <a:spcBef>
                <a:spcPts val="0"/>
              </a:spcBef>
              <a:spcAft>
                <a:spcPts val="0"/>
              </a:spcAft>
              <a:buSzPts val="1100"/>
              <a:buChar cha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userDrawn="1">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1pPr>
            <a:lvl2pPr marL="914400" lvl="1"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2pPr>
            <a:lvl3pPr marL="1371600" lvl="2"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3pPr>
            <a:lvl4pPr marL="1828800" lvl="3"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4pPr>
            <a:lvl5pPr marL="2286000" lvl="4"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5pPr>
            <a:lvl6pPr marL="2743200" lvl="5"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6pPr>
            <a:lvl7pPr marL="3200400" lvl="6"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7pPr>
            <a:lvl8pPr marL="3657600" lvl="7"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8pPr>
            <a:lvl9pPr marL="4114800" lvl="8" indent="-304800">
              <a:lnSpc>
                <a:spcPct val="115000"/>
              </a:lnSpc>
              <a:spcBef>
                <a:spcPts val="1600"/>
              </a:spcBef>
              <a:spcAft>
                <a:spcPts val="160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6" r:id="rId14"/>
    <p:sldLayoutId id="2147483667" r:id="rId1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Rajdhani"/>
                <a:ea typeface="Rajdhani"/>
                <a:cs typeface="Rajdhani"/>
                <a:sym typeface="Rajdhani"/>
              </a:rPr>
              <a:t>Employment Trends: Desirable Applicant Skills of Physics Degree Holders</a:t>
            </a:r>
            <a:endParaRPr sz="3000">
              <a:latin typeface="Rajdhani"/>
              <a:ea typeface="Rajdhani"/>
              <a:cs typeface="Rajdhani"/>
              <a:sym typeface="Rajdhani"/>
            </a:endParaRPr>
          </a:p>
        </p:txBody>
      </p:sp>
      <p:sp>
        <p:nvSpPr>
          <p:cNvPr id="99" name="Google Shape;99;p2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Fira Sans Condensed"/>
                <a:ea typeface="Fira Sans Condensed"/>
                <a:cs typeface="Fira Sans Condensed"/>
                <a:sym typeface="Fira Sans Condensed"/>
              </a:rPr>
              <a:t>Sylphrena </a:t>
            </a:r>
            <a:r>
              <a:rPr lang="en" dirty="0">
                <a:latin typeface="Fira Sans Condensed"/>
                <a:ea typeface="Fira Sans Condensed"/>
                <a:cs typeface="Fira Sans Condensed"/>
                <a:sym typeface="Fira Sans Condensed"/>
              </a:rPr>
              <a:t>Kleinsasser, APS Careers Intern</a:t>
            </a:r>
            <a:endParaRPr dirty="0">
              <a:latin typeface="Fira Sans Condensed"/>
              <a:ea typeface="Fira Sans Condensed"/>
              <a:cs typeface="Fira Sans Condensed"/>
              <a:sym typeface="Fira Sans Condensed"/>
            </a:endParaRPr>
          </a:p>
        </p:txBody>
      </p:sp>
      <p:pic>
        <p:nvPicPr>
          <p:cNvPr id="100" name="Google Shape;100;p22"/>
          <p:cNvPicPr preferRelativeResize="0"/>
          <p:nvPr/>
        </p:nvPicPr>
        <p:blipFill>
          <a:blip r:embed="rId4">
            <a:alphaModFix/>
          </a:blip>
          <a:stretch>
            <a:fillRect/>
          </a:stretch>
        </p:blipFill>
        <p:spPr>
          <a:xfrm>
            <a:off x="1681702" y="4119320"/>
            <a:ext cx="711700" cy="711700"/>
          </a:xfrm>
          <a:prstGeom prst="rect">
            <a:avLst/>
          </a:prstGeom>
          <a:noFill/>
          <a:ln>
            <a:noFill/>
          </a:ln>
        </p:spPr>
      </p:pic>
      <p:pic>
        <p:nvPicPr>
          <p:cNvPr id="101" name="Google Shape;101;p22"/>
          <p:cNvPicPr preferRelativeResize="0"/>
          <p:nvPr/>
        </p:nvPicPr>
        <p:blipFill>
          <a:blip r:embed="rId5">
            <a:alphaModFix/>
          </a:blip>
          <a:stretch>
            <a:fillRect/>
          </a:stretch>
        </p:blipFill>
        <p:spPr>
          <a:xfrm>
            <a:off x="2557619" y="4140045"/>
            <a:ext cx="811701" cy="670250"/>
          </a:xfrm>
          <a:prstGeom prst="rect">
            <a:avLst/>
          </a:prstGeom>
          <a:noFill/>
          <a:ln>
            <a:noFill/>
          </a:ln>
        </p:spPr>
      </p:pic>
      <p:sp>
        <p:nvSpPr>
          <p:cNvPr id="7" name="Google Shape;99;p22">
            <a:extLst>
              <a:ext uri="{FF2B5EF4-FFF2-40B4-BE49-F238E27FC236}">
                <a16:creationId xmlns:a16="http://schemas.microsoft.com/office/drawing/2014/main" id="{4CB13FC6-1125-4E7B-838B-81D733278AF6}"/>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1</a:t>
            </a:r>
          </a:p>
        </p:txBody>
      </p:sp>
      <p:pic>
        <p:nvPicPr>
          <p:cNvPr id="4" name="Picture 3">
            <a:extLst>
              <a:ext uri="{FF2B5EF4-FFF2-40B4-BE49-F238E27FC236}">
                <a16:creationId xmlns:a16="http://schemas.microsoft.com/office/drawing/2014/main" id="{7023F13D-E99C-4A66-80ED-A0CD9EC97183}"/>
              </a:ext>
            </a:extLst>
          </p:cNvPr>
          <p:cNvPicPr>
            <a:picLocks noChangeAspect="1"/>
          </p:cNvPicPr>
          <p:nvPr/>
        </p:nvPicPr>
        <p:blipFill>
          <a:blip r:embed="rId6"/>
          <a:stretch>
            <a:fillRect/>
          </a:stretch>
        </p:blipFill>
        <p:spPr>
          <a:xfrm>
            <a:off x="826510" y="4158258"/>
            <a:ext cx="690975" cy="690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0"/>
        <p:cNvGrpSpPr/>
        <p:nvPr/>
      </p:nvGrpSpPr>
      <p:grpSpPr>
        <a:xfrm>
          <a:off x="0" y="0"/>
          <a:ext cx="0" cy="0"/>
          <a:chOff x="0" y="0"/>
          <a:chExt cx="0" cy="0"/>
        </a:xfrm>
      </p:grpSpPr>
      <p:pic>
        <p:nvPicPr>
          <p:cNvPr id="681" name="Google Shape;681;p31" title="Comparisons of Keywords in Academic/Government/Private Jobs                                                                                                                                                                     [Selected Terms with Standard Deviation &lt; 0.1%]"/>
          <p:cNvPicPr preferRelativeResize="0"/>
          <p:nvPr/>
        </p:nvPicPr>
        <p:blipFill>
          <a:blip r:embed="rId4">
            <a:alphaModFix/>
          </a:blip>
          <a:stretch>
            <a:fillRect/>
          </a:stretch>
        </p:blipFill>
        <p:spPr>
          <a:xfrm>
            <a:off x="108486" y="0"/>
            <a:ext cx="8927027" cy="5143499"/>
          </a:xfrm>
          <a:prstGeom prst="rect">
            <a:avLst/>
          </a:prstGeom>
          <a:noFill/>
          <a:ln>
            <a:noFill/>
          </a:ln>
        </p:spPr>
      </p:pic>
      <p:sp>
        <p:nvSpPr>
          <p:cNvPr id="682" name="Google Shape;682;p31"/>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A2C73DF4-1AFC-40D6-8469-BE495B12EA14}"/>
              </a:ext>
            </a:extLst>
          </p:cNvPr>
          <p:cNvPicPr>
            <a:picLocks noChangeAspect="1"/>
          </p:cNvPicPr>
          <p:nvPr/>
        </p:nvPicPr>
        <p:blipFill>
          <a:blip r:embed="rId5"/>
          <a:stretch>
            <a:fillRect/>
          </a:stretch>
        </p:blipFill>
        <p:spPr>
          <a:xfrm>
            <a:off x="1341120" y="991986"/>
            <a:ext cx="360218" cy="2992218"/>
          </a:xfrm>
          <a:prstGeom prst="rect">
            <a:avLst/>
          </a:prstGeom>
        </p:spPr>
      </p:pic>
      <p:pic>
        <p:nvPicPr>
          <p:cNvPr id="5" name="Picture 4">
            <a:extLst>
              <a:ext uri="{FF2B5EF4-FFF2-40B4-BE49-F238E27FC236}">
                <a16:creationId xmlns:a16="http://schemas.microsoft.com/office/drawing/2014/main" id="{940E316B-911A-4220-B0C6-646D338FA030}"/>
              </a:ext>
            </a:extLst>
          </p:cNvPr>
          <p:cNvPicPr>
            <a:picLocks noChangeAspect="1"/>
          </p:cNvPicPr>
          <p:nvPr/>
        </p:nvPicPr>
        <p:blipFill>
          <a:blip r:embed="rId5"/>
          <a:stretch>
            <a:fillRect/>
          </a:stretch>
        </p:blipFill>
        <p:spPr>
          <a:xfrm>
            <a:off x="939338" y="991986"/>
            <a:ext cx="360218" cy="2992218"/>
          </a:xfrm>
          <a:prstGeom prst="rect">
            <a:avLst/>
          </a:prstGeom>
        </p:spPr>
      </p:pic>
      <p:pic>
        <p:nvPicPr>
          <p:cNvPr id="6" name="Picture 5">
            <a:extLst>
              <a:ext uri="{FF2B5EF4-FFF2-40B4-BE49-F238E27FC236}">
                <a16:creationId xmlns:a16="http://schemas.microsoft.com/office/drawing/2014/main" id="{127069E6-D7EE-4E89-A5DD-9AC1BE9F0861}"/>
              </a:ext>
            </a:extLst>
          </p:cNvPr>
          <p:cNvPicPr>
            <a:picLocks noChangeAspect="1"/>
          </p:cNvPicPr>
          <p:nvPr/>
        </p:nvPicPr>
        <p:blipFill>
          <a:blip r:embed="rId5"/>
          <a:stretch>
            <a:fillRect/>
          </a:stretch>
        </p:blipFill>
        <p:spPr>
          <a:xfrm>
            <a:off x="8318269" y="991986"/>
            <a:ext cx="360218" cy="2992218"/>
          </a:xfrm>
          <a:prstGeom prst="rect">
            <a:avLst/>
          </a:prstGeom>
        </p:spPr>
      </p:pic>
      <p:pic>
        <p:nvPicPr>
          <p:cNvPr id="8" name="Picture 7">
            <a:extLst>
              <a:ext uri="{FF2B5EF4-FFF2-40B4-BE49-F238E27FC236}">
                <a16:creationId xmlns:a16="http://schemas.microsoft.com/office/drawing/2014/main" id="{5EE9735D-67D1-40AA-BFCD-06D695D988AD}"/>
              </a:ext>
            </a:extLst>
          </p:cNvPr>
          <p:cNvPicPr>
            <a:picLocks noChangeAspect="1"/>
          </p:cNvPicPr>
          <p:nvPr/>
        </p:nvPicPr>
        <p:blipFill>
          <a:blip r:embed="rId5"/>
          <a:stretch>
            <a:fillRect/>
          </a:stretch>
        </p:blipFill>
        <p:spPr>
          <a:xfrm>
            <a:off x="2165465" y="991986"/>
            <a:ext cx="360218" cy="2992218"/>
          </a:xfrm>
          <a:prstGeom prst="rect">
            <a:avLst/>
          </a:prstGeom>
        </p:spPr>
      </p:pic>
      <p:pic>
        <p:nvPicPr>
          <p:cNvPr id="9" name="Picture 8">
            <a:extLst>
              <a:ext uri="{FF2B5EF4-FFF2-40B4-BE49-F238E27FC236}">
                <a16:creationId xmlns:a16="http://schemas.microsoft.com/office/drawing/2014/main" id="{772C337E-CD63-4204-AA1E-22E5D20983EF}"/>
              </a:ext>
            </a:extLst>
          </p:cNvPr>
          <p:cNvPicPr>
            <a:picLocks noChangeAspect="1"/>
          </p:cNvPicPr>
          <p:nvPr/>
        </p:nvPicPr>
        <p:blipFill>
          <a:blip r:embed="rId5"/>
          <a:stretch>
            <a:fillRect/>
          </a:stretch>
        </p:blipFill>
        <p:spPr>
          <a:xfrm>
            <a:off x="4628804" y="991986"/>
            <a:ext cx="360218" cy="2992218"/>
          </a:xfrm>
          <a:prstGeom prst="rect">
            <a:avLst/>
          </a:prstGeom>
        </p:spPr>
      </p:pic>
      <p:pic>
        <p:nvPicPr>
          <p:cNvPr id="10" name="Picture 9">
            <a:extLst>
              <a:ext uri="{FF2B5EF4-FFF2-40B4-BE49-F238E27FC236}">
                <a16:creationId xmlns:a16="http://schemas.microsoft.com/office/drawing/2014/main" id="{8221F3E1-3ACE-4031-AEAD-F9D795A97FA1}"/>
              </a:ext>
            </a:extLst>
          </p:cNvPr>
          <p:cNvPicPr>
            <a:picLocks noChangeAspect="1"/>
          </p:cNvPicPr>
          <p:nvPr/>
        </p:nvPicPr>
        <p:blipFill>
          <a:blip r:embed="rId5"/>
          <a:stretch>
            <a:fillRect/>
          </a:stretch>
        </p:blipFill>
        <p:spPr>
          <a:xfrm>
            <a:off x="4211781" y="991986"/>
            <a:ext cx="360218" cy="2992218"/>
          </a:xfrm>
          <a:prstGeom prst="rect">
            <a:avLst/>
          </a:prstGeom>
        </p:spPr>
      </p:pic>
      <p:pic>
        <p:nvPicPr>
          <p:cNvPr id="11" name="Picture 10">
            <a:extLst>
              <a:ext uri="{FF2B5EF4-FFF2-40B4-BE49-F238E27FC236}">
                <a16:creationId xmlns:a16="http://schemas.microsoft.com/office/drawing/2014/main" id="{64A7F168-D884-452E-8373-6D30F98C1D67}"/>
              </a:ext>
            </a:extLst>
          </p:cNvPr>
          <p:cNvPicPr>
            <a:picLocks noChangeAspect="1"/>
          </p:cNvPicPr>
          <p:nvPr/>
        </p:nvPicPr>
        <p:blipFill>
          <a:blip r:embed="rId5"/>
          <a:stretch>
            <a:fillRect/>
          </a:stretch>
        </p:blipFill>
        <p:spPr>
          <a:xfrm>
            <a:off x="5446914" y="991986"/>
            <a:ext cx="360218" cy="2992218"/>
          </a:xfrm>
          <a:prstGeom prst="rect">
            <a:avLst/>
          </a:prstGeom>
        </p:spPr>
      </p:pic>
      <p:pic>
        <p:nvPicPr>
          <p:cNvPr id="12" name="Picture 11">
            <a:extLst>
              <a:ext uri="{FF2B5EF4-FFF2-40B4-BE49-F238E27FC236}">
                <a16:creationId xmlns:a16="http://schemas.microsoft.com/office/drawing/2014/main" id="{14911D2F-5F1F-48F7-9C42-48293353D204}"/>
              </a:ext>
            </a:extLst>
          </p:cNvPr>
          <p:cNvPicPr>
            <a:picLocks noChangeAspect="1"/>
          </p:cNvPicPr>
          <p:nvPr/>
        </p:nvPicPr>
        <p:blipFill>
          <a:blip r:embed="rId5"/>
          <a:stretch>
            <a:fillRect/>
          </a:stretch>
        </p:blipFill>
        <p:spPr>
          <a:xfrm>
            <a:off x="7094220" y="991986"/>
            <a:ext cx="360218" cy="2992218"/>
          </a:xfrm>
          <a:prstGeom prst="rect">
            <a:avLst/>
          </a:prstGeom>
        </p:spPr>
      </p:pic>
      <p:pic>
        <p:nvPicPr>
          <p:cNvPr id="13" name="Picture 12">
            <a:extLst>
              <a:ext uri="{FF2B5EF4-FFF2-40B4-BE49-F238E27FC236}">
                <a16:creationId xmlns:a16="http://schemas.microsoft.com/office/drawing/2014/main" id="{48E31C81-D9DF-45DB-85BA-A8AB79877DA2}"/>
              </a:ext>
            </a:extLst>
          </p:cNvPr>
          <p:cNvPicPr>
            <a:picLocks noChangeAspect="1"/>
          </p:cNvPicPr>
          <p:nvPr/>
        </p:nvPicPr>
        <p:blipFill>
          <a:blip r:embed="rId5"/>
          <a:stretch>
            <a:fillRect/>
          </a:stretch>
        </p:blipFill>
        <p:spPr>
          <a:xfrm>
            <a:off x="2574520" y="991986"/>
            <a:ext cx="360218" cy="2992218"/>
          </a:xfrm>
          <a:prstGeom prst="rect">
            <a:avLst/>
          </a:prstGeom>
        </p:spPr>
      </p:pic>
      <p:sp>
        <p:nvSpPr>
          <p:cNvPr id="14" name="Google Shape;99;p22">
            <a:extLst>
              <a:ext uri="{FF2B5EF4-FFF2-40B4-BE49-F238E27FC236}">
                <a16:creationId xmlns:a16="http://schemas.microsoft.com/office/drawing/2014/main" id="{4B2D09AC-E84B-4C20-A86D-B6CA120C2451}"/>
              </a:ext>
            </a:extLst>
          </p:cNvPr>
          <p:cNvSpPr txBox="1">
            <a:spLocks/>
          </p:cNvSpPr>
          <p:nvPr/>
        </p:nvSpPr>
        <p:spPr>
          <a:xfrm>
            <a:off x="8450317" y="4777455"/>
            <a:ext cx="662153"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6"/>
        <p:cNvGrpSpPr/>
        <p:nvPr/>
      </p:nvGrpSpPr>
      <p:grpSpPr>
        <a:xfrm>
          <a:off x="0" y="0"/>
          <a:ext cx="0" cy="0"/>
          <a:chOff x="0" y="0"/>
          <a:chExt cx="0" cy="0"/>
        </a:xfrm>
      </p:grpSpPr>
      <p:pic>
        <p:nvPicPr>
          <p:cNvPr id="1028" name="Picture 4">
            <a:extLst>
              <a:ext uri="{FF2B5EF4-FFF2-40B4-BE49-F238E27FC236}">
                <a16:creationId xmlns:a16="http://schemas.microsoft.com/office/drawing/2014/main" id="{CCE13DFA-3DE8-4276-B801-1B758A393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02" y="93210"/>
            <a:ext cx="8910214" cy="5024018"/>
          </a:xfrm>
          <a:prstGeom prst="rect">
            <a:avLst/>
          </a:prstGeom>
          <a:noFill/>
          <a:extLst>
            <a:ext uri="{909E8E84-426E-40DD-AFC4-6F175D3DCCD1}">
              <a14:hiddenFill xmlns:a14="http://schemas.microsoft.com/office/drawing/2010/main">
                <a:solidFill>
                  <a:srgbClr val="FFFFFF"/>
                </a:solidFill>
              </a14:hiddenFill>
            </a:ext>
          </a:extLst>
        </p:spPr>
      </p:pic>
      <p:sp>
        <p:nvSpPr>
          <p:cNvPr id="688" name="Google Shape;688;p32"/>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CD3E0408-FA84-4E7D-8F20-07169C547B5A}"/>
              </a:ext>
            </a:extLst>
          </p:cNvPr>
          <p:cNvPicPr>
            <a:picLocks noChangeAspect="1"/>
          </p:cNvPicPr>
          <p:nvPr/>
        </p:nvPicPr>
        <p:blipFill>
          <a:blip r:embed="rId5"/>
          <a:stretch>
            <a:fillRect/>
          </a:stretch>
        </p:blipFill>
        <p:spPr>
          <a:xfrm>
            <a:off x="2019992" y="990148"/>
            <a:ext cx="407325" cy="2798255"/>
          </a:xfrm>
          <a:prstGeom prst="rect">
            <a:avLst/>
          </a:prstGeom>
        </p:spPr>
      </p:pic>
      <p:pic>
        <p:nvPicPr>
          <p:cNvPr id="5" name="Picture 4">
            <a:extLst>
              <a:ext uri="{FF2B5EF4-FFF2-40B4-BE49-F238E27FC236}">
                <a16:creationId xmlns:a16="http://schemas.microsoft.com/office/drawing/2014/main" id="{86ED9C5D-44E7-408A-B778-ABAD141D6A23}"/>
              </a:ext>
            </a:extLst>
          </p:cNvPr>
          <p:cNvPicPr>
            <a:picLocks noChangeAspect="1"/>
          </p:cNvPicPr>
          <p:nvPr/>
        </p:nvPicPr>
        <p:blipFill>
          <a:blip r:embed="rId5"/>
          <a:stretch>
            <a:fillRect/>
          </a:stretch>
        </p:blipFill>
        <p:spPr>
          <a:xfrm>
            <a:off x="4078778" y="990147"/>
            <a:ext cx="407325" cy="2798255"/>
          </a:xfrm>
          <a:prstGeom prst="rect">
            <a:avLst/>
          </a:prstGeom>
        </p:spPr>
      </p:pic>
      <p:pic>
        <p:nvPicPr>
          <p:cNvPr id="6" name="Picture 5">
            <a:extLst>
              <a:ext uri="{FF2B5EF4-FFF2-40B4-BE49-F238E27FC236}">
                <a16:creationId xmlns:a16="http://schemas.microsoft.com/office/drawing/2014/main" id="{505616C8-EA78-4293-8CDD-5C2AC50583DE}"/>
              </a:ext>
            </a:extLst>
          </p:cNvPr>
          <p:cNvPicPr>
            <a:picLocks noChangeAspect="1"/>
          </p:cNvPicPr>
          <p:nvPr/>
        </p:nvPicPr>
        <p:blipFill>
          <a:blip r:embed="rId5"/>
          <a:stretch>
            <a:fillRect/>
          </a:stretch>
        </p:blipFill>
        <p:spPr>
          <a:xfrm>
            <a:off x="4596939" y="990146"/>
            <a:ext cx="407325" cy="2798255"/>
          </a:xfrm>
          <a:prstGeom prst="rect">
            <a:avLst/>
          </a:prstGeom>
        </p:spPr>
      </p:pic>
      <p:pic>
        <p:nvPicPr>
          <p:cNvPr id="7" name="Picture 6">
            <a:extLst>
              <a:ext uri="{FF2B5EF4-FFF2-40B4-BE49-F238E27FC236}">
                <a16:creationId xmlns:a16="http://schemas.microsoft.com/office/drawing/2014/main" id="{BE48E60A-3FF5-40BF-A4F9-B65D2B56B6B5}"/>
              </a:ext>
            </a:extLst>
          </p:cNvPr>
          <p:cNvPicPr>
            <a:picLocks noChangeAspect="1"/>
          </p:cNvPicPr>
          <p:nvPr/>
        </p:nvPicPr>
        <p:blipFill>
          <a:blip r:embed="rId5"/>
          <a:stretch>
            <a:fillRect/>
          </a:stretch>
        </p:blipFill>
        <p:spPr>
          <a:xfrm>
            <a:off x="7697587" y="990145"/>
            <a:ext cx="407325" cy="2798255"/>
          </a:xfrm>
          <a:prstGeom prst="rect">
            <a:avLst/>
          </a:prstGeom>
        </p:spPr>
      </p:pic>
      <p:pic>
        <p:nvPicPr>
          <p:cNvPr id="8" name="Picture 7">
            <a:extLst>
              <a:ext uri="{FF2B5EF4-FFF2-40B4-BE49-F238E27FC236}">
                <a16:creationId xmlns:a16="http://schemas.microsoft.com/office/drawing/2014/main" id="{78CE5A26-BF6A-40AE-93C2-9F40F70398F5}"/>
              </a:ext>
            </a:extLst>
          </p:cNvPr>
          <p:cNvPicPr>
            <a:picLocks noChangeAspect="1"/>
          </p:cNvPicPr>
          <p:nvPr/>
        </p:nvPicPr>
        <p:blipFill>
          <a:blip r:embed="rId5"/>
          <a:stretch>
            <a:fillRect/>
          </a:stretch>
        </p:blipFill>
        <p:spPr>
          <a:xfrm>
            <a:off x="8215748" y="990145"/>
            <a:ext cx="407325" cy="2798255"/>
          </a:xfrm>
          <a:prstGeom prst="rect">
            <a:avLst/>
          </a:prstGeom>
        </p:spPr>
      </p:pic>
      <p:sp>
        <p:nvSpPr>
          <p:cNvPr id="9" name="Google Shape;99;p22">
            <a:extLst>
              <a:ext uri="{FF2B5EF4-FFF2-40B4-BE49-F238E27FC236}">
                <a16:creationId xmlns:a16="http://schemas.microsoft.com/office/drawing/2014/main" id="{F1FB9344-5E1E-4B3C-B77A-29B481D8C78D}"/>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2"/>
        <p:cNvGrpSpPr/>
        <p:nvPr/>
      </p:nvGrpSpPr>
      <p:grpSpPr>
        <a:xfrm>
          <a:off x="0" y="0"/>
          <a:ext cx="0" cy="0"/>
          <a:chOff x="0" y="0"/>
          <a:chExt cx="0" cy="0"/>
        </a:xfrm>
      </p:grpSpPr>
      <p:pic>
        <p:nvPicPr>
          <p:cNvPr id="693" name="Google Shape;693;p33" title="Comparisons of Keywords by Permanence                                                                                                                                                                                                         [Selected Terms with Standard Deviation &gt; 10%]"/>
          <p:cNvPicPr preferRelativeResize="0"/>
          <p:nvPr/>
        </p:nvPicPr>
        <p:blipFill>
          <a:blip r:embed="rId4">
            <a:alphaModFix/>
          </a:blip>
          <a:stretch>
            <a:fillRect/>
          </a:stretch>
        </p:blipFill>
        <p:spPr>
          <a:xfrm>
            <a:off x="116495" y="0"/>
            <a:ext cx="8927027" cy="5143499"/>
          </a:xfrm>
          <a:prstGeom prst="rect">
            <a:avLst/>
          </a:prstGeom>
          <a:noFill/>
          <a:ln>
            <a:noFill/>
          </a:ln>
        </p:spPr>
      </p:pic>
      <p:pic>
        <p:nvPicPr>
          <p:cNvPr id="3" name="Picture 2">
            <a:extLst>
              <a:ext uri="{FF2B5EF4-FFF2-40B4-BE49-F238E27FC236}">
                <a16:creationId xmlns:a16="http://schemas.microsoft.com/office/drawing/2014/main" id="{D30C4C8D-1CA9-434B-BB35-9616B297E265}"/>
              </a:ext>
            </a:extLst>
          </p:cNvPr>
          <p:cNvPicPr>
            <a:picLocks noChangeAspect="1"/>
          </p:cNvPicPr>
          <p:nvPr/>
        </p:nvPicPr>
        <p:blipFill>
          <a:blip r:embed="rId5"/>
          <a:stretch>
            <a:fillRect/>
          </a:stretch>
        </p:blipFill>
        <p:spPr>
          <a:xfrm>
            <a:off x="3571700" y="969818"/>
            <a:ext cx="612373" cy="3435564"/>
          </a:xfrm>
          <a:prstGeom prst="rect">
            <a:avLst/>
          </a:prstGeom>
        </p:spPr>
      </p:pic>
      <p:pic>
        <p:nvPicPr>
          <p:cNvPr id="4" name="Picture 3">
            <a:extLst>
              <a:ext uri="{FF2B5EF4-FFF2-40B4-BE49-F238E27FC236}">
                <a16:creationId xmlns:a16="http://schemas.microsoft.com/office/drawing/2014/main" id="{DFF9F685-A3D3-4797-9403-AE80443BE815}"/>
              </a:ext>
            </a:extLst>
          </p:cNvPr>
          <p:cNvPicPr>
            <a:picLocks noChangeAspect="1"/>
          </p:cNvPicPr>
          <p:nvPr/>
        </p:nvPicPr>
        <p:blipFill>
          <a:blip r:embed="rId5"/>
          <a:stretch>
            <a:fillRect/>
          </a:stretch>
        </p:blipFill>
        <p:spPr>
          <a:xfrm>
            <a:off x="4206241" y="969818"/>
            <a:ext cx="612373" cy="3435564"/>
          </a:xfrm>
          <a:prstGeom prst="rect">
            <a:avLst/>
          </a:prstGeom>
        </p:spPr>
      </p:pic>
      <p:pic>
        <p:nvPicPr>
          <p:cNvPr id="5" name="Picture 4">
            <a:extLst>
              <a:ext uri="{FF2B5EF4-FFF2-40B4-BE49-F238E27FC236}">
                <a16:creationId xmlns:a16="http://schemas.microsoft.com/office/drawing/2014/main" id="{36D311E0-933A-44E9-83FD-632067AC4555}"/>
              </a:ext>
            </a:extLst>
          </p:cNvPr>
          <p:cNvPicPr>
            <a:picLocks noChangeAspect="1"/>
          </p:cNvPicPr>
          <p:nvPr/>
        </p:nvPicPr>
        <p:blipFill>
          <a:blip r:embed="rId5"/>
          <a:stretch>
            <a:fillRect/>
          </a:stretch>
        </p:blipFill>
        <p:spPr>
          <a:xfrm>
            <a:off x="4840782" y="969818"/>
            <a:ext cx="612373" cy="3435564"/>
          </a:xfrm>
          <a:prstGeom prst="rect">
            <a:avLst/>
          </a:prstGeom>
        </p:spPr>
      </p:pic>
      <p:pic>
        <p:nvPicPr>
          <p:cNvPr id="6" name="Picture 5">
            <a:extLst>
              <a:ext uri="{FF2B5EF4-FFF2-40B4-BE49-F238E27FC236}">
                <a16:creationId xmlns:a16="http://schemas.microsoft.com/office/drawing/2014/main" id="{ACA0A53F-6BD5-4652-B6DF-B33ACE631D27}"/>
              </a:ext>
            </a:extLst>
          </p:cNvPr>
          <p:cNvPicPr>
            <a:picLocks noChangeAspect="1"/>
          </p:cNvPicPr>
          <p:nvPr/>
        </p:nvPicPr>
        <p:blipFill>
          <a:blip r:embed="rId5"/>
          <a:stretch>
            <a:fillRect/>
          </a:stretch>
        </p:blipFill>
        <p:spPr>
          <a:xfrm>
            <a:off x="5475323" y="969818"/>
            <a:ext cx="612373" cy="3435564"/>
          </a:xfrm>
          <a:prstGeom prst="rect">
            <a:avLst/>
          </a:prstGeom>
        </p:spPr>
      </p:pic>
      <p:pic>
        <p:nvPicPr>
          <p:cNvPr id="7" name="Picture 6">
            <a:extLst>
              <a:ext uri="{FF2B5EF4-FFF2-40B4-BE49-F238E27FC236}">
                <a16:creationId xmlns:a16="http://schemas.microsoft.com/office/drawing/2014/main" id="{29CD95EB-67B2-4053-B16E-6C5254F04626}"/>
              </a:ext>
            </a:extLst>
          </p:cNvPr>
          <p:cNvPicPr>
            <a:picLocks noChangeAspect="1"/>
          </p:cNvPicPr>
          <p:nvPr/>
        </p:nvPicPr>
        <p:blipFill>
          <a:blip r:embed="rId5"/>
          <a:stretch>
            <a:fillRect/>
          </a:stretch>
        </p:blipFill>
        <p:spPr>
          <a:xfrm>
            <a:off x="1648698" y="969818"/>
            <a:ext cx="612373" cy="3435564"/>
          </a:xfrm>
          <a:prstGeom prst="rect">
            <a:avLst/>
          </a:prstGeom>
        </p:spPr>
      </p:pic>
      <p:pic>
        <p:nvPicPr>
          <p:cNvPr id="8" name="Picture 7">
            <a:extLst>
              <a:ext uri="{FF2B5EF4-FFF2-40B4-BE49-F238E27FC236}">
                <a16:creationId xmlns:a16="http://schemas.microsoft.com/office/drawing/2014/main" id="{75E0FBC4-E6A0-4E56-8BF3-78FDD1578C76}"/>
              </a:ext>
            </a:extLst>
          </p:cNvPr>
          <p:cNvPicPr>
            <a:picLocks noChangeAspect="1"/>
          </p:cNvPicPr>
          <p:nvPr/>
        </p:nvPicPr>
        <p:blipFill>
          <a:blip r:embed="rId5"/>
          <a:stretch>
            <a:fillRect/>
          </a:stretch>
        </p:blipFill>
        <p:spPr>
          <a:xfrm>
            <a:off x="8030102" y="969818"/>
            <a:ext cx="612373" cy="3435564"/>
          </a:xfrm>
          <a:prstGeom prst="rect">
            <a:avLst/>
          </a:prstGeom>
        </p:spPr>
      </p:pic>
      <p:pic>
        <p:nvPicPr>
          <p:cNvPr id="9" name="Picture 8">
            <a:extLst>
              <a:ext uri="{FF2B5EF4-FFF2-40B4-BE49-F238E27FC236}">
                <a16:creationId xmlns:a16="http://schemas.microsoft.com/office/drawing/2014/main" id="{3D263061-27D8-4467-8BFC-8511324F2D73}"/>
              </a:ext>
            </a:extLst>
          </p:cNvPr>
          <p:cNvPicPr>
            <a:picLocks noChangeAspect="1"/>
          </p:cNvPicPr>
          <p:nvPr/>
        </p:nvPicPr>
        <p:blipFill>
          <a:blip r:embed="rId5"/>
          <a:stretch>
            <a:fillRect/>
          </a:stretch>
        </p:blipFill>
        <p:spPr>
          <a:xfrm>
            <a:off x="2920544" y="969818"/>
            <a:ext cx="612373" cy="3435564"/>
          </a:xfrm>
          <a:prstGeom prst="rect">
            <a:avLst/>
          </a:prstGeom>
        </p:spPr>
      </p:pic>
      <p:pic>
        <p:nvPicPr>
          <p:cNvPr id="10" name="Picture 9">
            <a:extLst>
              <a:ext uri="{FF2B5EF4-FFF2-40B4-BE49-F238E27FC236}">
                <a16:creationId xmlns:a16="http://schemas.microsoft.com/office/drawing/2014/main" id="{66705701-CBCC-4615-9177-FD9EC0FA436C}"/>
              </a:ext>
            </a:extLst>
          </p:cNvPr>
          <p:cNvPicPr>
            <a:picLocks noChangeAspect="1"/>
          </p:cNvPicPr>
          <p:nvPr/>
        </p:nvPicPr>
        <p:blipFill>
          <a:blip r:embed="rId5"/>
          <a:stretch>
            <a:fillRect/>
          </a:stretch>
        </p:blipFill>
        <p:spPr>
          <a:xfrm>
            <a:off x="7395561" y="969818"/>
            <a:ext cx="612373" cy="3435564"/>
          </a:xfrm>
          <a:prstGeom prst="rect">
            <a:avLst/>
          </a:prstGeom>
        </p:spPr>
      </p:pic>
      <p:pic>
        <p:nvPicPr>
          <p:cNvPr id="11" name="Picture 10">
            <a:extLst>
              <a:ext uri="{FF2B5EF4-FFF2-40B4-BE49-F238E27FC236}">
                <a16:creationId xmlns:a16="http://schemas.microsoft.com/office/drawing/2014/main" id="{6EA837A0-F745-47BE-AFA8-FEF216A0531D}"/>
              </a:ext>
            </a:extLst>
          </p:cNvPr>
          <p:cNvPicPr>
            <a:picLocks noChangeAspect="1"/>
          </p:cNvPicPr>
          <p:nvPr/>
        </p:nvPicPr>
        <p:blipFill>
          <a:blip r:embed="rId5"/>
          <a:stretch>
            <a:fillRect/>
          </a:stretch>
        </p:blipFill>
        <p:spPr>
          <a:xfrm>
            <a:off x="6120954" y="969818"/>
            <a:ext cx="612373" cy="3435564"/>
          </a:xfrm>
          <a:prstGeom prst="rect">
            <a:avLst/>
          </a:prstGeom>
        </p:spPr>
      </p:pic>
      <p:sp>
        <p:nvSpPr>
          <p:cNvPr id="12" name="Google Shape;99;p22">
            <a:extLst>
              <a:ext uri="{FF2B5EF4-FFF2-40B4-BE49-F238E27FC236}">
                <a16:creationId xmlns:a16="http://schemas.microsoft.com/office/drawing/2014/main" id="{8F44EECB-9BCE-4C62-875B-7A0D1A9B3067}"/>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697"/>
        <p:cNvGrpSpPr/>
        <p:nvPr/>
      </p:nvGrpSpPr>
      <p:grpSpPr>
        <a:xfrm>
          <a:off x="0" y="0"/>
          <a:ext cx="0" cy="0"/>
          <a:chOff x="0" y="0"/>
          <a:chExt cx="0" cy="0"/>
        </a:xfrm>
      </p:grpSpPr>
      <p:sp>
        <p:nvSpPr>
          <p:cNvPr id="698" name="Google Shape;698;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Conclusions</a:t>
            </a:r>
            <a:endParaRPr sz="3000" dirty="0"/>
          </a:p>
        </p:txBody>
      </p:sp>
      <p:sp>
        <p:nvSpPr>
          <p:cNvPr id="699" name="Google Shape;699;p34"/>
          <p:cNvSpPr txBox="1">
            <a:spLocks noGrp="1"/>
          </p:cNvSpPr>
          <p:nvPr>
            <p:ph type="body" idx="1"/>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285750" lvl="0" indent="-285750">
              <a:buClr>
                <a:schemeClr val="accent5">
                  <a:lumMod val="10000"/>
                  <a:lumOff val="90000"/>
                </a:schemeClr>
              </a:buClr>
              <a:buFont typeface="Arial" panose="020B0604020202020204" pitchFamily="34" charset="0"/>
              <a:buChar char="•"/>
            </a:pPr>
            <a:r>
              <a:rPr lang="en-US" dirty="0">
                <a:solidFill>
                  <a:schemeClr val="lt2"/>
                </a:solidFill>
              </a:rPr>
              <a:t>Private sector jobs are much more likely to be permanent, but other sectors have more temporary jobs</a:t>
            </a:r>
          </a:p>
          <a:p>
            <a:pPr marL="285750" lvl="0" indent="-285750">
              <a:buClr>
                <a:schemeClr val="accent5">
                  <a:lumMod val="10000"/>
                  <a:lumOff val="90000"/>
                </a:schemeClr>
              </a:buClr>
              <a:buFont typeface="Arial" panose="020B0604020202020204" pitchFamily="34" charset="0"/>
              <a:buChar char="•"/>
            </a:pPr>
            <a:endParaRPr lang="en-US" dirty="0">
              <a:solidFill>
                <a:schemeClr val="lt2"/>
              </a:solidFill>
            </a:endParaRPr>
          </a:p>
          <a:p>
            <a:pPr marL="285750" indent="-285750">
              <a:buClr>
                <a:schemeClr val="accent5">
                  <a:lumMod val="10000"/>
                  <a:lumOff val="90000"/>
                </a:schemeClr>
              </a:buClr>
              <a:buFont typeface="Arial" panose="020B0604020202020204" pitchFamily="34" charset="0"/>
              <a:buChar char="•"/>
            </a:pPr>
            <a:r>
              <a:rPr lang="en-US" dirty="0"/>
              <a:t>Diversity terms by Job Permanence seem to be very similar [average STDEV is under 2%]</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Keywords oriented towards research and development, such as "design, develop, model, technical" were more prominent in the private and government sectors, while terms like "teach" and "course“</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"Experiment" appears most often in the government sector, and appears with similar regularity within academic and private jobs. </a:t>
            </a:r>
            <a:br>
              <a:rPr lang="en-US" dirty="0"/>
            </a:br>
            <a:br>
              <a:rPr lang="en-US" dirty="0"/>
            </a:br>
            <a:endParaRPr lang="en-US" dirty="0">
              <a:solidFill>
                <a:schemeClr val="lt2"/>
              </a:solidFill>
            </a:endParaRPr>
          </a:p>
          <a:p>
            <a:pPr marL="0" lvl="0" indent="0" algn="l" rtl="0">
              <a:spcBef>
                <a:spcPts val="1600"/>
              </a:spcBef>
              <a:spcAft>
                <a:spcPts val="1600"/>
              </a:spcAft>
              <a:buNone/>
            </a:pPr>
            <a:endParaRPr dirty="0">
              <a:solidFill>
                <a:schemeClr val="lt2"/>
              </a:solidFill>
            </a:endParaRPr>
          </a:p>
        </p:txBody>
      </p:sp>
      <p:sp>
        <p:nvSpPr>
          <p:cNvPr id="4" name="Google Shape;99;p22">
            <a:extLst>
              <a:ext uri="{FF2B5EF4-FFF2-40B4-BE49-F238E27FC236}">
                <a16:creationId xmlns:a16="http://schemas.microsoft.com/office/drawing/2014/main" id="{48928AD3-A5E9-4161-8301-E2D0A5543CF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Job Permanace</a:t>
            </a:r>
            <a:endParaRPr dirty="0"/>
          </a:p>
        </p:txBody>
      </p:sp>
      <p:sp>
        <p:nvSpPr>
          <p:cNvPr id="107" name="Google Shape;107;p23"/>
          <p:cNvSpPr txBox="1">
            <a:spLocks noGrp="1"/>
          </p:cNvSpPr>
          <p:nvPr>
            <p:ph type="subTitle" idx="1"/>
          </p:nvPr>
        </p:nvSpPr>
        <p:spPr>
          <a:xfrm>
            <a:off x="1511703" y="1779575"/>
            <a:ext cx="2019769"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Private sectors have far fewer temporary jobs</a:t>
            </a:r>
            <a:endParaRPr dirty="0"/>
          </a:p>
        </p:txBody>
      </p:sp>
      <p:sp>
        <p:nvSpPr>
          <p:cNvPr id="108" name="Google Shape;108;p23"/>
          <p:cNvSpPr txBox="1">
            <a:spLocks noGrp="1"/>
          </p:cNvSpPr>
          <p:nvPr>
            <p:ph type="title" idx="2"/>
          </p:nvPr>
        </p:nvSpPr>
        <p:spPr>
          <a:xfrm>
            <a:off x="4845486" y="1455263"/>
            <a:ext cx="291797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Government Terms</a:t>
            </a:r>
            <a:endParaRPr dirty="0"/>
          </a:p>
        </p:txBody>
      </p:sp>
      <p:sp>
        <p:nvSpPr>
          <p:cNvPr id="109" name="Google Shape;109;p2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Experiment appears more in gover</a:t>
            </a:r>
            <a:r>
              <a:rPr lang="en-US" dirty="0"/>
              <a:t>n</a:t>
            </a:r>
            <a:r>
              <a:rPr lang="en" dirty="0"/>
              <a:t>ment jobs, and about equally in other sectors</a:t>
            </a:r>
          </a:p>
        </p:txBody>
      </p:sp>
      <p:sp>
        <p:nvSpPr>
          <p:cNvPr id="110" name="Google Shape;110;p23"/>
          <p:cNvSpPr txBox="1">
            <a:spLocks noGrp="1"/>
          </p:cNvSpPr>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Sector Terms</a:t>
            </a:r>
            <a:endParaRPr dirty="0"/>
          </a:p>
        </p:txBody>
      </p:sp>
      <p:sp>
        <p:nvSpPr>
          <p:cNvPr id="111" name="Google Shape;111;p2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Academic and R&amp;D terms appear as expected </a:t>
            </a:r>
            <a:endParaRPr dirty="0"/>
          </a:p>
        </p:txBody>
      </p:sp>
      <p:sp>
        <p:nvSpPr>
          <p:cNvPr id="112" name="Google Shape;112;p23"/>
          <p:cNvSpPr txBox="1">
            <a:spLocks noGrp="1"/>
          </p:cNvSpPr>
          <p:nvPr>
            <p:ph type="title" idx="6"/>
          </p:nvPr>
        </p:nvSpPr>
        <p:spPr>
          <a:xfrm>
            <a:off x="6100575" y="287808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Diversity</a:t>
            </a:r>
            <a:endParaRPr dirty="0"/>
          </a:p>
        </p:txBody>
      </p:sp>
      <p:sp>
        <p:nvSpPr>
          <p:cNvPr id="113" name="Google Shape;113;p2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Trends in diversity terms by sector vs job permanence</a:t>
            </a:r>
            <a:endParaRPr dirty="0"/>
          </a:p>
        </p:txBody>
      </p:sp>
      <p:sp>
        <p:nvSpPr>
          <p:cNvPr id="114" name="Google Shape;114;p23"/>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5" name="Google Shape;115;p23"/>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16" name="Google Shape;116;p23"/>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7" name="Google Shape;117;p23"/>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18" name="Google Shape;118;p23"/>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9" name="Google Shape;119;p23"/>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0" name="Google Shape;120;p23"/>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1" name="Google Shape;121;p23"/>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22" name="Google Shape;122;p23"/>
          <p:cNvSpPr txBox="1">
            <a:spLocks noGrp="1"/>
          </p:cNvSpPr>
          <p:nvPr>
            <p:ph type="title"/>
          </p:nvPr>
        </p:nvSpPr>
        <p:spPr>
          <a:xfrm>
            <a:off x="720100" y="5098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dirty="0"/>
              <a:t>Conclusions</a:t>
            </a:r>
            <a:endParaRPr dirty="0"/>
          </a:p>
        </p:txBody>
      </p:sp>
      <p:sp>
        <p:nvSpPr>
          <p:cNvPr id="19" name="Google Shape;99;p22">
            <a:extLst>
              <a:ext uri="{FF2B5EF4-FFF2-40B4-BE49-F238E27FC236}">
                <a16:creationId xmlns:a16="http://schemas.microsoft.com/office/drawing/2014/main" id="{B1663E19-5A26-4818-B04C-6BCAC6F2FEA1}"/>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xEl>
                                              <p:pRg st="0" end="0"/>
                                            </p:txEl>
                                          </p:spTgt>
                                        </p:tgtEl>
                                        <p:attrNameLst>
                                          <p:attrName>style.visibility</p:attrName>
                                        </p:attrNameLst>
                                      </p:cBhvr>
                                      <p:to>
                                        <p:strVal val="visible"/>
                                      </p:to>
                                    </p:set>
                                    <p:animEffect transition="in" filter="fade">
                                      <p:cBhvr>
                                        <p:cTn id="10" dur="500"/>
                                        <p:tgtEl>
                                          <p:spTgt spid="10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fade">
                                      <p:cBhvr>
                                        <p:cTn id="16" dur="500"/>
                                        <p:tgtEl>
                                          <p:spTgt spid="1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xEl>
                                              <p:pRg st="0" end="0"/>
                                            </p:txEl>
                                          </p:spTgt>
                                        </p:tgtEl>
                                        <p:attrNameLst>
                                          <p:attrName>style.visibility</p:attrName>
                                        </p:attrNameLst>
                                      </p:cBhvr>
                                      <p:to>
                                        <p:strVal val="visible"/>
                                      </p:to>
                                    </p:set>
                                    <p:animEffect transition="in" filter="fade">
                                      <p:cBhvr>
                                        <p:cTn id="24" dur="500"/>
                                        <p:tgtEl>
                                          <p:spTgt spid="11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par>
                                <p:cTn id="28" presetID="10"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9">
                                            <p:txEl>
                                              <p:pRg st="0" end="0"/>
                                            </p:txEl>
                                          </p:spTgt>
                                        </p:tgtEl>
                                        <p:attrNameLst>
                                          <p:attrName>style.visibility</p:attrName>
                                        </p:attrNameLst>
                                      </p:cBhvr>
                                      <p:to>
                                        <p:strVal val="visible"/>
                                      </p:to>
                                    </p:set>
                                    <p:animEffect transition="in" filter="fade">
                                      <p:cBhvr>
                                        <p:cTn id="38" dur="500"/>
                                        <p:tgtEl>
                                          <p:spTgt spid="109">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fade">
                                      <p:cBhvr>
                                        <p:cTn id="41" dur="500"/>
                                        <p:tgtEl>
                                          <p:spTgt spid="117"/>
                                        </p:tgtEl>
                                      </p:cBhvr>
                                    </p:animEffect>
                                  </p:childTnLst>
                                </p:cTn>
                              </p:par>
                              <p:par>
                                <p:cTn id="42" presetID="10"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fade">
                                      <p:cBhvr>
                                        <p:cTn id="44" dur="500"/>
                                        <p:tgtEl>
                                          <p:spTgt spid="1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
                                            <p:txEl>
                                              <p:pRg st="0" end="0"/>
                                            </p:txEl>
                                          </p:spTgt>
                                        </p:tgtEl>
                                        <p:attrNameLst>
                                          <p:attrName>style.visibility</p:attrName>
                                        </p:attrNameLst>
                                      </p:cBhvr>
                                      <p:to>
                                        <p:strVal val="visible"/>
                                      </p:to>
                                    </p:set>
                                    <p:animEffect transition="in" filter="fade">
                                      <p:cBhvr>
                                        <p:cTn id="52" dur="500"/>
                                        <p:tgtEl>
                                          <p:spTgt spid="11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par>
                                <p:cTn id="56" presetID="10" presetClass="entr" presetSubtype="0" fill="hold"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build="p"/>
      <p:bldP spid="108" grpId="0"/>
      <p:bldP spid="109" grpId="0" build="p"/>
      <p:bldP spid="110" grpId="0"/>
      <p:bldP spid="111" grpId="0" build="p"/>
      <p:bldP spid="112" grpId="0"/>
      <p:bldP spid="113" grpId="0" build="p"/>
      <p:bldP spid="114" grpId="0"/>
      <p:bldP spid="115" grpId="0"/>
      <p:bldP spid="116" grpId="0"/>
      <p:bldP spid="11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3"/>
        <p:cNvGrpSpPr/>
        <p:nvPr/>
      </p:nvGrpSpPr>
      <p:grpSpPr>
        <a:xfrm>
          <a:off x="0" y="0"/>
          <a:ext cx="0" cy="0"/>
          <a:chOff x="0" y="0"/>
          <a:chExt cx="0" cy="0"/>
        </a:xfrm>
      </p:grpSpPr>
      <p:grpSp>
        <p:nvGrpSpPr>
          <p:cNvPr id="704" name="Google Shape;704;p35"/>
          <p:cNvGrpSpPr/>
          <p:nvPr/>
        </p:nvGrpSpPr>
        <p:grpSpPr>
          <a:xfrm>
            <a:off x="5502881" y="1231179"/>
            <a:ext cx="1849683" cy="1849683"/>
            <a:chOff x="5337706" y="1191392"/>
            <a:chExt cx="1849683" cy="1849683"/>
          </a:xfrm>
        </p:grpSpPr>
        <p:grpSp>
          <p:nvGrpSpPr>
            <p:cNvPr id="705" name="Google Shape;705;p35"/>
            <p:cNvGrpSpPr/>
            <p:nvPr/>
          </p:nvGrpSpPr>
          <p:grpSpPr>
            <a:xfrm>
              <a:off x="5944419" y="1799532"/>
              <a:ext cx="635477" cy="633411"/>
              <a:chOff x="6039282" y="1042577"/>
              <a:chExt cx="734315" cy="731929"/>
            </a:xfrm>
          </p:grpSpPr>
          <p:sp>
            <p:nvSpPr>
              <p:cNvPr id="706" name="Google Shape;706;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5"/>
            <p:cNvGrpSpPr/>
            <p:nvPr/>
          </p:nvGrpSpPr>
          <p:grpSpPr>
            <a:xfrm rot="9050597">
              <a:off x="5582763" y="1436448"/>
              <a:ext cx="1359571" cy="1359571"/>
              <a:chOff x="885403" y="1571142"/>
              <a:chExt cx="2598600" cy="2598600"/>
            </a:xfrm>
          </p:grpSpPr>
          <p:sp>
            <p:nvSpPr>
              <p:cNvPr id="728" name="Google Shape;728;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1" name="Google Shape;731;p35"/>
          <p:cNvGrpSpPr/>
          <p:nvPr/>
        </p:nvGrpSpPr>
        <p:grpSpPr>
          <a:xfrm>
            <a:off x="2029528" y="1476227"/>
            <a:ext cx="1359588" cy="1359588"/>
            <a:chOff x="2029528" y="1476233"/>
            <a:chExt cx="1359588" cy="1359588"/>
          </a:xfrm>
        </p:grpSpPr>
        <p:grpSp>
          <p:nvGrpSpPr>
            <p:cNvPr id="732" name="Google Shape;732;p35"/>
            <p:cNvGrpSpPr/>
            <p:nvPr/>
          </p:nvGrpSpPr>
          <p:grpSpPr>
            <a:xfrm>
              <a:off x="2391165" y="1834482"/>
              <a:ext cx="635477" cy="633411"/>
              <a:chOff x="6039282" y="1042577"/>
              <a:chExt cx="734315" cy="731929"/>
            </a:xfrm>
          </p:grpSpPr>
          <p:sp>
            <p:nvSpPr>
              <p:cNvPr id="733" name="Google Shape;733;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5"/>
            <p:cNvGrpSpPr/>
            <p:nvPr/>
          </p:nvGrpSpPr>
          <p:grpSpPr>
            <a:xfrm>
              <a:off x="2029528" y="1476233"/>
              <a:ext cx="1359588" cy="1359588"/>
              <a:chOff x="885403" y="1571142"/>
              <a:chExt cx="2598600" cy="2598600"/>
            </a:xfrm>
          </p:grpSpPr>
          <p:sp>
            <p:nvSpPr>
              <p:cNvPr id="755" name="Google Shape;755;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8" name="Google Shape;758;p3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Steps</a:t>
            </a:r>
            <a:endParaRPr dirty="0"/>
          </a:p>
        </p:txBody>
      </p:sp>
      <p:sp>
        <p:nvSpPr>
          <p:cNvPr id="759" name="Google Shape;759;p35"/>
          <p:cNvSpPr txBox="1">
            <a:spLocks noGrp="1"/>
          </p:cNvSpPr>
          <p:nvPr>
            <p:ph type="subTitle" idx="2"/>
          </p:nvPr>
        </p:nvSpPr>
        <p:spPr>
          <a:xfrm flipH="1">
            <a:off x="50721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Integrate pre-processing into the job data tool and add ability to intelligently identify imported columns.</a:t>
            </a:r>
            <a:endParaRPr dirty="0"/>
          </a:p>
        </p:txBody>
      </p:sp>
      <p:sp>
        <p:nvSpPr>
          <p:cNvPr id="760" name="Google Shape;760;p35"/>
          <p:cNvSpPr txBox="1">
            <a:spLocks noGrp="1"/>
          </p:cNvSpPr>
          <p:nvPr>
            <p:ph type="subTitle" idx="4"/>
          </p:nvPr>
        </p:nvSpPr>
        <p:spPr>
          <a:xfrm flipH="1">
            <a:off x="13466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Analyze job data based on degree requirements, job level, and/or location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61" name="Google Shape;761;p35"/>
          <p:cNvSpPr txBox="1">
            <a:spLocks noGrp="1"/>
          </p:cNvSpPr>
          <p:nvPr>
            <p:ph type="subTitle" idx="1"/>
          </p:nvPr>
        </p:nvSpPr>
        <p:spPr>
          <a:xfrm flipH="1">
            <a:off x="50721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Development</a:t>
            </a:r>
            <a:endParaRPr sz="2400" b="1">
              <a:latin typeface="Rajdhani"/>
              <a:ea typeface="Rajdhani"/>
              <a:cs typeface="Rajdhani"/>
              <a:sym typeface="Rajdhani"/>
            </a:endParaRPr>
          </a:p>
        </p:txBody>
      </p:sp>
      <p:sp>
        <p:nvSpPr>
          <p:cNvPr id="762" name="Google Shape;762;p35"/>
          <p:cNvSpPr txBox="1">
            <a:spLocks noGrp="1"/>
          </p:cNvSpPr>
          <p:nvPr>
            <p:ph type="subTitle" idx="3"/>
          </p:nvPr>
        </p:nvSpPr>
        <p:spPr>
          <a:xfrm flipH="1">
            <a:off x="13466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Further Analyses</a:t>
            </a:r>
            <a:endParaRPr sz="2400" b="1">
              <a:latin typeface="Rajdhani"/>
              <a:ea typeface="Rajdhani"/>
              <a:cs typeface="Rajdhani"/>
              <a:sym typeface="Rajdhani"/>
            </a:endParaRPr>
          </a:p>
        </p:txBody>
      </p:sp>
      <p:sp>
        <p:nvSpPr>
          <p:cNvPr id="61" name="Google Shape;99;p22">
            <a:extLst>
              <a:ext uri="{FF2B5EF4-FFF2-40B4-BE49-F238E27FC236}">
                <a16:creationId xmlns:a16="http://schemas.microsoft.com/office/drawing/2014/main" id="{01285891-794A-4730-9D50-12A8A6436ADB}"/>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animEffect transition="in" filter="fade">
                                      <p:cBhvr>
                                        <p:cTn id="7" dur="500"/>
                                        <p:tgtEl>
                                          <p:spTgt spid="7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0">
                                            <p:txEl>
                                              <p:pRg st="0" end="0"/>
                                            </p:txEl>
                                          </p:spTgt>
                                        </p:tgtEl>
                                        <p:attrNameLst>
                                          <p:attrName>style.visibility</p:attrName>
                                        </p:attrNameLst>
                                      </p:cBhvr>
                                      <p:to>
                                        <p:strVal val="visible"/>
                                      </p:to>
                                    </p:set>
                                    <p:animEffect transition="in" filter="fade">
                                      <p:cBhvr>
                                        <p:cTn id="10" dur="500"/>
                                        <p:tgtEl>
                                          <p:spTgt spid="76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2">
                                            <p:txEl>
                                              <p:pRg st="0" end="0"/>
                                            </p:txEl>
                                          </p:spTgt>
                                        </p:tgtEl>
                                        <p:attrNameLst>
                                          <p:attrName>style.visibility</p:attrName>
                                        </p:attrNameLst>
                                      </p:cBhvr>
                                      <p:to>
                                        <p:strVal val="visible"/>
                                      </p:to>
                                    </p:set>
                                    <p:animEffect transition="in" filter="fade">
                                      <p:cBhvr>
                                        <p:cTn id="13" dur="500"/>
                                        <p:tgtEl>
                                          <p:spTgt spid="7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9">
                                            <p:txEl>
                                              <p:pRg st="0" end="0"/>
                                            </p:txEl>
                                          </p:spTgt>
                                        </p:tgtEl>
                                        <p:attrNameLst>
                                          <p:attrName>style.visibility</p:attrName>
                                        </p:attrNameLst>
                                      </p:cBhvr>
                                      <p:to>
                                        <p:strVal val="visible"/>
                                      </p:to>
                                    </p:set>
                                    <p:animEffect transition="in" filter="fade">
                                      <p:cBhvr>
                                        <p:cTn id="18" dur="500"/>
                                        <p:tgtEl>
                                          <p:spTgt spid="75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1">
                                            <p:txEl>
                                              <p:pRg st="0" end="0"/>
                                            </p:txEl>
                                          </p:spTgt>
                                        </p:tgtEl>
                                        <p:attrNameLst>
                                          <p:attrName>style.visibility</p:attrName>
                                        </p:attrNameLst>
                                      </p:cBhvr>
                                      <p:to>
                                        <p:strVal val="visible"/>
                                      </p:to>
                                    </p:set>
                                    <p:animEffect transition="in" filter="fade">
                                      <p:cBhvr>
                                        <p:cTn id="21" dur="500"/>
                                        <p:tgtEl>
                                          <p:spTgt spid="761">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04"/>
                                        </p:tgtEl>
                                        <p:attrNameLst>
                                          <p:attrName>style.visibility</p:attrName>
                                        </p:attrNameLst>
                                      </p:cBhvr>
                                      <p:to>
                                        <p:strVal val="visible"/>
                                      </p:to>
                                    </p:set>
                                    <p:animEffect transition="in" filter="fade">
                                      <p:cBhvr>
                                        <p:cTn id="24" dur="5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build="p"/>
      <p:bldP spid="760" grpId="0" build="p"/>
      <p:bldP spid="761" grpId="0" build="p"/>
      <p:bldP spid="76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2"/>
        <p:cNvGrpSpPr/>
        <p:nvPr/>
      </p:nvGrpSpPr>
      <p:grpSpPr>
        <a:xfrm>
          <a:off x="0" y="0"/>
          <a:ext cx="0" cy="0"/>
          <a:chOff x="0" y="0"/>
          <a:chExt cx="0" cy="0"/>
        </a:xfrm>
      </p:grpSpPr>
      <p:sp>
        <p:nvSpPr>
          <p:cNvPr id="1585" name="Google Shape;767;p36">
            <a:extLst>
              <a:ext uri="{FF2B5EF4-FFF2-40B4-BE49-F238E27FC236}">
                <a16:creationId xmlns:a16="http://schemas.microsoft.com/office/drawing/2014/main" id="{ABFCE791-08CD-473D-90D7-C55AA689788D}"/>
              </a:ext>
            </a:extLst>
          </p:cNvPr>
          <p:cNvSpPr txBox="1">
            <a:spLocks noGrp="1"/>
          </p:cNvSpPr>
          <p:nvPr>
            <p:ph type="subTitle" idx="1"/>
          </p:nvPr>
        </p:nvSpPr>
        <p:spPr>
          <a:xfrm>
            <a:off x="1450013" y="3798396"/>
            <a:ext cx="6243974" cy="1341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dirty="0">
                <a:latin typeface="Rajdhani" panose="020B0604020202020204" charset="0"/>
                <a:cs typeface="Rajdhani" panose="020B0604020202020204" charset="0"/>
              </a:rPr>
              <a:t>Any Questions?</a:t>
            </a:r>
          </a:p>
          <a:p>
            <a:pPr marL="0" lvl="0" indent="0" algn="ctr" rtl="0">
              <a:spcBef>
                <a:spcPts val="0"/>
              </a:spcBef>
              <a:spcAft>
                <a:spcPts val="0"/>
              </a:spcAft>
              <a:buClr>
                <a:schemeClr val="dk1"/>
              </a:buClr>
              <a:buSzPts val="1100"/>
              <a:buFont typeface="Arial"/>
              <a:buNone/>
            </a:pPr>
            <a:r>
              <a:rPr lang="en" dirty="0"/>
              <a:t>Many thanks to my project supervisor, Midhat Farooq, for her mentorship and support throughout this summer. Additionally, thanks to the amazing folks at SPS National and AIP for their work making our summer awesome!</a:t>
            </a:r>
            <a:endParaRPr dirty="0"/>
          </a:p>
        </p:txBody>
      </p:sp>
      <p:pic>
        <p:nvPicPr>
          <p:cNvPr id="1586" name="Picture 1585">
            <a:extLst>
              <a:ext uri="{FF2B5EF4-FFF2-40B4-BE49-F238E27FC236}">
                <a16:creationId xmlns:a16="http://schemas.microsoft.com/office/drawing/2014/main" id="{B936E580-5C88-49AC-A512-64C0360C6D47}"/>
              </a:ext>
            </a:extLst>
          </p:cNvPr>
          <p:cNvPicPr>
            <a:picLocks noChangeAspect="1"/>
          </p:cNvPicPr>
          <p:nvPr/>
        </p:nvPicPr>
        <p:blipFill>
          <a:blip r:embed="rId4"/>
          <a:stretch>
            <a:fillRect/>
          </a:stretch>
        </p:blipFill>
        <p:spPr>
          <a:xfrm>
            <a:off x="2145030" y="127465"/>
            <a:ext cx="4853940" cy="3640455"/>
          </a:xfrm>
          <a:prstGeom prst="rect">
            <a:avLst/>
          </a:prstGeom>
        </p:spPr>
      </p:pic>
      <p:sp>
        <p:nvSpPr>
          <p:cNvPr id="1587" name="Google Shape;767;p36">
            <a:extLst>
              <a:ext uri="{FF2B5EF4-FFF2-40B4-BE49-F238E27FC236}">
                <a16:creationId xmlns:a16="http://schemas.microsoft.com/office/drawing/2014/main" id="{2D989269-8FF4-4AE2-A6DE-3A221BFA4EC2}"/>
              </a:ext>
            </a:extLst>
          </p:cNvPr>
          <p:cNvSpPr txBox="1">
            <a:spLocks/>
          </p:cNvSpPr>
          <p:nvPr/>
        </p:nvSpPr>
        <p:spPr>
          <a:xfrm>
            <a:off x="791509" y="4748770"/>
            <a:ext cx="7560983" cy="350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1pPr>
            <a:lvl2pPr marL="914400" marR="0" lvl="1"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2pPr>
            <a:lvl3pPr marL="1371600" marR="0" lvl="2"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3pPr>
            <a:lvl4pPr marL="1828800" marR="0" lvl="3"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4pPr>
            <a:lvl5pPr marL="2286000" marR="0" lvl="4"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5pPr>
            <a:lvl6pPr marL="2743200" marR="0" lvl="5"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6pPr>
            <a:lvl7pPr marL="3200400" marR="0" lvl="6"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7pPr>
            <a:lvl8pPr marL="3657600" marR="0" lvl="7"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8pPr>
            <a:lvl9pPr marL="4114800" marR="0" lvl="8" indent="-304800" algn="l" rtl="0">
              <a:lnSpc>
                <a:spcPct val="100000"/>
              </a:lnSpc>
              <a:spcBef>
                <a:spcPts val="1600"/>
              </a:spcBef>
              <a:spcAft>
                <a:spcPts val="160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9pPr>
          </a:lstStyle>
          <a:p>
            <a:pPr marL="0" indent="0" algn="ctr">
              <a:buClr>
                <a:schemeClr val="dk1"/>
              </a:buClr>
              <a:buSzPts val="1100"/>
              <a:buFont typeface="Arial"/>
              <a:buNone/>
            </a:pPr>
            <a:r>
              <a:rPr lang="en-US" sz="1050" dirty="0"/>
              <a:t>Credits: This presentation template was created by </a:t>
            </a:r>
            <a:r>
              <a:rPr lang="en-US" sz="1050" dirty="0" err="1"/>
              <a:t>Slidesgo</a:t>
            </a:r>
            <a:r>
              <a:rPr lang="en-US" sz="1050" dirty="0"/>
              <a:t>, including icons by </a:t>
            </a:r>
            <a:r>
              <a:rPr lang="en-US" sz="1050" dirty="0" err="1"/>
              <a:t>Flaticon</a:t>
            </a:r>
            <a:r>
              <a:rPr lang="en-US" sz="1050" dirty="0"/>
              <a:t>, and infographics/images by </a:t>
            </a:r>
            <a:r>
              <a:rPr lang="en-US" sz="1050" dirty="0" err="1"/>
              <a:t>Freepik</a:t>
            </a:r>
            <a:r>
              <a:rPr lang="en-US" sz="1050" dirty="0"/>
              <a:t>.</a:t>
            </a:r>
          </a:p>
        </p:txBody>
      </p:sp>
      <p:sp>
        <p:nvSpPr>
          <p:cNvPr id="5" name="Google Shape;99;p22">
            <a:extLst>
              <a:ext uri="{FF2B5EF4-FFF2-40B4-BE49-F238E27FC236}">
                <a16:creationId xmlns:a16="http://schemas.microsoft.com/office/drawing/2014/main" id="{EFEB8E69-EFDC-461C-89E9-E35092E12DE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subTitle" idx="4294967295"/>
          </p:nvPr>
        </p:nvSpPr>
        <p:spPr>
          <a:xfrm>
            <a:off x="6074974" y="1278000"/>
            <a:ext cx="2803147" cy="1533000"/>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Perform a quantitative analysis of keywords common to job descriptions</a:t>
            </a:r>
            <a:endParaRPr sz="1800" dirty="0"/>
          </a:p>
        </p:txBody>
      </p:sp>
      <p:sp>
        <p:nvSpPr>
          <p:cNvPr id="128" name="Google Shape;128;p2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Internship Goals</a:t>
            </a:r>
            <a:endParaRPr dirty="0"/>
          </a:p>
        </p:txBody>
      </p:sp>
      <p:grpSp>
        <p:nvGrpSpPr>
          <p:cNvPr id="129" name="Google Shape;129;p24"/>
          <p:cNvGrpSpPr/>
          <p:nvPr/>
        </p:nvGrpSpPr>
        <p:grpSpPr>
          <a:xfrm>
            <a:off x="3466895" y="1903046"/>
            <a:ext cx="2210395" cy="2090466"/>
            <a:chOff x="1040275" y="238125"/>
            <a:chExt cx="5538450" cy="5237950"/>
          </a:xfrm>
        </p:grpSpPr>
        <p:sp>
          <p:nvSpPr>
            <p:cNvPr id="130" name="Google Shape;130;p24"/>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4"/>
          <p:cNvSpPr txBox="1">
            <a:spLocks noGrp="1"/>
          </p:cNvSpPr>
          <p:nvPr>
            <p:ph type="subTitle" idx="4294967295"/>
          </p:nvPr>
        </p:nvSpPr>
        <p:spPr>
          <a:xfrm>
            <a:off x="457200" y="2337500"/>
            <a:ext cx="2612025" cy="701400"/>
          </a:xfrm>
          <a:prstGeom prst="rect">
            <a:avLst/>
          </a:prstGeom>
        </p:spPr>
        <p:txBody>
          <a:bodyPr spcFirstLastPara="1" wrap="square" lIns="91425" tIns="182875" rIns="91425" bIns="91425" anchor="ctr" anchorCtr="0">
            <a:noAutofit/>
          </a:bodyPr>
          <a:lstStyle/>
          <a:p>
            <a:pPr marL="0" lvl="0" indent="0" algn="r" rtl="0">
              <a:lnSpc>
                <a:spcPct val="100000"/>
              </a:lnSpc>
              <a:spcBef>
                <a:spcPts val="0"/>
              </a:spcBef>
              <a:spcAft>
                <a:spcPts val="1600"/>
              </a:spcAft>
              <a:buNone/>
            </a:pPr>
            <a:r>
              <a:rPr lang="en" sz="1800" dirty="0"/>
              <a:t>Create and catalogue a database of job postings from the APS Job Board</a:t>
            </a:r>
            <a:endParaRPr sz="1600" dirty="0"/>
          </a:p>
        </p:txBody>
      </p:sp>
      <p:sp>
        <p:nvSpPr>
          <p:cNvPr id="356" name="Google Shape;356;p24"/>
          <p:cNvSpPr txBox="1">
            <a:spLocks noGrp="1"/>
          </p:cNvSpPr>
          <p:nvPr>
            <p:ph type="subTitle" idx="4294967295"/>
          </p:nvPr>
        </p:nvSpPr>
        <p:spPr>
          <a:xfrm>
            <a:off x="6074973" y="3294262"/>
            <a:ext cx="2765796" cy="801487"/>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Examine correlations between skills and factors such as employment sector and job permanence</a:t>
            </a:r>
            <a:endParaRPr sz="1800" dirty="0"/>
          </a:p>
        </p:txBody>
      </p:sp>
      <p:cxnSp>
        <p:nvCxnSpPr>
          <p:cNvPr id="357" name="Google Shape;357;p24"/>
          <p:cNvCxnSpPr>
            <a:cxnSpLocks/>
            <a:stCxn id="127" idx="1"/>
          </p:cNvCxnSpPr>
          <p:nvPr/>
        </p:nvCxnSpPr>
        <p:spPr>
          <a:xfrm rot="10800000" flipV="1">
            <a:off x="5172582" y="2044500"/>
            <a:ext cx="902393"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8" name="Google Shape;358;p24"/>
          <p:cNvCxnSpPr>
            <a:cxnSpLocks/>
            <a:stCxn id="356" idx="1"/>
          </p:cNvCxnSpPr>
          <p:nvPr/>
        </p:nvCxnSpPr>
        <p:spPr>
          <a:xfrm rot="10800000">
            <a:off x="4590285" y="3202466"/>
            <a:ext cx="1484689" cy="492541"/>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9" name="Google Shape;359;p24"/>
          <p:cNvCxnSpPr>
            <a:cxnSpLocks/>
            <a:stCxn id="355" idx="3"/>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
        <p:nvSpPr>
          <p:cNvPr id="360" name="Google Shape;99;p22">
            <a:extLst>
              <a:ext uri="{FF2B5EF4-FFF2-40B4-BE49-F238E27FC236}">
                <a16:creationId xmlns:a16="http://schemas.microsoft.com/office/drawing/2014/main" id="{35C855D9-5B89-48A9-BBAF-A9D1B2835B78}"/>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5">
                                            <p:txEl>
                                              <p:pRg st="0" end="0"/>
                                            </p:txEl>
                                          </p:spTgt>
                                        </p:tgtEl>
                                        <p:attrNameLst>
                                          <p:attrName>style.visibility</p:attrName>
                                        </p:attrNameLst>
                                      </p:cBhvr>
                                      <p:to>
                                        <p:strVal val="visible"/>
                                      </p:to>
                                    </p:set>
                                    <p:animEffect transition="in" filter="fade">
                                      <p:cBhvr>
                                        <p:cTn id="10" dur="500"/>
                                        <p:tgtEl>
                                          <p:spTgt spid="3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500"/>
                                        <p:tgtEl>
                                          <p:spTgt spid="3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7">
                                            <p:txEl>
                                              <p:pRg st="0" end="0"/>
                                            </p:txEl>
                                          </p:spTgt>
                                        </p:tgtEl>
                                        <p:attrNameLst>
                                          <p:attrName>style.visibility</p:attrName>
                                        </p:attrNameLst>
                                      </p:cBhvr>
                                      <p:to>
                                        <p:strVal val="visible"/>
                                      </p:to>
                                    </p:set>
                                    <p:animEffect transition="in" filter="fade">
                                      <p:cBhvr>
                                        <p:cTn id="18" dur="500"/>
                                        <p:tgtEl>
                                          <p:spTgt spid="1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8"/>
                                        </p:tgtEl>
                                        <p:attrNameLst>
                                          <p:attrName>style.visibility</p:attrName>
                                        </p:attrNameLst>
                                      </p:cBhvr>
                                      <p:to>
                                        <p:strVal val="visible"/>
                                      </p:to>
                                    </p:set>
                                    <p:animEffect transition="in" filter="fade">
                                      <p:cBhvr>
                                        <p:cTn id="23" dur="500"/>
                                        <p:tgtEl>
                                          <p:spTgt spid="3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6">
                                            <p:txEl>
                                              <p:pRg st="0" end="0"/>
                                            </p:txEl>
                                          </p:spTgt>
                                        </p:tgtEl>
                                        <p:attrNameLst>
                                          <p:attrName>style.visibility</p:attrName>
                                        </p:attrNameLst>
                                      </p:cBhvr>
                                      <p:to>
                                        <p:strVal val="visible"/>
                                      </p:to>
                                    </p:set>
                                    <p:animEffect transition="in" filter="fade">
                                      <p:cBhvr>
                                        <p:cTn id="26" dur="500"/>
                                        <p:tgtEl>
                                          <p:spTgt spid="3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P spid="355" grpId="0" build="p"/>
      <p:bldP spid="35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25"/>
          <p:cNvSpPr txBox="1">
            <a:spLocks noGrp="1"/>
          </p:cNvSpPr>
          <p:nvPr>
            <p:ph type="subTitle" idx="1"/>
          </p:nvPr>
        </p:nvSpPr>
        <p:spPr>
          <a:xfrm>
            <a:off x="2944380" y="1434600"/>
            <a:ext cx="5729720" cy="2274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800" dirty="0"/>
              <a:t>Existing Tools Could Analyze Our Data</a:t>
            </a:r>
            <a:endParaRPr sz="1800" dirty="0"/>
          </a:p>
          <a:p>
            <a:pPr marL="457200" lvl="0" indent="-317500" algn="l" rtl="0">
              <a:spcBef>
                <a:spcPts val="0"/>
              </a:spcBef>
              <a:spcAft>
                <a:spcPts val="0"/>
              </a:spcAft>
              <a:buSzPts val="1400"/>
              <a:buChar char="-"/>
            </a:pPr>
            <a:r>
              <a:rPr lang="en" sz="1800" dirty="0"/>
              <a:t>A Custom Solution is Better</a:t>
            </a:r>
            <a:endParaRPr sz="1800" dirty="0"/>
          </a:p>
          <a:p>
            <a:pPr indent="-317500" algn="l">
              <a:buSzPts val="1400"/>
              <a:buFont typeface="Fira Sans Condensed"/>
              <a:buChar char="-"/>
            </a:pPr>
            <a:r>
              <a:rPr lang="en" sz="1800" dirty="0"/>
              <a:t>Identifing job sector and job permanance with Excel</a:t>
            </a:r>
          </a:p>
          <a:p>
            <a:pPr marL="457200" lvl="0" indent="-317500" algn="l" rtl="0">
              <a:spcBef>
                <a:spcPts val="0"/>
              </a:spcBef>
              <a:spcAft>
                <a:spcPts val="0"/>
              </a:spcAft>
              <a:buSzPts val="1400"/>
              <a:buChar char="-"/>
            </a:pPr>
            <a:r>
              <a:rPr lang="en" sz="1800" dirty="0"/>
              <a:t>Preprocessing Improvements</a:t>
            </a:r>
          </a:p>
        </p:txBody>
      </p:sp>
      <p:sp>
        <p:nvSpPr>
          <p:cNvPr id="365" name="Google Shape;365;p25"/>
          <p:cNvSpPr txBox="1">
            <a:spLocks noGrp="1"/>
          </p:cNvSpPr>
          <p:nvPr>
            <p:ph type="title"/>
          </p:nvPr>
        </p:nvSpPr>
        <p:spPr>
          <a:xfrm>
            <a:off x="469900" y="1434600"/>
            <a:ext cx="2393950"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200" dirty="0"/>
              <a:t>Project</a:t>
            </a:r>
            <a:endParaRPr sz="4200" dirty="0"/>
          </a:p>
          <a:p>
            <a:pPr marL="0" lvl="0" indent="0" algn="r" rtl="0">
              <a:spcBef>
                <a:spcPts val="0"/>
              </a:spcBef>
              <a:spcAft>
                <a:spcPts val="0"/>
              </a:spcAft>
              <a:buNone/>
            </a:pPr>
            <a:r>
              <a:rPr lang="en" sz="4200" dirty="0"/>
              <a:t>Approach</a:t>
            </a:r>
            <a:endParaRPr sz="4200" dirty="0"/>
          </a:p>
        </p:txBody>
      </p:sp>
      <p:sp>
        <p:nvSpPr>
          <p:cNvPr id="5" name="Google Shape;99;p22">
            <a:extLst>
              <a:ext uri="{FF2B5EF4-FFF2-40B4-BE49-F238E27FC236}">
                <a16:creationId xmlns:a16="http://schemas.microsoft.com/office/drawing/2014/main" id="{961D088E-B770-4CDD-91D2-4EC11CDE4EF5}"/>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9" name="Google Shape;389;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Functional Goals</a:t>
            </a:r>
            <a:endParaRPr dirty="0"/>
          </a:p>
        </p:txBody>
      </p:sp>
      <p:sp>
        <p:nvSpPr>
          <p:cNvPr id="324" name="Google Shape;1514;p35">
            <a:extLst>
              <a:ext uri="{FF2B5EF4-FFF2-40B4-BE49-F238E27FC236}">
                <a16:creationId xmlns:a16="http://schemas.microsoft.com/office/drawing/2014/main" id="{46F18D03-B61E-4D0D-9403-636D3DF7E4BC}"/>
              </a:ext>
            </a:extLst>
          </p:cNvPr>
          <p:cNvSpPr txBox="1"/>
          <p:nvPr/>
        </p:nvSpPr>
        <p:spPr>
          <a:xfrm>
            <a:off x="2088349" y="1790024"/>
            <a:ext cx="2165497"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Find common keywords in the job descriptions to analyze</a:t>
            </a:r>
          </a:p>
        </p:txBody>
      </p:sp>
      <p:sp>
        <p:nvSpPr>
          <p:cNvPr id="325" name="Google Shape;1515;p35">
            <a:extLst>
              <a:ext uri="{FF2B5EF4-FFF2-40B4-BE49-F238E27FC236}">
                <a16:creationId xmlns:a16="http://schemas.microsoft.com/office/drawing/2014/main" id="{06457461-F39B-4C85-8BF6-5E5A80AEDE4A}"/>
              </a:ext>
            </a:extLst>
          </p:cNvPr>
          <p:cNvSpPr txBox="1"/>
          <p:nvPr/>
        </p:nvSpPr>
        <p:spPr>
          <a:xfrm>
            <a:off x="2088350" y="3320800"/>
            <a:ext cx="2417210"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Import data and keywords from spreadsheets and tie the program together with a GUI</a:t>
            </a:r>
          </a:p>
        </p:txBody>
      </p:sp>
      <p:grpSp>
        <p:nvGrpSpPr>
          <p:cNvPr id="326" name="Google Shape;1516;p35">
            <a:extLst>
              <a:ext uri="{FF2B5EF4-FFF2-40B4-BE49-F238E27FC236}">
                <a16:creationId xmlns:a16="http://schemas.microsoft.com/office/drawing/2014/main" id="{6014FEC2-B043-4481-BB4C-18B738C50DA4}"/>
              </a:ext>
            </a:extLst>
          </p:cNvPr>
          <p:cNvGrpSpPr/>
          <p:nvPr/>
        </p:nvGrpSpPr>
        <p:grpSpPr>
          <a:xfrm>
            <a:off x="1047565" y="1676257"/>
            <a:ext cx="635477" cy="633411"/>
            <a:chOff x="6039282" y="1042577"/>
            <a:chExt cx="734315" cy="731929"/>
          </a:xfrm>
        </p:grpSpPr>
        <p:sp>
          <p:nvSpPr>
            <p:cNvPr id="327" name="Google Shape;1517;p35">
              <a:extLst>
                <a:ext uri="{FF2B5EF4-FFF2-40B4-BE49-F238E27FC236}">
                  <a16:creationId xmlns:a16="http://schemas.microsoft.com/office/drawing/2014/main" id="{D8075F39-F6CA-445E-AA7C-C9B3320E0EA6}"/>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518;p35">
              <a:extLst>
                <a:ext uri="{FF2B5EF4-FFF2-40B4-BE49-F238E27FC236}">
                  <a16:creationId xmlns:a16="http://schemas.microsoft.com/office/drawing/2014/main" id="{D3735610-154D-41FB-8DDB-AEE38E1DD7B8}"/>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519;p35">
              <a:extLst>
                <a:ext uri="{FF2B5EF4-FFF2-40B4-BE49-F238E27FC236}">
                  <a16:creationId xmlns:a16="http://schemas.microsoft.com/office/drawing/2014/main" id="{321EF56B-AD82-453D-BF56-234300DD1615}"/>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520;p35">
              <a:extLst>
                <a:ext uri="{FF2B5EF4-FFF2-40B4-BE49-F238E27FC236}">
                  <a16:creationId xmlns:a16="http://schemas.microsoft.com/office/drawing/2014/main" id="{3BE81CB7-0EF7-4E70-BD84-803ABFC8B7F3}"/>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521;p35">
              <a:extLst>
                <a:ext uri="{FF2B5EF4-FFF2-40B4-BE49-F238E27FC236}">
                  <a16:creationId xmlns:a16="http://schemas.microsoft.com/office/drawing/2014/main" id="{4296DCEF-25B4-4B9C-A0E8-F50B651D39B4}"/>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522;p35">
              <a:extLst>
                <a:ext uri="{FF2B5EF4-FFF2-40B4-BE49-F238E27FC236}">
                  <a16:creationId xmlns:a16="http://schemas.microsoft.com/office/drawing/2014/main" id="{E1E0AF10-D1B9-4B20-8B4F-EA5C2661F9FE}"/>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523;p35">
              <a:extLst>
                <a:ext uri="{FF2B5EF4-FFF2-40B4-BE49-F238E27FC236}">
                  <a16:creationId xmlns:a16="http://schemas.microsoft.com/office/drawing/2014/main" id="{73C8D239-E940-4175-A079-9CB978A9C1C8}"/>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24;p35">
              <a:extLst>
                <a:ext uri="{FF2B5EF4-FFF2-40B4-BE49-F238E27FC236}">
                  <a16:creationId xmlns:a16="http://schemas.microsoft.com/office/drawing/2014/main" id="{22D6088E-B396-4449-A27A-FF4B84A06E71}"/>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25;p35">
              <a:extLst>
                <a:ext uri="{FF2B5EF4-FFF2-40B4-BE49-F238E27FC236}">
                  <a16:creationId xmlns:a16="http://schemas.microsoft.com/office/drawing/2014/main" id="{FEA7FF4B-04A5-4CD0-ABB7-0F05D26B97FD}"/>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26;p35">
              <a:extLst>
                <a:ext uri="{FF2B5EF4-FFF2-40B4-BE49-F238E27FC236}">
                  <a16:creationId xmlns:a16="http://schemas.microsoft.com/office/drawing/2014/main" id="{3BA73388-7457-4E39-833D-3F15B2106D88}"/>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27;p35">
              <a:extLst>
                <a:ext uri="{FF2B5EF4-FFF2-40B4-BE49-F238E27FC236}">
                  <a16:creationId xmlns:a16="http://schemas.microsoft.com/office/drawing/2014/main" id="{A81E1740-05F2-45B5-B82F-5015F8602206}"/>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28;p35">
              <a:extLst>
                <a:ext uri="{FF2B5EF4-FFF2-40B4-BE49-F238E27FC236}">
                  <a16:creationId xmlns:a16="http://schemas.microsoft.com/office/drawing/2014/main" id="{060D1A6D-EEB6-462A-B851-3999AC02F6CF}"/>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29;p35">
              <a:extLst>
                <a:ext uri="{FF2B5EF4-FFF2-40B4-BE49-F238E27FC236}">
                  <a16:creationId xmlns:a16="http://schemas.microsoft.com/office/drawing/2014/main" id="{FCD86AD5-A4D5-408A-839E-181CBEEC4BA6}"/>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30;p35">
              <a:extLst>
                <a:ext uri="{FF2B5EF4-FFF2-40B4-BE49-F238E27FC236}">
                  <a16:creationId xmlns:a16="http://schemas.microsoft.com/office/drawing/2014/main" id="{3671FA0A-A240-4F0D-A0DD-8AC2C744421B}"/>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31;p35">
              <a:extLst>
                <a:ext uri="{FF2B5EF4-FFF2-40B4-BE49-F238E27FC236}">
                  <a16:creationId xmlns:a16="http://schemas.microsoft.com/office/drawing/2014/main" id="{FCF5E66E-96EE-40CC-9B15-5E7CEECDAAA6}"/>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532;p35">
              <a:extLst>
                <a:ext uri="{FF2B5EF4-FFF2-40B4-BE49-F238E27FC236}">
                  <a16:creationId xmlns:a16="http://schemas.microsoft.com/office/drawing/2014/main" id="{AAEF586E-DFE2-480B-B460-8692DC54E19A}"/>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533;p35">
              <a:extLst>
                <a:ext uri="{FF2B5EF4-FFF2-40B4-BE49-F238E27FC236}">
                  <a16:creationId xmlns:a16="http://schemas.microsoft.com/office/drawing/2014/main" id="{83A4CC3A-974D-4936-A823-6CB0FFCE17FD}"/>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534;p35">
              <a:extLst>
                <a:ext uri="{FF2B5EF4-FFF2-40B4-BE49-F238E27FC236}">
                  <a16:creationId xmlns:a16="http://schemas.microsoft.com/office/drawing/2014/main" id="{611587FC-AA14-4A1F-B24C-371978B43577}"/>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535;p35">
              <a:extLst>
                <a:ext uri="{FF2B5EF4-FFF2-40B4-BE49-F238E27FC236}">
                  <a16:creationId xmlns:a16="http://schemas.microsoft.com/office/drawing/2014/main" id="{0E34E6CD-D36A-4FBA-A225-B110F3AB537F}"/>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536;p35">
              <a:extLst>
                <a:ext uri="{FF2B5EF4-FFF2-40B4-BE49-F238E27FC236}">
                  <a16:creationId xmlns:a16="http://schemas.microsoft.com/office/drawing/2014/main" id="{216F82CC-55CB-4FDB-ABD9-898880EE9580}"/>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537;p35">
              <a:extLst>
                <a:ext uri="{FF2B5EF4-FFF2-40B4-BE49-F238E27FC236}">
                  <a16:creationId xmlns:a16="http://schemas.microsoft.com/office/drawing/2014/main" id="{7D1C4FE3-5F59-41C4-B4A9-23B03E14F6D6}"/>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542;p35">
            <a:extLst>
              <a:ext uri="{FF2B5EF4-FFF2-40B4-BE49-F238E27FC236}">
                <a16:creationId xmlns:a16="http://schemas.microsoft.com/office/drawing/2014/main" id="{2FD499B0-4798-4830-96A1-13FCA3D8E572}"/>
              </a:ext>
            </a:extLst>
          </p:cNvPr>
          <p:cNvGrpSpPr/>
          <p:nvPr/>
        </p:nvGrpSpPr>
        <p:grpSpPr>
          <a:xfrm>
            <a:off x="5175119" y="1676257"/>
            <a:ext cx="635477" cy="633411"/>
            <a:chOff x="6039282" y="1042577"/>
            <a:chExt cx="734315" cy="731929"/>
          </a:xfrm>
        </p:grpSpPr>
        <p:sp>
          <p:nvSpPr>
            <p:cNvPr id="349" name="Google Shape;1543;p35">
              <a:extLst>
                <a:ext uri="{FF2B5EF4-FFF2-40B4-BE49-F238E27FC236}">
                  <a16:creationId xmlns:a16="http://schemas.microsoft.com/office/drawing/2014/main" id="{FF891EC9-3A1D-430C-BC18-C3CEB57684B8}"/>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544;p35">
              <a:extLst>
                <a:ext uri="{FF2B5EF4-FFF2-40B4-BE49-F238E27FC236}">
                  <a16:creationId xmlns:a16="http://schemas.microsoft.com/office/drawing/2014/main" id="{4553C18E-787D-49C7-850F-0C0D726EC8E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545;p35">
              <a:extLst>
                <a:ext uri="{FF2B5EF4-FFF2-40B4-BE49-F238E27FC236}">
                  <a16:creationId xmlns:a16="http://schemas.microsoft.com/office/drawing/2014/main" id="{0E585DEE-EBB9-43F3-9078-B10BE2C6D300}"/>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546;p35">
              <a:extLst>
                <a:ext uri="{FF2B5EF4-FFF2-40B4-BE49-F238E27FC236}">
                  <a16:creationId xmlns:a16="http://schemas.microsoft.com/office/drawing/2014/main" id="{E5C147CC-1034-43DC-B068-4598E0D8CB30}"/>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547;p35">
              <a:extLst>
                <a:ext uri="{FF2B5EF4-FFF2-40B4-BE49-F238E27FC236}">
                  <a16:creationId xmlns:a16="http://schemas.microsoft.com/office/drawing/2014/main" id="{580304D1-520B-490E-9E11-72F139E7D6F9}"/>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548;p35">
              <a:extLst>
                <a:ext uri="{FF2B5EF4-FFF2-40B4-BE49-F238E27FC236}">
                  <a16:creationId xmlns:a16="http://schemas.microsoft.com/office/drawing/2014/main" id="{16ADBC16-733C-4E14-95A0-8F4C830C60B7}"/>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549;p35">
              <a:extLst>
                <a:ext uri="{FF2B5EF4-FFF2-40B4-BE49-F238E27FC236}">
                  <a16:creationId xmlns:a16="http://schemas.microsoft.com/office/drawing/2014/main" id="{AE8FD27F-2DEF-4FC7-933A-7766B2452842}"/>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550;p35">
              <a:extLst>
                <a:ext uri="{FF2B5EF4-FFF2-40B4-BE49-F238E27FC236}">
                  <a16:creationId xmlns:a16="http://schemas.microsoft.com/office/drawing/2014/main" id="{2A1DE9A1-3757-44C4-9439-35D55A9422E7}"/>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551;p35">
              <a:extLst>
                <a:ext uri="{FF2B5EF4-FFF2-40B4-BE49-F238E27FC236}">
                  <a16:creationId xmlns:a16="http://schemas.microsoft.com/office/drawing/2014/main" id="{246350A6-3FE0-4688-A254-4C286BC951DE}"/>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552;p35">
              <a:extLst>
                <a:ext uri="{FF2B5EF4-FFF2-40B4-BE49-F238E27FC236}">
                  <a16:creationId xmlns:a16="http://schemas.microsoft.com/office/drawing/2014/main" id="{379584C3-01C4-46E6-BB37-48EA1A9678B4}"/>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553;p35">
              <a:extLst>
                <a:ext uri="{FF2B5EF4-FFF2-40B4-BE49-F238E27FC236}">
                  <a16:creationId xmlns:a16="http://schemas.microsoft.com/office/drawing/2014/main" id="{595B28AB-5118-4262-B644-A325EECE7833}"/>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554;p35">
              <a:extLst>
                <a:ext uri="{FF2B5EF4-FFF2-40B4-BE49-F238E27FC236}">
                  <a16:creationId xmlns:a16="http://schemas.microsoft.com/office/drawing/2014/main" id="{D8FEF77B-AF40-4A1F-992A-B1F0A5E24EF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555;p35">
              <a:extLst>
                <a:ext uri="{FF2B5EF4-FFF2-40B4-BE49-F238E27FC236}">
                  <a16:creationId xmlns:a16="http://schemas.microsoft.com/office/drawing/2014/main" id="{3917A409-26CA-4056-8B1F-A603FE47DA90}"/>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556;p35">
              <a:extLst>
                <a:ext uri="{FF2B5EF4-FFF2-40B4-BE49-F238E27FC236}">
                  <a16:creationId xmlns:a16="http://schemas.microsoft.com/office/drawing/2014/main" id="{6BFEC7F5-C82E-4649-8A0E-46052FF582B3}"/>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557;p35">
              <a:extLst>
                <a:ext uri="{FF2B5EF4-FFF2-40B4-BE49-F238E27FC236}">
                  <a16:creationId xmlns:a16="http://schemas.microsoft.com/office/drawing/2014/main" id="{36857F38-5A53-4E13-8EEC-E69641E7EBFD}"/>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558;p35">
              <a:extLst>
                <a:ext uri="{FF2B5EF4-FFF2-40B4-BE49-F238E27FC236}">
                  <a16:creationId xmlns:a16="http://schemas.microsoft.com/office/drawing/2014/main" id="{781D8250-F606-4094-845D-BA0D894E0F7F}"/>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559;p35">
              <a:extLst>
                <a:ext uri="{FF2B5EF4-FFF2-40B4-BE49-F238E27FC236}">
                  <a16:creationId xmlns:a16="http://schemas.microsoft.com/office/drawing/2014/main" id="{0A13673C-4635-4635-B1C7-28BBC7F3B5DA}"/>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560;p35">
              <a:extLst>
                <a:ext uri="{FF2B5EF4-FFF2-40B4-BE49-F238E27FC236}">
                  <a16:creationId xmlns:a16="http://schemas.microsoft.com/office/drawing/2014/main" id="{A127B5A9-F335-4986-B908-9E6EFD28941C}"/>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561;p35">
              <a:extLst>
                <a:ext uri="{FF2B5EF4-FFF2-40B4-BE49-F238E27FC236}">
                  <a16:creationId xmlns:a16="http://schemas.microsoft.com/office/drawing/2014/main" id="{BF3C5E29-EF3C-4FDF-81F8-FCEB8B998061}"/>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562;p35">
              <a:extLst>
                <a:ext uri="{FF2B5EF4-FFF2-40B4-BE49-F238E27FC236}">
                  <a16:creationId xmlns:a16="http://schemas.microsoft.com/office/drawing/2014/main" id="{B3D10BF8-98F2-4582-BBE7-BC43F1FB9FC1}"/>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563;p35">
              <a:extLst>
                <a:ext uri="{FF2B5EF4-FFF2-40B4-BE49-F238E27FC236}">
                  <a16:creationId xmlns:a16="http://schemas.microsoft.com/office/drawing/2014/main" id="{C8E376D7-5716-46A7-8BBC-3454FFFD1CF1}"/>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1568;p35">
            <a:extLst>
              <a:ext uri="{FF2B5EF4-FFF2-40B4-BE49-F238E27FC236}">
                <a16:creationId xmlns:a16="http://schemas.microsoft.com/office/drawing/2014/main" id="{6F0A5772-21C4-4C2B-8DD6-6154FCDC83B3}"/>
              </a:ext>
            </a:extLst>
          </p:cNvPr>
          <p:cNvGrpSpPr/>
          <p:nvPr/>
        </p:nvGrpSpPr>
        <p:grpSpPr>
          <a:xfrm>
            <a:off x="1047565" y="3210636"/>
            <a:ext cx="635477" cy="633411"/>
            <a:chOff x="6039282" y="1042577"/>
            <a:chExt cx="734315" cy="731929"/>
          </a:xfrm>
        </p:grpSpPr>
        <p:sp>
          <p:nvSpPr>
            <p:cNvPr id="371" name="Google Shape;1569;p35">
              <a:extLst>
                <a:ext uri="{FF2B5EF4-FFF2-40B4-BE49-F238E27FC236}">
                  <a16:creationId xmlns:a16="http://schemas.microsoft.com/office/drawing/2014/main" id="{B98863AD-9730-4755-96A5-01F5E26078F3}"/>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570;p35">
              <a:extLst>
                <a:ext uri="{FF2B5EF4-FFF2-40B4-BE49-F238E27FC236}">
                  <a16:creationId xmlns:a16="http://schemas.microsoft.com/office/drawing/2014/main" id="{0C491024-DDEA-447B-9EF5-51E6498B758D}"/>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571;p35">
              <a:extLst>
                <a:ext uri="{FF2B5EF4-FFF2-40B4-BE49-F238E27FC236}">
                  <a16:creationId xmlns:a16="http://schemas.microsoft.com/office/drawing/2014/main" id="{CDAF8417-2381-4F2E-B761-711CECE67E32}"/>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572;p35">
              <a:extLst>
                <a:ext uri="{FF2B5EF4-FFF2-40B4-BE49-F238E27FC236}">
                  <a16:creationId xmlns:a16="http://schemas.microsoft.com/office/drawing/2014/main" id="{9000A39F-F71D-43C5-9771-E4C735BCEED3}"/>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573;p35">
              <a:extLst>
                <a:ext uri="{FF2B5EF4-FFF2-40B4-BE49-F238E27FC236}">
                  <a16:creationId xmlns:a16="http://schemas.microsoft.com/office/drawing/2014/main" id="{13DD4135-5471-4627-990A-7DA93A791F10}"/>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574;p35">
              <a:extLst>
                <a:ext uri="{FF2B5EF4-FFF2-40B4-BE49-F238E27FC236}">
                  <a16:creationId xmlns:a16="http://schemas.microsoft.com/office/drawing/2014/main" id="{9D35ADF5-8F58-452A-ACF6-9D5082975900}"/>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575;p35">
              <a:extLst>
                <a:ext uri="{FF2B5EF4-FFF2-40B4-BE49-F238E27FC236}">
                  <a16:creationId xmlns:a16="http://schemas.microsoft.com/office/drawing/2014/main" id="{DEE5F1DE-AB29-4AED-8613-E180F469EF4D}"/>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576;p35">
              <a:extLst>
                <a:ext uri="{FF2B5EF4-FFF2-40B4-BE49-F238E27FC236}">
                  <a16:creationId xmlns:a16="http://schemas.microsoft.com/office/drawing/2014/main" id="{38FD9958-02A4-4BB1-9CA6-743F7FBDF111}"/>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577;p35">
              <a:extLst>
                <a:ext uri="{FF2B5EF4-FFF2-40B4-BE49-F238E27FC236}">
                  <a16:creationId xmlns:a16="http://schemas.microsoft.com/office/drawing/2014/main" id="{0D244D6A-3036-4B53-A7AB-680AF222F4BD}"/>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578;p35">
              <a:extLst>
                <a:ext uri="{FF2B5EF4-FFF2-40B4-BE49-F238E27FC236}">
                  <a16:creationId xmlns:a16="http://schemas.microsoft.com/office/drawing/2014/main" id="{56A7452D-2169-43B2-AEAD-34B30956B512}"/>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579;p35">
              <a:extLst>
                <a:ext uri="{FF2B5EF4-FFF2-40B4-BE49-F238E27FC236}">
                  <a16:creationId xmlns:a16="http://schemas.microsoft.com/office/drawing/2014/main" id="{5F7EF330-6841-4CA1-B3B4-80A71B33BC7E}"/>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580;p35">
              <a:extLst>
                <a:ext uri="{FF2B5EF4-FFF2-40B4-BE49-F238E27FC236}">
                  <a16:creationId xmlns:a16="http://schemas.microsoft.com/office/drawing/2014/main" id="{AD69C714-9995-4E56-AB27-32D9ACA5E73C}"/>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581;p35">
              <a:extLst>
                <a:ext uri="{FF2B5EF4-FFF2-40B4-BE49-F238E27FC236}">
                  <a16:creationId xmlns:a16="http://schemas.microsoft.com/office/drawing/2014/main" id="{1C520B4B-39FB-4953-9A5D-84E042B67DC4}"/>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582;p35">
              <a:extLst>
                <a:ext uri="{FF2B5EF4-FFF2-40B4-BE49-F238E27FC236}">
                  <a16:creationId xmlns:a16="http://schemas.microsoft.com/office/drawing/2014/main" id="{0000235D-06F4-4A52-91E6-692F3BD86D69}"/>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583;p35">
              <a:extLst>
                <a:ext uri="{FF2B5EF4-FFF2-40B4-BE49-F238E27FC236}">
                  <a16:creationId xmlns:a16="http://schemas.microsoft.com/office/drawing/2014/main" id="{542BB2C5-9FFA-4A40-91AC-4DED0F0B0BD1}"/>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584;p35">
              <a:extLst>
                <a:ext uri="{FF2B5EF4-FFF2-40B4-BE49-F238E27FC236}">
                  <a16:creationId xmlns:a16="http://schemas.microsoft.com/office/drawing/2014/main" id="{7B33B14B-D82A-4EF0-92EB-3257DC02DC33}"/>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585;p35">
              <a:extLst>
                <a:ext uri="{FF2B5EF4-FFF2-40B4-BE49-F238E27FC236}">
                  <a16:creationId xmlns:a16="http://schemas.microsoft.com/office/drawing/2014/main" id="{DED057B6-64E0-4935-9E30-928FDF95E4D8}"/>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586;p35">
              <a:extLst>
                <a:ext uri="{FF2B5EF4-FFF2-40B4-BE49-F238E27FC236}">
                  <a16:creationId xmlns:a16="http://schemas.microsoft.com/office/drawing/2014/main" id="{5A8FB6BF-F52C-4919-AC82-901068C7AFD9}"/>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587;p35">
              <a:extLst>
                <a:ext uri="{FF2B5EF4-FFF2-40B4-BE49-F238E27FC236}">
                  <a16:creationId xmlns:a16="http://schemas.microsoft.com/office/drawing/2014/main" id="{9239BFC0-33AA-495D-A83F-82D9A35FF8B5}"/>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588;p35">
              <a:extLst>
                <a:ext uri="{FF2B5EF4-FFF2-40B4-BE49-F238E27FC236}">
                  <a16:creationId xmlns:a16="http://schemas.microsoft.com/office/drawing/2014/main" id="{4C16DEAC-4BF2-49DD-B6DE-B25B818027F0}"/>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589;p35">
              <a:extLst>
                <a:ext uri="{FF2B5EF4-FFF2-40B4-BE49-F238E27FC236}">
                  <a16:creationId xmlns:a16="http://schemas.microsoft.com/office/drawing/2014/main" id="{6D932271-EE92-430E-8FBC-295F658A8C32}"/>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1594;p35">
            <a:extLst>
              <a:ext uri="{FF2B5EF4-FFF2-40B4-BE49-F238E27FC236}">
                <a16:creationId xmlns:a16="http://schemas.microsoft.com/office/drawing/2014/main" id="{1C86DCAC-E619-4151-86EB-71F21E26F1C4}"/>
              </a:ext>
            </a:extLst>
          </p:cNvPr>
          <p:cNvGrpSpPr/>
          <p:nvPr/>
        </p:nvGrpSpPr>
        <p:grpSpPr>
          <a:xfrm>
            <a:off x="5175119" y="3210636"/>
            <a:ext cx="635477" cy="633411"/>
            <a:chOff x="6039282" y="1042577"/>
            <a:chExt cx="734315" cy="731929"/>
          </a:xfrm>
        </p:grpSpPr>
        <p:sp>
          <p:nvSpPr>
            <p:cNvPr id="613" name="Google Shape;1595;p35">
              <a:extLst>
                <a:ext uri="{FF2B5EF4-FFF2-40B4-BE49-F238E27FC236}">
                  <a16:creationId xmlns:a16="http://schemas.microsoft.com/office/drawing/2014/main" id="{72AC3022-BBE3-4669-9682-D93FC6BD799E}"/>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596;p35">
              <a:extLst>
                <a:ext uri="{FF2B5EF4-FFF2-40B4-BE49-F238E27FC236}">
                  <a16:creationId xmlns:a16="http://schemas.microsoft.com/office/drawing/2014/main" id="{61543FE4-6347-45A5-AEC6-C6684036FDE1}"/>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597;p35">
              <a:extLst>
                <a:ext uri="{FF2B5EF4-FFF2-40B4-BE49-F238E27FC236}">
                  <a16:creationId xmlns:a16="http://schemas.microsoft.com/office/drawing/2014/main" id="{34AAFBBF-9CF0-48E4-9160-A6FC8ADB81D5}"/>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598;p35">
              <a:extLst>
                <a:ext uri="{FF2B5EF4-FFF2-40B4-BE49-F238E27FC236}">
                  <a16:creationId xmlns:a16="http://schemas.microsoft.com/office/drawing/2014/main" id="{85296B5D-E927-4146-B3E7-31099B6E0A4D}"/>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599;p35">
              <a:extLst>
                <a:ext uri="{FF2B5EF4-FFF2-40B4-BE49-F238E27FC236}">
                  <a16:creationId xmlns:a16="http://schemas.microsoft.com/office/drawing/2014/main" id="{53BAB76A-3DA0-44B3-A278-5EA4B765A158}"/>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600;p35">
              <a:extLst>
                <a:ext uri="{FF2B5EF4-FFF2-40B4-BE49-F238E27FC236}">
                  <a16:creationId xmlns:a16="http://schemas.microsoft.com/office/drawing/2014/main" id="{57D0F936-E4C7-4053-B1A6-AAC774716BE6}"/>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601;p35">
              <a:extLst>
                <a:ext uri="{FF2B5EF4-FFF2-40B4-BE49-F238E27FC236}">
                  <a16:creationId xmlns:a16="http://schemas.microsoft.com/office/drawing/2014/main" id="{E63A23DA-58CA-4526-86E1-57C41FDB0DEB}"/>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602;p35">
              <a:extLst>
                <a:ext uri="{FF2B5EF4-FFF2-40B4-BE49-F238E27FC236}">
                  <a16:creationId xmlns:a16="http://schemas.microsoft.com/office/drawing/2014/main" id="{6DF882EB-7ACB-445A-B709-BBB34B5F2AF6}"/>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603;p35">
              <a:extLst>
                <a:ext uri="{FF2B5EF4-FFF2-40B4-BE49-F238E27FC236}">
                  <a16:creationId xmlns:a16="http://schemas.microsoft.com/office/drawing/2014/main" id="{DFD9C2C7-97DA-47FB-B716-40D7FD6301A4}"/>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604;p35">
              <a:extLst>
                <a:ext uri="{FF2B5EF4-FFF2-40B4-BE49-F238E27FC236}">
                  <a16:creationId xmlns:a16="http://schemas.microsoft.com/office/drawing/2014/main" id="{7240A7B9-7858-4702-BCC8-6C9A235AA7BE}"/>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605;p35">
              <a:extLst>
                <a:ext uri="{FF2B5EF4-FFF2-40B4-BE49-F238E27FC236}">
                  <a16:creationId xmlns:a16="http://schemas.microsoft.com/office/drawing/2014/main" id="{F88EB916-1FDF-464C-8014-2035A90183BC}"/>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606;p35">
              <a:extLst>
                <a:ext uri="{FF2B5EF4-FFF2-40B4-BE49-F238E27FC236}">
                  <a16:creationId xmlns:a16="http://schemas.microsoft.com/office/drawing/2014/main" id="{8F75F28C-C87A-439F-97D5-88E847030F16}"/>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607;p35">
              <a:extLst>
                <a:ext uri="{FF2B5EF4-FFF2-40B4-BE49-F238E27FC236}">
                  <a16:creationId xmlns:a16="http://schemas.microsoft.com/office/drawing/2014/main" id="{552A5C16-7947-4665-A7E2-4B4D39DF9C91}"/>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608;p35">
              <a:extLst>
                <a:ext uri="{FF2B5EF4-FFF2-40B4-BE49-F238E27FC236}">
                  <a16:creationId xmlns:a16="http://schemas.microsoft.com/office/drawing/2014/main" id="{5EDC16DC-0D26-42E6-91C4-726D01AE6EBF}"/>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609;p35">
              <a:extLst>
                <a:ext uri="{FF2B5EF4-FFF2-40B4-BE49-F238E27FC236}">
                  <a16:creationId xmlns:a16="http://schemas.microsoft.com/office/drawing/2014/main" id="{CC5F53FA-FFF7-4EB1-91D0-733377A90C29}"/>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610;p35">
              <a:extLst>
                <a:ext uri="{FF2B5EF4-FFF2-40B4-BE49-F238E27FC236}">
                  <a16:creationId xmlns:a16="http://schemas.microsoft.com/office/drawing/2014/main" id="{A0EF5874-A19B-44D3-80CA-4E7692DBB784}"/>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611;p35">
              <a:extLst>
                <a:ext uri="{FF2B5EF4-FFF2-40B4-BE49-F238E27FC236}">
                  <a16:creationId xmlns:a16="http://schemas.microsoft.com/office/drawing/2014/main" id="{DD2C941C-D468-4891-AA7A-7BE77DC26CC2}"/>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612;p35">
              <a:extLst>
                <a:ext uri="{FF2B5EF4-FFF2-40B4-BE49-F238E27FC236}">
                  <a16:creationId xmlns:a16="http://schemas.microsoft.com/office/drawing/2014/main" id="{06D18DFF-0318-4713-86A7-8B7FE65649ED}"/>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613;p35">
              <a:extLst>
                <a:ext uri="{FF2B5EF4-FFF2-40B4-BE49-F238E27FC236}">
                  <a16:creationId xmlns:a16="http://schemas.microsoft.com/office/drawing/2014/main" id="{D18B082C-4E38-45DF-90DF-5A7DA8480C64}"/>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614;p35">
              <a:extLst>
                <a:ext uri="{FF2B5EF4-FFF2-40B4-BE49-F238E27FC236}">
                  <a16:creationId xmlns:a16="http://schemas.microsoft.com/office/drawing/2014/main" id="{9D643FDD-2A58-4D9B-B038-0D5A145D5ACE}"/>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615;p35">
              <a:extLst>
                <a:ext uri="{FF2B5EF4-FFF2-40B4-BE49-F238E27FC236}">
                  <a16:creationId xmlns:a16="http://schemas.microsoft.com/office/drawing/2014/main" id="{CD5FBA61-B6BC-400A-B3F8-09A354B11C8C}"/>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1616;p35">
            <a:extLst>
              <a:ext uri="{FF2B5EF4-FFF2-40B4-BE49-F238E27FC236}">
                <a16:creationId xmlns:a16="http://schemas.microsoft.com/office/drawing/2014/main" id="{655562C3-22DC-4BEF-9AB2-F237E7F13593}"/>
              </a:ext>
            </a:extLst>
          </p:cNvPr>
          <p:cNvGrpSpPr/>
          <p:nvPr/>
        </p:nvGrpSpPr>
        <p:grpSpPr>
          <a:xfrm rot="-5079530">
            <a:off x="4813491" y="2852495"/>
            <a:ext cx="1359514" cy="1359514"/>
            <a:chOff x="885403" y="1571142"/>
            <a:chExt cx="2598600" cy="2598600"/>
          </a:xfrm>
        </p:grpSpPr>
        <p:sp>
          <p:nvSpPr>
            <p:cNvPr id="635" name="Google Shape;1617;p35">
              <a:extLst>
                <a:ext uri="{FF2B5EF4-FFF2-40B4-BE49-F238E27FC236}">
                  <a16:creationId xmlns:a16="http://schemas.microsoft.com/office/drawing/2014/main" id="{1D0B2240-DD72-4CAA-9279-D51C865FC7A7}"/>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618;p35">
              <a:extLst>
                <a:ext uri="{FF2B5EF4-FFF2-40B4-BE49-F238E27FC236}">
                  <a16:creationId xmlns:a16="http://schemas.microsoft.com/office/drawing/2014/main" id="{EEFC4956-EAC9-4BA6-9877-6B6DB8D5F3F1}"/>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619;p35">
              <a:extLst>
                <a:ext uri="{FF2B5EF4-FFF2-40B4-BE49-F238E27FC236}">
                  <a16:creationId xmlns:a16="http://schemas.microsoft.com/office/drawing/2014/main" id="{6CCCB4F7-EDCA-4C8B-B71E-8C55AF07E4D3}"/>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1620;p35">
            <a:extLst>
              <a:ext uri="{FF2B5EF4-FFF2-40B4-BE49-F238E27FC236}">
                <a16:creationId xmlns:a16="http://schemas.microsoft.com/office/drawing/2014/main" id="{27728E37-704C-4EBB-82F6-893C92D5DBB2}"/>
              </a:ext>
            </a:extLst>
          </p:cNvPr>
          <p:cNvSpPr txBox="1"/>
          <p:nvPr/>
        </p:nvSpPr>
        <p:spPr>
          <a:xfrm>
            <a:off x="6238524" y="1790024"/>
            <a:ext cx="2506203"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Define a list of conditions of interest – such as job sector – and find a way to classify them</a:t>
            </a:r>
          </a:p>
        </p:txBody>
      </p:sp>
      <p:sp>
        <p:nvSpPr>
          <p:cNvPr id="639" name="Google Shape;1621;p35">
            <a:extLst>
              <a:ext uri="{FF2B5EF4-FFF2-40B4-BE49-F238E27FC236}">
                <a16:creationId xmlns:a16="http://schemas.microsoft.com/office/drawing/2014/main" id="{F4E66009-E10B-47E4-9DC1-37B0C4D6C725}"/>
              </a:ext>
            </a:extLst>
          </p:cNvPr>
          <p:cNvSpPr txBox="1"/>
          <p:nvPr/>
        </p:nvSpPr>
        <p:spPr>
          <a:xfrm>
            <a:off x="6238525" y="3320800"/>
            <a:ext cx="2423782" cy="633300"/>
          </a:xfrm>
          <a:prstGeom prst="rect">
            <a:avLst/>
          </a:prstGeom>
          <a:noFill/>
          <a:ln>
            <a:noFill/>
          </a:ln>
        </p:spPr>
        <p:txBody>
          <a:bodyPr spcFirstLastPara="1" wrap="square" lIns="91425" tIns="182875" rIns="91425" bIns="0" anchor="t" anchorCtr="0">
            <a:noAutofit/>
          </a:bodyPr>
          <a:lstStyle/>
          <a:p>
            <a:pPr marL="0" lvl="0" indent="0" algn="l" rtl="0">
              <a:spcBef>
                <a:spcPts val="0"/>
              </a:spcBef>
              <a:spcAft>
                <a:spcPts val="1600"/>
              </a:spcAft>
              <a:buNone/>
            </a:pPr>
            <a:r>
              <a:rPr lang="en-US" dirty="0">
                <a:solidFill>
                  <a:schemeClr val="lt2"/>
                </a:solidFill>
                <a:latin typeface="Fira Sans Condensed Light"/>
                <a:ea typeface="Fira Sans Condensed Light"/>
                <a:cs typeface="Fira Sans Condensed Light"/>
                <a:sym typeface="Fira Sans Condensed Light"/>
              </a:rPr>
              <a:t>Given a list of keywords, search our job postings count results by condition</a:t>
            </a:r>
          </a:p>
        </p:txBody>
      </p:sp>
      <p:sp>
        <p:nvSpPr>
          <p:cNvPr id="640" name="Google Shape;1622;p35">
            <a:extLst>
              <a:ext uri="{FF2B5EF4-FFF2-40B4-BE49-F238E27FC236}">
                <a16:creationId xmlns:a16="http://schemas.microsoft.com/office/drawing/2014/main" id="{DB943684-ACDE-449F-BEE2-0FB742CD56A2}"/>
              </a:ext>
            </a:extLst>
          </p:cNvPr>
          <p:cNvSpPr txBox="1"/>
          <p:nvPr/>
        </p:nvSpPr>
        <p:spPr>
          <a:xfrm>
            <a:off x="2088350" y="1565500"/>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Search Module</a:t>
            </a:r>
            <a:endParaRPr sz="1800" b="1" dirty="0">
              <a:solidFill>
                <a:schemeClr val="lt2"/>
              </a:solidFill>
              <a:latin typeface="Rajdhani"/>
              <a:ea typeface="Rajdhani"/>
              <a:cs typeface="Rajdhani"/>
              <a:sym typeface="Rajdhani"/>
            </a:endParaRPr>
          </a:p>
        </p:txBody>
      </p:sp>
      <p:sp>
        <p:nvSpPr>
          <p:cNvPr id="641" name="Google Shape;1623;p35">
            <a:extLst>
              <a:ext uri="{FF2B5EF4-FFF2-40B4-BE49-F238E27FC236}">
                <a16:creationId xmlns:a16="http://schemas.microsoft.com/office/drawing/2014/main" id="{9430105B-5E04-483A-AA82-14F1C9DDFD30}"/>
              </a:ext>
            </a:extLst>
          </p:cNvPr>
          <p:cNvSpPr txBox="1"/>
          <p:nvPr/>
        </p:nvSpPr>
        <p:spPr>
          <a:xfrm>
            <a:off x="2088349" y="3096275"/>
            <a:ext cx="2378897"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Program Requirements</a:t>
            </a:r>
            <a:endParaRPr sz="1800" b="1" dirty="0">
              <a:solidFill>
                <a:schemeClr val="lt2"/>
              </a:solidFill>
              <a:latin typeface="Rajdhani"/>
              <a:ea typeface="Rajdhani"/>
              <a:cs typeface="Rajdhani"/>
              <a:sym typeface="Rajdhani"/>
            </a:endParaRPr>
          </a:p>
        </p:txBody>
      </p:sp>
      <p:sp>
        <p:nvSpPr>
          <p:cNvPr id="642" name="Google Shape;1624;p35">
            <a:extLst>
              <a:ext uri="{FF2B5EF4-FFF2-40B4-BE49-F238E27FC236}">
                <a16:creationId xmlns:a16="http://schemas.microsoft.com/office/drawing/2014/main" id="{C4CF35D3-2713-4B65-855F-CF1A6118AB69}"/>
              </a:ext>
            </a:extLst>
          </p:cNvPr>
          <p:cNvSpPr txBox="1"/>
          <p:nvPr/>
        </p:nvSpPr>
        <p:spPr>
          <a:xfrm>
            <a:off x="6238525" y="1565500"/>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US" sz="1800" b="1" dirty="0">
                <a:solidFill>
                  <a:schemeClr val="lt2"/>
                </a:solidFill>
                <a:latin typeface="Rajdhani"/>
                <a:ea typeface="Rajdhani"/>
                <a:cs typeface="Rajdhani"/>
                <a:sym typeface="Rajdhani"/>
              </a:rPr>
              <a:t>Search Conditions</a:t>
            </a:r>
            <a:endParaRPr sz="1800" b="1" dirty="0">
              <a:solidFill>
                <a:schemeClr val="lt2"/>
              </a:solidFill>
              <a:latin typeface="Rajdhani"/>
              <a:ea typeface="Rajdhani"/>
              <a:cs typeface="Rajdhani"/>
              <a:sym typeface="Rajdhani"/>
            </a:endParaRPr>
          </a:p>
        </p:txBody>
      </p:sp>
      <p:sp>
        <p:nvSpPr>
          <p:cNvPr id="643" name="Google Shape;1625;p35">
            <a:extLst>
              <a:ext uri="{FF2B5EF4-FFF2-40B4-BE49-F238E27FC236}">
                <a16:creationId xmlns:a16="http://schemas.microsoft.com/office/drawing/2014/main" id="{5CD99DEB-142D-46FA-9C28-7CD71E663154}"/>
              </a:ext>
            </a:extLst>
          </p:cNvPr>
          <p:cNvSpPr txBox="1"/>
          <p:nvPr/>
        </p:nvSpPr>
        <p:spPr>
          <a:xfrm>
            <a:off x="6238525" y="3096275"/>
            <a:ext cx="2074800" cy="349200"/>
          </a:xfrm>
          <a:prstGeom prst="rect">
            <a:avLst/>
          </a:prstGeom>
          <a:noFill/>
          <a:ln>
            <a:noFill/>
          </a:ln>
        </p:spPr>
        <p:txBody>
          <a:bodyPr spcFirstLastPara="1" wrap="square" lIns="91425" tIns="54850" rIns="91425" bIns="0" anchor="t" anchorCtr="0">
            <a:noAutofit/>
          </a:bodyPr>
          <a:lstStyle/>
          <a:p>
            <a:pPr marL="0" lvl="0" indent="0" algn="l" rtl="0">
              <a:spcBef>
                <a:spcPts val="0"/>
              </a:spcBef>
              <a:spcAft>
                <a:spcPts val="1600"/>
              </a:spcAft>
              <a:buNone/>
            </a:pPr>
            <a:r>
              <a:rPr lang="en" sz="1800" b="1" dirty="0">
                <a:solidFill>
                  <a:schemeClr val="lt2"/>
                </a:solidFill>
                <a:latin typeface="Rajdhani"/>
                <a:ea typeface="Rajdhani"/>
                <a:cs typeface="Rajdhani"/>
                <a:sym typeface="Rajdhani"/>
              </a:rPr>
              <a:t>Analyze Module</a:t>
            </a:r>
            <a:endParaRPr sz="1800" b="1" dirty="0">
              <a:solidFill>
                <a:schemeClr val="lt2"/>
              </a:solidFill>
              <a:latin typeface="Rajdhani"/>
              <a:ea typeface="Rajdhani"/>
              <a:cs typeface="Rajdhani"/>
              <a:sym typeface="Rajdhani"/>
            </a:endParaRPr>
          </a:p>
        </p:txBody>
      </p:sp>
      <p:grpSp>
        <p:nvGrpSpPr>
          <p:cNvPr id="644" name="Google Shape;1538;p35">
            <a:extLst>
              <a:ext uri="{FF2B5EF4-FFF2-40B4-BE49-F238E27FC236}">
                <a16:creationId xmlns:a16="http://schemas.microsoft.com/office/drawing/2014/main" id="{A6F0151A-437B-414C-A823-7A2BA61A0E73}"/>
              </a:ext>
            </a:extLst>
          </p:cNvPr>
          <p:cNvGrpSpPr/>
          <p:nvPr/>
        </p:nvGrpSpPr>
        <p:grpSpPr>
          <a:xfrm>
            <a:off x="685928" y="1318008"/>
            <a:ext cx="1359588" cy="1359588"/>
            <a:chOff x="885403" y="1571142"/>
            <a:chExt cx="2598600" cy="2598600"/>
          </a:xfrm>
        </p:grpSpPr>
        <p:sp>
          <p:nvSpPr>
            <p:cNvPr id="645" name="Google Shape;1539;p35">
              <a:extLst>
                <a:ext uri="{FF2B5EF4-FFF2-40B4-BE49-F238E27FC236}">
                  <a16:creationId xmlns:a16="http://schemas.microsoft.com/office/drawing/2014/main" id="{61972267-7DB1-49D7-8AB8-D93B63B8808C}"/>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540;p35">
              <a:extLst>
                <a:ext uri="{FF2B5EF4-FFF2-40B4-BE49-F238E27FC236}">
                  <a16:creationId xmlns:a16="http://schemas.microsoft.com/office/drawing/2014/main" id="{32424236-470E-4BB3-814A-35F4C91FDE68}"/>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541;p35">
              <a:extLst>
                <a:ext uri="{FF2B5EF4-FFF2-40B4-BE49-F238E27FC236}">
                  <a16:creationId xmlns:a16="http://schemas.microsoft.com/office/drawing/2014/main" id="{8FCDFB98-1067-4A64-B34B-2F553757C49F}"/>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8" name="Google Shape;1564;p35">
            <a:extLst>
              <a:ext uri="{FF2B5EF4-FFF2-40B4-BE49-F238E27FC236}">
                <a16:creationId xmlns:a16="http://schemas.microsoft.com/office/drawing/2014/main" id="{997A2FE4-E5E3-49AE-9817-86CFC7F73431}"/>
              </a:ext>
            </a:extLst>
          </p:cNvPr>
          <p:cNvGrpSpPr/>
          <p:nvPr/>
        </p:nvGrpSpPr>
        <p:grpSpPr>
          <a:xfrm rot="9050597">
            <a:off x="4813463" y="1313173"/>
            <a:ext cx="1359571" cy="1359571"/>
            <a:chOff x="885403" y="1571142"/>
            <a:chExt cx="2598600" cy="2598600"/>
          </a:xfrm>
        </p:grpSpPr>
        <p:sp>
          <p:nvSpPr>
            <p:cNvPr id="649" name="Google Shape;1565;p35">
              <a:extLst>
                <a:ext uri="{FF2B5EF4-FFF2-40B4-BE49-F238E27FC236}">
                  <a16:creationId xmlns:a16="http://schemas.microsoft.com/office/drawing/2014/main" id="{886768C7-5807-4704-8AF4-3208B5C1890A}"/>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566;p35">
              <a:extLst>
                <a:ext uri="{FF2B5EF4-FFF2-40B4-BE49-F238E27FC236}">
                  <a16:creationId xmlns:a16="http://schemas.microsoft.com/office/drawing/2014/main" id="{A842921F-5020-44B8-A096-15ED9820FB62}"/>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567;p35">
              <a:extLst>
                <a:ext uri="{FF2B5EF4-FFF2-40B4-BE49-F238E27FC236}">
                  <a16:creationId xmlns:a16="http://schemas.microsoft.com/office/drawing/2014/main" id="{55010AA2-F139-433F-A4B9-E0AB36007A33}"/>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1590;p35">
            <a:extLst>
              <a:ext uri="{FF2B5EF4-FFF2-40B4-BE49-F238E27FC236}">
                <a16:creationId xmlns:a16="http://schemas.microsoft.com/office/drawing/2014/main" id="{572C3B2F-F1A1-4C72-A0F9-32CB38443244}"/>
              </a:ext>
            </a:extLst>
          </p:cNvPr>
          <p:cNvGrpSpPr/>
          <p:nvPr/>
        </p:nvGrpSpPr>
        <p:grpSpPr>
          <a:xfrm rot="3938964">
            <a:off x="686008" y="2852262"/>
            <a:ext cx="1359428" cy="1359428"/>
            <a:chOff x="885403" y="1571142"/>
            <a:chExt cx="2598600" cy="2598600"/>
          </a:xfrm>
        </p:grpSpPr>
        <p:sp>
          <p:nvSpPr>
            <p:cNvPr id="653" name="Google Shape;1591;p35">
              <a:extLst>
                <a:ext uri="{FF2B5EF4-FFF2-40B4-BE49-F238E27FC236}">
                  <a16:creationId xmlns:a16="http://schemas.microsoft.com/office/drawing/2014/main" id="{E2127909-A972-4287-8A32-EBBC964D34CC}"/>
                </a:ext>
              </a:extLst>
            </p:cNvPr>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592;p35">
              <a:extLst>
                <a:ext uri="{FF2B5EF4-FFF2-40B4-BE49-F238E27FC236}">
                  <a16:creationId xmlns:a16="http://schemas.microsoft.com/office/drawing/2014/main" id="{695ED6D4-7503-433B-A91E-E780FF709EEE}"/>
                </a:ext>
              </a:extLst>
            </p:cNvPr>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593;p35">
              <a:extLst>
                <a:ext uri="{FF2B5EF4-FFF2-40B4-BE49-F238E27FC236}">
                  <a16:creationId xmlns:a16="http://schemas.microsoft.com/office/drawing/2014/main" id="{FCA613B7-056A-48D9-9B0D-D01BA76F6528}"/>
                </a:ext>
              </a:extLst>
            </p:cNvPr>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99;p22">
            <a:extLst>
              <a:ext uri="{FF2B5EF4-FFF2-40B4-BE49-F238E27FC236}">
                <a16:creationId xmlns:a16="http://schemas.microsoft.com/office/drawing/2014/main" id="{852CA4AE-474D-4FED-BA87-DD342B947088}"/>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325" grpId="0"/>
      <p:bldP spid="638" grpId="0"/>
      <p:bldP spid="639" grpId="0"/>
      <p:bldP spid="640" grpId="0"/>
      <p:bldP spid="641" grpId="0"/>
      <p:bldP spid="642" grpId="0"/>
      <p:bldP spid="64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26"/>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Choices</a:t>
            </a:r>
            <a:endParaRPr sz="3000"/>
          </a:p>
        </p:txBody>
      </p:sp>
      <p:sp>
        <p:nvSpPr>
          <p:cNvPr id="372" name="Google Shape;372;p26"/>
          <p:cNvSpPr txBox="1">
            <a:spLocks noGrp="1"/>
          </p:cNvSpPr>
          <p:nvPr>
            <p:ph type="subTitle" idx="1"/>
          </p:nvPr>
        </p:nvSpPr>
        <p:spPr>
          <a:xfrm>
            <a:off x="43302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Simple, high level language that acts as a base for the program</a:t>
            </a:r>
            <a:endParaRPr sz="1800" dirty="0"/>
          </a:p>
        </p:txBody>
      </p:sp>
      <p:sp>
        <p:nvSpPr>
          <p:cNvPr id="373" name="Google Shape;373;p26"/>
          <p:cNvSpPr txBox="1">
            <a:spLocks noGrp="1"/>
          </p:cNvSpPr>
          <p:nvPr>
            <p:ph type="subTitle" idx="2"/>
          </p:nvPr>
        </p:nvSpPr>
        <p:spPr>
          <a:xfrm>
            <a:off x="607547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Efficient data processing module to import and export job data</a:t>
            </a:r>
            <a:endParaRPr sz="1800" dirty="0"/>
          </a:p>
        </p:txBody>
      </p:sp>
      <p:sp>
        <p:nvSpPr>
          <p:cNvPr id="374" name="Google Shape;374;p26"/>
          <p:cNvSpPr txBox="1">
            <a:spLocks noGrp="1"/>
          </p:cNvSpPr>
          <p:nvPr>
            <p:ph type="subTitle" idx="3"/>
          </p:nvPr>
        </p:nvSpPr>
        <p:spPr>
          <a:xfrm>
            <a:off x="3254237"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Fast, locally stored database system to store and query job data</a:t>
            </a:r>
            <a:endParaRPr sz="1800" dirty="0"/>
          </a:p>
        </p:txBody>
      </p:sp>
      <p:sp>
        <p:nvSpPr>
          <p:cNvPr id="375" name="Google Shape;375;p26"/>
          <p:cNvSpPr txBox="1">
            <a:spLocks noGrp="1"/>
          </p:cNvSpPr>
          <p:nvPr>
            <p:ph type="title"/>
          </p:nvPr>
        </p:nvSpPr>
        <p:spPr>
          <a:xfrm>
            <a:off x="98070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a:t>
            </a:r>
            <a:endParaRPr dirty="0"/>
          </a:p>
        </p:txBody>
      </p:sp>
      <p:sp>
        <p:nvSpPr>
          <p:cNvPr id="376" name="Google Shape;376;p26"/>
          <p:cNvSpPr txBox="1">
            <a:spLocks noGrp="1"/>
          </p:cNvSpPr>
          <p:nvPr>
            <p:ph type="title" idx="4"/>
          </p:nvPr>
        </p:nvSpPr>
        <p:spPr>
          <a:xfrm>
            <a:off x="662315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Pandas</a:t>
            </a:r>
          </a:p>
        </p:txBody>
      </p:sp>
      <p:sp>
        <p:nvSpPr>
          <p:cNvPr id="377" name="Google Shape;377;p26"/>
          <p:cNvSpPr txBox="1">
            <a:spLocks noGrp="1"/>
          </p:cNvSpPr>
          <p:nvPr>
            <p:ph type="title" idx="5"/>
          </p:nvPr>
        </p:nvSpPr>
        <p:spPr>
          <a:xfrm>
            <a:off x="3801912" y="3404825"/>
            <a:ext cx="1539300" cy="689100"/>
          </a:xfrm>
          <a:prstGeom prst="rect">
            <a:avLst/>
          </a:prstGeom>
          <a:noFill/>
          <a:ln>
            <a:noFill/>
          </a:ln>
        </p:spPr>
        <p:txBody>
          <a:bodyPr spcFirstLastPara="1" wrap="square" lIns="0" tIns="0" rIns="0" bIns="0" anchor="ctr" anchorCtr="0">
            <a:noAutofit/>
          </a:bodyPr>
          <a:lstStyle/>
          <a:p>
            <a:r>
              <a:rPr lang="en" dirty="0"/>
              <a:t>SQLite3</a:t>
            </a:r>
            <a:endParaRPr dirty="0"/>
          </a:p>
        </p:txBody>
      </p:sp>
      <p:cxnSp>
        <p:nvCxnSpPr>
          <p:cNvPr id="378" name="Google Shape;378;p26"/>
          <p:cNvCxnSpPr>
            <a:cxnSpLocks/>
            <a:stCxn id="372" idx="2"/>
            <a:endCxn id="375" idx="0"/>
          </p:cNvCxnSpPr>
          <p:nvPr/>
        </p:nvCxnSpPr>
        <p:spPr>
          <a:xfrm>
            <a:off x="1750350"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79" name="Google Shape;379;p26"/>
          <p:cNvCxnSpPr>
            <a:cxnSpLocks/>
            <a:stCxn id="377" idx="0"/>
            <a:endCxn id="374" idx="2"/>
          </p:cNvCxnSpPr>
          <p:nvPr/>
        </p:nvCxnSpPr>
        <p:spPr>
          <a:xfrm flipV="1">
            <a:off x="4571562"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80" name="Google Shape;380;p26"/>
          <p:cNvCxnSpPr>
            <a:cxnSpLocks/>
            <a:stCxn id="376" idx="0"/>
            <a:endCxn id="373" idx="2"/>
          </p:cNvCxnSpPr>
          <p:nvPr/>
        </p:nvCxnSpPr>
        <p:spPr>
          <a:xfrm flipV="1">
            <a:off x="7392800" y="3026000"/>
            <a:ext cx="0" cy="378825"/>
          </a:xfrm>
          <a:prstGeom prst="straightConnector1">
            <a:avLst/>
          </a:prstGeom>
          <a:noFill/>
          <a:ln w="19050" cap="flat" cmpd="sng">
            <a:solidFill>
              <a:schemeClr val="lt2"/>
            </a:solidFill>
            <a:prstDash val="solid"/>
            <a:round/>
            <a:headEnd type="oval" w="med" len="med"/>
            <a:tailEnd type="oval" w="med" len="med"/>
          </a:ln>
        </p:spPr>
      </p:cxnSp>
      <p:sp>
        <p:nvSpPr>
          <p:cNvPr id="12" name="Google Shape;99;p22">
            <a:extLst>
              <a:ext uri="{FF2B5EF4-FFF2-40B4-BE49-F238E27FC236}">
                <a16:creationId xmlns:a16="http://schemas.microsoft.com/office/drawing/2014/main" id="{9F61A520-BD08-495F-8590-AE7D6AEBE4C4}"/>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1000"/>
                                        <p:tgtEl>
                                          <p:spTgt spid="372"/>
                                        </p:tgtEl>
                                      </p:cBhvr>
                                    </p:animEffect>
                                  </p:childTnLst>
                                </p:cTn>
                              </p:par>
                              <p:par>
                                <p:cTn id="8" presetID="10" presetClass="entr" presetSubtype="0"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fade">
                                      <p:cBhvr>
                                        <p:cTn id="10" dur="1000"/>
                                        <p:tgtEl>
                                          <p:spTgt spid="375"/>
                                        </p:tgtEl>
                                      </p:cBhvr>
                                    </p:animEffect>
                                  </p:childTnLst>
                                </p:cTn>
                              </p:par>
                              <p:par>
                                <p:cTn id="11" presetID="10"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animEffect transition="in" filter="fade">
                                      <p:cBhvr>
                                        <p:cTn id="13" dur="1000"/>
                                        <p:tgtEl>
                                          <p:spTgt spid="3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4"/>
                                        </p:tgtEl>
                                        <p:attrNameLst>
                                          <p:attrName>style.visibility</p:attrName>
                                        </p:attrNameLst>
                                      </p:cBhvr>
                                      <p:to>
                                        <p:strVal val="visible"/>
                                      </p:to>
                                    </p:set>
                                    <p:animEffect transition="in" filter="fade">
                                      <p:cBhvr>
                                        <p:cTn id="18" dur="1000"/>
                                        <p:tgtEl>
                                          <p:spTgt spid="374"/>
                                        </p:tgtEl>
                                      </p:cBhvr>
                                    </p:animEffect>
                                  </p:childTnLst>
                                </p:cTn>
                              </p:par>
                              <p:par>
                                <p:cTn id="19" presetID="10" presetClass="entr" presetSubtype="0" fill="hold" nodeType="withEffect">
                                  <p:stCondLst>
                                    <p:cond delay="0"/>
                                  </p:stCondLst>
                                  <p:childTnLst>
                                    <p:set>
                                      <p:cBhvr>
                                        <p:cTn id="20" dur="1" fill="hold">
                                          <p:stCondLst>
                                            <p:cond delay="0"/>
                                          </p:stCondLst>
                                        </p:cTn>
                                        <p:tgtEl>
                                          <p:spTgt spid="377"/>
                                        </p:tgtEl>
                                        <p:attrNameLst>
                                          <p:attrName>style.visibility</p:attrName>
                                        </p:attrNameLst>
                                      </p:cBhvr>
                                      <p:to>
                                        <p:strVal val="visible"/>
                                      </p:to>
                                    </p:set>
                                    <p:animEffect transition="in" filter="fade">
                                      <p:cBhvr>
                                        <p:cTn id="21" dur="1000"/>
                                        <p:tgtEl>
                                          <p:spTgt spid="377"/>
                                        </p:tgtEl>
                                      </p:cBhvr>
                                    </p:animEffect>
                                  </p:childTnLst>
                                </p:cTn>
                              </p:par>
                              <p:par>
                                <p:cTn id="22" presetID="10" presetClass="entr" presetSubtype="0" fill="hold" nodeType="withEffect">
                                  <p:stCondLst>
                                    <p:cond delay="0"/>
                                  </p:stCondLst>
                                  <p:childTnLst>
                                    <p:set>
                                      <p:cBhvr>
                                        <p:cTn id="23" dur="1" fill="hold">
                                          <p:stCondLst>
                                            <p:cond delay="0"/>
                                          </p:stCondLst>
                                        </p:cTn>
                                        <p:tgtEl>
                                          <p:spTgt spid="379"/>
                                        </p:tgtEl>
                                        <p:attrNameLst>
                                          <p:attrName>style.visibility</p:attrName>
                                        </p:attrNameLst>
                                      </p:cBhvr>
                                      <p:to>
                                        <p:strVal val="visible"/>
                                      </p:to>
                                    </p:set>
                                    <p:animEffect transition="in" filter="fade">
                                      <p:cBhvr>
                                        <p:cTn id="24" dur="1000"/>
                                        <p:tgtEl>
                                          <p:spTgt spid="3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73"/>
                                        </p:tgtEl>
                                        <p:attrNameLst>
                                          <p:attrName>style.visibility</p:attrName>
                                        </p:attrNameLst>
                                      </p:cBhvr>
                                      <p:to>
                                        <p:strVal val="visible"/>
                                      </p:to>
                                    </p:set>
                                    <p:animEffect transition="in" filter="fade">
                                      <p:cBhvr>
                                        <p:cTn id="29" dur="1000"/>
                                        <p:tgtEl>
                                          <p:spTgt spid="373"/>
                                        </p:tgtEl>
                                      </p:cBhvr>
                                    </p:animEffect>
                                  </p:childTnLst>
                                </p:cTn>
                              </p:par>
                              <p:par>
                                <p:cTn id="30" presetID="10" presetClass="entr" presetSubtype="0" fill="hold" nodeType="withEffect">
                                  <p:stCondLst>
                                    <p:cond delay="0"/>
                                  </p:stCondLst>
                                  <p:childTnLst>
                                    <p:set>
                                      <p:cBhvr>
                                        <p:cTn id="31" dur="1" fill="hold">
                                          <p:stCondLst>
                                            <p:cond delay="0"/>
                                          </p:stCondLst>
                                        </p:cTn>
                                        <p:tgtEl>
                                          <p:spTgt spid="376"/>
                                        </p:tgtEl>
                                        <p:attrNameLst>
                                          <p:attrName>style.visibility</p:attrName>
                                        </p:attrNameLst>
                                      </p:cBhvr>
                                      <p:to>
                                        <p:strVal val="visible"/>
                                      </p:to>
                                    </p:set>
                                    <p:animEffect transition="in" filter="fade">
                                      <p:cBhvr>
                                        <p:cTn id="32" dur="1000"/>
                                        <p:tgtEl>
                                          <p:spTgt spid="376"/>
                                        </p:tgtEl>
                                      </p:cBhvr>
                                    </p:animEffect>
                                  </p:childTnLst>
                                </p:cTn>
                              </p:par>
                              <p:par>
                                <p:cTn id="33" presetID="10" presetClass="entr" presetSubtype="0" fill="hold" nodeType="withEffect">
                                  <p:stCondLst>
                                    <p:cond delay="0"/>
                                  </p:stCondLst>
                                  <p:childTnLst>
                                    <p:set>
                                      <p:cBhvr>
                                        <p:cTn id="34" dur="1" fill="hold">
                                          <p:stCondLst>
                                            <p:cond delay="0"/>
                                          </p:stCondLst>
                                        </p:cTn>
                                        <p:tgtEl>
                                          <p:spTgt spid="380"/>
                                        </p:tgtEl>
                                        <p:attrNameLst>
                                          <p:attrName>style.visibility</p:attrName>
                                        </p:attrNameLst>
                                      </p:cBhvr>
                                      <p:to>
                                        <p:strVal val="visible"/>
                                      </p:to>
                                    </p:set>
                                    <p:animEffect transition="in" filter="fade">
                                      <p:cBhvr>
                                        <p:cTn id="35"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7"/>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Python and Pandas can count job keywords in the search module</a:t>
            </a:r>
            <a:endParaRPr dirty="0"/>
          </a:p>
        </p:txBody>
      </p:sp>
      <p:sp>
        <p:nvSpPr>
          <p:cNvPr id="386" name="Google Shape;386;p27"/>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indent="0"/>
            <a:r>
              <a:rPr lang="en-US" dirty="0" err="1"/>
              <a:t>mySQL</a:t>
            </a:r>
            <a:r>
              <a:rPr lang="en-US" dirty="0"/>
              <a:t> queries can quickly count data based on condition and send results to the analyze module</a:t>
            </a:r>
          </a:p>
        </p:txBody>
      </p:sp>
      <p:sp>
        <p:nvSpPr>
          <p:cNvPr id="387" name="Google Shape;387;p27"/>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Pandas parses data for import or export from csv spreadsheets</a:t>
            </a:r>
            <a:endParaRPr dirty="0"/>
          </a:p>
        </p:txBody>
      </p:sp>
      <p:sp>
        <p:nvSpPr>
          <p:cNvPr id="388" name="Google Shape;388;p27"/>
          <p:cNvSpPr txBox="1">
            <a:spLocks noGrp="1"/>
          </p:cNvSpPr>
          <p:nvPr>
            <p:ph type="subTitle" idx="4"/>
          </p:nvPr>
        </p:nvSpPr>
        <p:spPr>
          <a:xfrm>
            <a:off x="5803498" y="3491450"/>
            <a:ext cx="2268445"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pySimpleGUI</a:t>
            </a:r>
            <a:r>
              <a:rPr lang="en-US" dirty="0"/>
              <a:t> interfaces with the user to accept input and handle error checking</a:t>
            </a:r>
            <a:endParaRPr dirty="0"/>
          </a:p>
        </p:txBody>
      </p:sp>
      <p:sp>
        <p:nvSpPr>
          <p:cNvPr id="389" name="Google Shape;389;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it works:</a:t>
            </a:r>
            <a:endParaRPr/>
          </a:p>
        </p:txBody>
      </p:sp>
      <p:grpSp>
        <p:nvGrpSpPr>
          <p:cNvPr id="390" name="Google Shape;390;p27"/>
          <p:cNvGrpSpPr/>
          <p:nvPr/>
        </p:nvGrpSpPr>
        <p:grpSpPr>
          <a:xfrm>
            <a:off x="5207541" y="3651649"/>
            <a:ext cx="379930" cy="381002"/>
            <a:chOff x="1197950" y="238125"/>
            <a:chExt cx="5204525" cy="5219200"/>
          </a:xfrm>
        </p:grpSpPr>
        <p:sp>
          <p:nvSpPr>
            <p:cNvPr id="391" name="Google Shape;391;p27"/>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7"/>
          <p:cNvGrpSpPr/>
          <p:nvPr/>
        </p:nvGrpSpPr>
        <p:grpSpPr>
          <a:xfrm>
            <a:off x="5207616" y="2054785"/>
            <a:ext cx="379767" cy="380480"/>
            <a:chOff x="1195500" y="238125"/>
            <a:chExt cx="5209425" cy="5219200"/>
          </a:xfrm>
        </p:grpSpPr>
        <p:sp>
          <p:nvSpPr>
            <p:cNvPr id="423" name="Google Shape;423;p27"/>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1" name="Google Shape;461;p27"/>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462" name="Google Shape;462;p27"/>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463" name="Google Shape;463;p27"/>
          <p:cNvGrpSpPr/>
          <p:nvPr/>
        </p:nvGrpSpPr>
        <p:grpSpPr>
          <a:xfrm>
            <a:off x="1131976" y="2055046"/>
            <a:ext cx="379958" cy="379958"/>
            <a:chOff x="1131976" y="2055046"/>
            <a:chExt cx="379958" cy="379958"/>
          </a:xfrm>
        </p:grpSpPr>
        <p:sp>
          <p:nvSpPr>
            <p:cNvPr id="464" name="Google Shape;464;p27"/>
            <p:cNvSpPr/>
            <p:nvPr/>
          </p:nvSpPr>
          <p:spPr>
            <a:xfrm>
              <a:off x="1204641"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1428103"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1204641"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1428103"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1204641" y="2127711"/>
              <a:ext cx="234625" cy="23462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1226964"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1249286"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1271668"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1293991"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316373"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338695" y="2172356"/>
              <a:ext cx="11222" cy="11222"/>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361078"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383400" y="2172356"/>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249286"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271668" y="2150034"/>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293991"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316373"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338695" y="2150034"/>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361078"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83400" y="2150034"/>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05781"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226964"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249286" y="2194738"/>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83400" y="2239443"/>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383400" y="2217061"/>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83400" y="2261765"/>
              <a:ext cx="11222" cy="11222"/>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83400" y="2284148"/>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405781"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1405781"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405781"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405781"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1383400" y="2194738"/>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1405781"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1226964"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1249286"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271668"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1293991"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316373"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338695" y="2306470"/>
              <a:ext cx="11222" cy="11222"/>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226964"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249286" y="2284148"/>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361078"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383400" y="2306470"/>
              <a:ext cx="11222" cy="11222"/>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249286"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271668" y="232885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249286" y="2239443"/>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249286" y="2217061"/>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249286" y="2261765"/>
              <a:ext cx="11222" cy="11222"/>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226964"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226964"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226964"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293991"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316373"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338695" y="2328851"/>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361078"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383400" y="2328851"/>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405781"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171099" y="2094169"/>
              <a:ext cx="301710" cy="301710"/>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293991" y="2217061"/>
              <a:ext cx="33544" cy="55927"/>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338695" y="2217061"/>
              <a:ext cx="11579" cy="5658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198051"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231536"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264960" y="2055046"/>
              <a:ext cx="11222" cy="27962"/>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298444"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331927"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365351" y="2055046"/>
              <a:ext cx="11222" cy="27962"/>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398835"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432318"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131976" y="2363343"/>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131976" y="2329861"/>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131976" y="2296376"/>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131976" y="2262952"/>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131976" y="2229469"/>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131976" y="2195985"/>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1131976" y="2162561"/>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131976" y="2129076"/>
              <a:ext cx="27962" cy="11164"/>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433268"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1399844"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1366361"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1332877"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1299453"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1265970"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1232486"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1199001"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1483970" y="2122071"/>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483970" y="2155556"/>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1483970" y="2189040"/>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1483970" y="2222523"/>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1483970" y="2255947"/>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1483970" y="2289431"/>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1483970" y="2322914"/>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1483970" y="2356338"/>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6" name="Google Shape;556;p27"/>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557" name="Google Shape;557;p27"/>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558" name="Google Shape;558;p27"/>
          <p:cNvGrpSpPr/>
          <p:nvPr/>
        </p:nvGrpSpPr>
        <p:grpSpPr>
          <a:xfrm>
            <a:off x="1132013" y="3640428"/>
            <a:ext cx="379870" cy="403444"/>
            <a:chOff x="1343100" y="238125"/>
            <a:chExt cx="4914225" cy="5219200"/>
          </a:xfrm>
        </p:grpSpPr>
        <p:sp>
          <p:nvSpPr>
            <p:cNvPr id="559" name="Google Shape;559;p27"/>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99;p22">
            <a:extLst>
              <a:ext uri="{FF2B5EF4-FFF2-40B4-BE49-F238E27FC236}">
                <a16:creationId xmlns:a16="http://schemas.microsoft.com/office/drawing/2014/main" id="{F0D8CB05-F01C-46B2-92D7-C1379DE6678A}"/>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6</a:t>
            </a:r>
          </a:p>
        </p:txBody>
      </p:sp>
    </p:spTree>
    <p:extLst>
      <p:ext uri="{BB962C8B-B14F-4D97-AF65-F5344CB8AC3E}">
        <p14:creationId xmlns:p14="http://schemas.microsoft.com/office/powerpoint/2010/main" val="84568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par>
                                <p:cTn id="8" presetID="10" presetClass="entr" presetSubtype="0" fill="hold" nodeType="withEffect">
                                  <p:stCondLst>
                                    <p:cond delay="0"/>
                                  </p:stCondLst>
                                  <p:childTnLst>
                                    <p:set>
                                      <p:cBhvr>
                                        <p:cTn id="9" dur="1" fill="hold">
                                          <p:stCondLst>
                                            <p:cond delay="0"/>
                                          </p:stCondLst>
                                        </p:cTn>
                                        <p:tgtEl>
                                          <p:spTgt spid="461"/>
                                        </p:tgtEl>
                                        <p:attrNameLst>
                                          <p:attrName>style.visibility</p:attrName>
                                        </p:attrNameLst>
                                      </p:cBhvr>
                                      <p:to>
                                        <p:strVal val="visible"/>
                                      </p:to>
                                    </p:set>
                                    <p:animEffect transition="in" filter="fade">
                                      <p:cBhvr>
                                        <p:cTn id="10" dur="1000"/>
                                        <p:tgtEl>
                                          <p:spTgt spid="461"/>
                                        </p:tgtEl>
                                      </p:cBhvr>
                                    </p:animEffect>
                                  </p:childTnLst>
                                </p:cTn>
                              </p:par>
                              <p:par>
                                <p:cTn id="11" presetID="10"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animEffect transition="in" filter="fade">
                                      <p:cBhvr>
                                        <p:cTn id="13" dur="1000"/>
                                        <p:tgtEl>
                                          <p:spTgt spid="4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6"/>
                                        </p:tgtEl>
                                        <p:attrNameLst>
                                          <p:attrName>style.visibility</p:attrName>
                                        </p:attrNameLst>
                                      </p:cBhvr>
                                      <p:to>
                                        <p:strVal val="visible"/>
                                      </p:to>
                                    </p:set>
                                    <p:animEffect transition="in" filter="fade">
                                      <p:cBhvr>
                                        <p:cTn id="18" dur="1000"/>
                                        <p:tgtEl>
                                          <p:spTgt spid="386"/>
                                        </p:tgtEl>
                                      </p:cBhvr>
                                    </p:animEffect>
                                  </p:childTnLst>
                                </p:cTn>
                              </p:par>
                              <p:par>
                                <p:cTn id="19" presetID="10" presetClass="entr" presetSubtype="0" fill="hold" nodeType="withEffect">
                                  <p:stCondLst>
                                    <p:cond delay="0"/>
                                  </p:stCondLst>
                                  <p:childTnLst>
                                    <p:set>
                                      <p:cBhvr>
                                        <p:cTn id="20" dur="1" fill="hold">
                                          <p:stCondLst>
                                            <p:cond delay="0"/>
                                          </p:stCondLst>
                                        </p:cTn>
                                        <p:tgtEl>
                                          <p:spTgt spid="422"/>
                                        </p:tgtEl>
                                        <p:attrNameLst>
                                          <p:attrName>style.visibility</p:attrName>
                                        </p:attrNameLst>
                                      </p:cBhvr>
                                      <p:to>
                                        <p:strVal val="visible"/>
                                      </p:to>
                                    </p:set>
                                    <p:animEffect transition="in" filter="fade">
                                      <p:cBhvr>
                                        <p:cTn id="21" dur="1000"/>
                                        <p:tgtEl>
                                          <p:spTgt spid="422"/>
                                        </p:tgtEl>
                                      </p:cBhvr>
                                    </p:animEffect>
                                  </p:childTnLst>
                                </p:cTn>
                              </p:par>
                              <p:par>
                                <p:cTn id="22" presetID="10" presetClass="entr" presetSubtype="0" fill="hold" nodeType="withEffect">
                                  <p:stCondLst>
                                    <p:cond delay="0"/>
                                  </p:stCondLst>
                                  <p:childTnLst>
                                    <p:set>
                                      <p:cBhvr>
                                        <p:cTn id="23" dur="1" fill="hold">
                                          <p:stCondLst>
                                            <p:cond delay="0"/>
                                          </p:stCondLst>
                                        </p:cTn>
                                        <p:tgtEl>
                                          <p:spTgt spid="462"/>
                                        </p:tgtEl>
                                        <p:attrNameLst>
                                          <p:attrName>style.visibility</p:attrName>
                                        </p:attrNameLst>
                                      </p:cBhvr>
                                      <p:to>
                                        <p:strVal val="visible"/>
                                      </p:to>
                                    </p:set>
                                    <p:animEffect transition="in" filter="fade">
                                      <p:cBhvr>
                                        <p:cTn id="24" dur="1000"/>
                                        <p:tgtEl>
                                          <p:spTgt spid="4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7"/>
                                        </p:tgtEl>
                                        <p:attrNameLst>
                                          <p:attrName>style.visibility</p:attrName>
                                        </p:attrNameLst>
                                      </p:cBhvr>
                                      <p:to>
                                        <p:strVal val="visible"/>
                                      </p:to>
                                    </p:set>
                                    <p:animEffect transition="in" filter="fade">
                                      <p:cBhvr>
                                        <p:cTn id="29" dur="1000"/>
                                        <p:tgtEl>
                                          <p:spTgt spid="387"/>
                                        </p:tgtEl>
                                      </p:cBhvr>
                                    </p:animEffect>
                                  </p:childTnLst>
                                </p:cTn>
                              </p:par>
                              <p:par>
                                <p:cTn id="30" presetID="10" presetClass="entr" presetSubtype="0" fill="hold" nodeType="withEffect">
                                  <p:stCondLst>
                                    <p:cond delay="0"/>
                                  </p:stCondLst>
                                  <p:childTnLst>
                                    <p:set>
                                      <p:cBhvr>
                                        <p:cTn id="31" dur="1" fill="hold">
                                          <p:stCondLst>
                                            <p:cond delay="0"/>
                                          </p:stCondLst>
                                        </p:cTn>
                                        <p:tgtEl>
                                          <p:spTgt spid="556"/>
                                        </p:tgtEl>
                                        <p:attrNameLst>
                                          <p:attrName>style.visibility</p:attrName>
                                        </p:attrNameLst>
                                      </p:cBhvr>
                                      <p:to>
                                        <p:strVal val="visible"/>
                                      </p:to>
                                    </p:set>
                                    <p:animEffect transition="in" filter="fade">
                                      <p:cBhvr>
                                        <p:cTn id="32" dur="1000"/>
                                        <p:tgtEl>
                                          <p:spTgt spid="556"/>
                                        </p:tgtEl>
                                      </p:cBhvr>
                                    </p:animEffect>
                                  </p:childTnLst>
                                </p:cTn>
                              </p:par>
                              <p:par>
                                <p:cTn id="33" presetID="10" presetClass="entr" presetSubtype="0" fill="hold" nodeType="withEffect">
                                  <p:stCondLst>
                                    <p:cond delay="0"/>
                                  </p:stCondLst>
                                  <p:childTnLst>
                                    <p:set>
                                      <p:cBhvr>
                                        <p:cTn id="34" dur="1" fill="hold">
                                          <p:stCondLst>
                                            <p:cond delay="0"/>
                                          </p:stCondLst>
                                        </p:cTn>
                                        <p:tgtEl>
                                          <p:spTgt spid="558"/>
                                        </p:tgtEl>
                                        <p:attrNameLst>
                                          <p:attrName>style.visibility</p:attrName>
                                        </p:attrNameLst>
                                      </p:cBhvr>
                                      <p:to>
                                        <p:strVal val="visible"/>
                                      </p:to>
                                    </p:set>
                                    <p:animEffect transition="in" filter="fade">
                                      <p:cBhvr>
                                        <p:cTn id="35" dur="1000"/>
                                        <p:tgtEl>
                                          <p:spTgt spid="5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gtEl>
                                        <p:attrNameLst>
                                          <p:attrName>style.visibility</p:attrName>
                                        </p:attrNameLst>
                                      </p:cBhvr>
                                      <p:to>
                                        <p:strVal val="visible"/>
                                      </p:to>
                                    </p:set>
                                    <p:animEffect transition="in" filter="fade">
                                      <p:cBhvr>
                                        <p:cTn id="40" dur="1000"/>
                                        <p:tgtEl>
                                          <p:spTgt spid="388"/>
                                        </p:tgtEl>
                                      </p:cBhvr>
                                    </p:animEffect>
                                  </p:childTnLst>
                                </p:cTn>
                              </p:par>
                              <p:par>
                                <p:cTn id="41" presetID="10" presetClass="entr" presetSubtype="0" fill="hold" nodeType="withEffect">
                                  <p:stCondLst>
                                    <p:cond delay="0"/>
                                  </p:stCondLst>
                                  <p:childTnLst>
                                    <p:set>
                                      <p:cBhvr>
                                        <p:cTn id="42" dur="1" fill="hold">
                                          <p:stCondLst>
                                            <p:cond delay="0"/>
                                          </p:stCondLst>
                                        </p:cTn>
                                        <p:tgtEl>
                                          <p:spTgt spid="390"/>
                                        </p:tgtEl>
                                        <p:attrNameLst>
                                          <p:attrName>style.visibility</p:attrName>
                                        </p:attrNameLst>
                                      </p:cBhvr>
                                      <p:to>
                                        <p:strVal val="visible"/>
                                      </p:to>
                                    </p:set>
                                    <p:animEffect transition="in" filter="fade">
                                      <p:cBhvr>
                                        <p:cTn id="43" dur="1000"/>
                                        <p:tgtEl>
                                          <p:spTgt spid="390"/>
                                        </p:tgtEl>
                                      </p:cBhvr>
                                    </p:animEffect>
                                  </p:childTnLst>
                                </p:cTn>
                              </p:par>
                              <p:par>
                                <p:cTn id="44" presetID="10" presetClass="entr" presetSubtype="0" fill="hold" nodeType="withEffect">
                                  <p:stCondLst>
                                    <p:cond delay="0"/>
                                  </p:stCondLst>
                                  <p:childTnLst>
                                    <p:set>
                                      <p:cBhvr>
                                        <p:cTn id="45" dur="1" fill="hold">
                                          <p:stCondLst>
                                            <p:cond delay="0"/>
                                          </p:stCondLst>
                                        </p:cTn>
                                        <p:tgtEl>
                                          <p:spTgt spid="557"/>
                                        </p:tgtEl>
                                        <p:attrNameLst>
                                          <p:attrName>style.visibility</p:attrName>
                                        </p:attrNameLst>
                                      </p:cBhvr>
                                      <p:to>
                                        <p:strVal val="visible"/>
                                      </p:to>
                                    </p:set>
                                    <p:animEffect transition="in" filter="fade">
                                      <p:cBhvr>
                                        <p:cTn id="46"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8"/>
        <p:cNvGrpSpPr/>
        <p:nvPr/>
      </p:nvGrpSpPr>
      <p:grpSpPr>
        <a:xfrm>
          <a:off x="0" y="0"/>
          <a:ext cx="0" cy="0"/>
          <a:chOff x="0" y="0"/>
          <a:chExt cx="0" cy="0"/>
        </a:xfrm>
      </p:grpSpPr>
      <p:grpSp>
        <p:nvGrpSpPr>
          <p:cNvPr id="609" name="Google Shape;609;p28"/>
          <p:cNvGrpSpPr/>
          <p:nvPr/>
        </p:nvGrpSpPr>
        <p:grpSpPr>
          <a:xfrm rot="-750535">
            <a:off x="5163947" y="2083183"/>
            <a:ext cx="572722" cy="572722"/>
            <a:chOff x="5574292" y="1735872"/>
            <a:chExt cx="572700" cy="572700"/>
          </a:xfrm>
        </p:grpSpPr>
        <p:sp>
          <p:nvSpPr>
            <p:cNvPr id="610" name="Google Shape;610;p28"/>
            <p:cNvSpPr/>
            <p:nvPr/>
          </p:nvSpPr>
          <p:spPr>
            <a:xfrm>
              <a:off x="5574292" y="173587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28"/>
            <p:cNvGrpSpPr/>
            <p:nvPr/>
          </p:nvGrpSpPr>
          <p:grpSpPr>
            <a:xfrm>
              <a:off x="5716434" y="1884658"/>
              <a:ext cx="288452" cy="275353"/>
              <a:chOff x="4126815" y="2760704"/>
              <a:chExt cx="380393" cy="363118"/>
            </a:xfrm>
          </p:grpSpPr>
          <p:sp>
            <p:nvSpPr>
              <p:cNvPr id="612" name="Google Shape;612;p28"/>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6" name="Google Shape;616;p28"/>
          <p:cNvGrpSpPr/>
          <p:nvPr/>
        </p:nvGrpSpPr>
        <p:grpSpPr>
          <a:xfrm rot="-750535">
            <a:off x="3237342" y="2510636"/>
            <a:ext cx="572722" cy="572722"/>
            <a:chOff x="3515067" y="2404153"/>
            <a:chExt cx="572700" cy="572700"/>
          </a:xfrm>
        </p:grpSpPr>
        <p:sp>
          <p:nvSpPr>
            <p:cNvPr id="617" name="Google Shape;617;p28"/>
            <p:cNvSpPr/>
            <p:nvPr/>
          </p:nvSpPr>
          <p:spPr>
            <a:xfrm>
              <a:off x="3515067" y="2404153"/>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28"/>
            <p:cNvGrpSpPr/>
            <p:nvPr/>
          </p:nvGrpSpPr>
          <p:grpSpPr>
            <a:xfrm>
              <a:off x="3660839" y="2550038"/>
              <a:ext cx="281276" cy="280987"/>
              <a:chOff x="2497275" y="2744159"/>
              <a:chExt cx="370930" cy="370549"/>
            </a:xfrm>
          </p:grpSpPr>
          <p:sp>
            <p:nvSpPr>
              <p:cNvPr id="619" name="Google Shape;619;p28"/>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5" name="Google Shape;625;p28"/>
          <p:cNvGrpSpPr/>
          <p:nvPr/>
        </p:nvGrpSpPr>
        <p:grpSpPr>
          <a:xfrm rot="-750535">
            <a:off x="7097811" y="1654128"/>
            <a:ext cx="572722" cy="572722"/>
            <a:chOff x="7015348" y="1176792"/>
            <a:chExt cx="572700" cy="572700"/>
          </a:xfrm>
        </p:grpSpPr>
        <p:sp>
          <p:nvSpPr>
            <p:cNvPr id="626" name="Google Shape;626;p28"/>
            <p:cNvSpPr/>
            <p:nvPr/>
          </p:nvSpPr>
          <p:spPr>
            <a:xfrm>
              <a:off x="7015348" y="117679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7157404" y="1346243"/>
              <a:ext cx="288483" cy="235125"/>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8"/>
          <p:cNvGrpSpPr/>
          <p:nvPr/>
        </p:nvGrpSpPr>
        <p:grpSpPr>
          <a:xfrm rot="-750535">
            <a:off x="1321433" y="2935742"/>
            <a:ext cx="572722" cy="572722"/>
            <a:chOff x="1251079" y="3413212"/>
            <a:chExt cx="572700" cy="572700"/>
          </a:xfrm>
        </p:grpSpPr>
        <p:sp>
          <p:nvSpPr>
            <p:cNvPr id="629" name="Google Shape;629;p28"/>
            <p:cNvSpPr/>
            <p:nvPr/>
          </p:nvSpPr>
          <p:spPr>
            <a:xfrm>
              <a:off x="1251079" y="341321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8"/>
            <p:cNvGrpSpPr/>
            <p:nvPr/>
          </p:nvGrpSpPr>
          <p:grpSpPr>
            <a:xfrm>
              <a:off x="1382811" y="3568997"/>
              <a:ext cx="309505" cy="260656"/>
              <a:chOff x="2171474" y="3369229"/>
              <a:chExt cx="408156" cy="343737"/>
            </a:xfrm>
          </p:grpSpPr>
          <p:sp>
            <p:nvSpPr>
              <p:cNvPr id="631" name="Google Shape;631;p28"/>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35" name="Google Shape;635;p28"/>
          <p:cNvCxnSpPr>
            <a:cxnSpLocks/>
            <a:endCxn id="629" idx="4"/>
          </p:cNvCxnSpPr>
          <p:nvPr/>
        </p:nvCxnSpPr>
        <p:spPr>
          <a:xfrm flipH="1" flipV="1">
            <a:off x="1669817" y="3501666"/>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36" name="Google Shape;636;p28"/>
          <p:cNvCxnSpPr>
            <a:cxnSpLocks/>
            <a:stCxn id="629" idx="0"/>
          </p:cNvCxnSpPr>
          <p:nvPr/>
        </p:nvCxnSpPr>
        <p:spPr>
          <a:xfrm flipH="1" flipV="1">
            <a:off x="1464319" y="2758388"/>
            <a:ext cx="81452" cy="184152"/>
          </a:xfrm>
          <a:prstGeom prst="straightConnector1">
            <a:avLst/>
          </a:prstGeom>
          <a:noFill/>
          <a:ln w="19050" cap="flat" cmpd="sng">
            <a:solidFill>
              <a:srgbClr val="F3F3F3"/>
            </a:solidFill>
            <a:prstDash val="solid"/>
            <a:round/>
            <a:headEnd type="none" w="med" len="med"/>
            <a:tailEnd type="none" w="med" len="med"/>
          </a:ln>
        </p:spPr>
      </p:cxnSp>
      <p:grpSp>
        <p:nvGrpSpPr>
          <p:cNvPr id="643" name="Google Shape;643;p28"/>
          <p:cNvGrpSpPr/>
          <p:nvPr/>
        </p:nvGrpSpPr>
        <p:grpSpPr>
          <a:xfrm>
            <a:off x="797188" y="3823073"/>
            <a:ext cx="1658400" cy="371400"/>
            <a:chOff x="797188" y="4296980"/>
            <a:chExt cx="1658400" cy="371400"/>
          </a:xfrm>
        </p:grpSpPr>
        <p:sp>
          <p:nvSpPr>
            <p:cNvPr id="644" name="Google Shape;644;p28"/>
            <p:cNvSpPr txBox="1"/>
            <p:nvPr/>
          </p:nvSpPr>
          <p:spPr>
            <a:xfrm>
              <a:off x="797188" y="4296980"/>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0"/>
                </a:spcAft>
                <a:buNone/>
              </a:pPr>
              <a:r>
                <a:rPr lang="en" sz="1800" b="1" dirty="0">
                  <a:solidFill>
                    <a:srgbClr val="F3F3F3"/>
                  </a:solidFill>
                  <a:latin typeface="Rajdhani"/>
                  <a:ea typeface="Rajdhani"/>
                  <a:cs typeface="Rajdhani"/>
                  <a:sym typeface="Rajdhani"/>
                </a:rPr>
                <a:t>Import </a:t>
              </a:r>
              <a:r>
                <a:rPr lang="en" sz="1800" b="1" dirty="0">
                  <a:solidFill>
                    <a:schemeClr val="lt2"/>
                  </a:solidFill>
                  <a:latin typeface="Rajdhani"/>
                  <a:ea typeface="Rajdhani"/>
                  <a:cs typeface="Rajdhani"/>
                  <a:sym typeface="Rajdhani"/>
                </a:rPr>
                <a:t>Menu</a:t>
              </a:r>
              <a:endParaRPr sz="1800" b="1" dirty="0">
                <a:solidFill>
                  <a:schemeClr val="lt2"/>
                </a:solidFill>
                <a:latin typeface="Rajdhani"/>
                <a:ea typeface="Rajdhani"/>
                <a:cs typeface="Rajdhani"/>
                <a:sym typeface="Rajdhani"/>
              </a:endParaRPr>
            </a:p>
            <a:p>
              <a:pPr marL="0" lvl="0" indent="0" algn="ctr" rtl="0">
                <a:spcBef>
                  <a:spcPts val="0"/>
                </a:spcBef>
                <a:spcAft>
                  <a:spcPts val="0"/>
                </a:spcAft>
                <a:buNone/>
              </a:pPr>
              <a:endParaRPr sz="1800" b="1" dirty="0">
                <a:solidFill>
                  <a:schemeClr val="lt2"/>
                </a:solidFill>
                <a:latin typeface="Rajdhani"/>
                <a:ea typeface="Rajdhani"/>
                <a:cs typeface="Rajdhani"/>
                <a:sym typeface="Rajdhani"/>
              </a:endParaRPr>
            </a:p>
          </p:txBody>
        </p:sp>
        <p:cxnSp>
          <p:nvCxnSpPr>
            <p:cNvPr id="645" name="Google Shape;645;p28"/>
            <p:cNvCxnSpPr/>
            <p:nvPr/>
          </p:nvCxnSpPr>
          <p:spPr>
            <a:xfrm rot="10800000">
              <a:off x="1026350" y="4331525"/>
              <a:ext cx="1192800" cy="0"/>
            </a:xfrm>
            <a:prstGeom prst="straightConnector1">
              <a:avLst/>
            </a:prstGeom>
            <a:noFill/>
            <a:ln w="19050" cap="flat" cmpd="sng">
              <a:solidFill>
                <a:srgbClr val="F3F3F3"/>
              </a:solidFill>
              <a:prstDash val="solid"/>
              <a:round/>
              <a:headEnd type="none" w="med" len="med"/>
              <a:tailEnd type="none" w="med" len="med"/>
            </a:ln>
          </p:spPr>
        </p:cxnSp>
      </p:grpSp>
      <p:grpSp>
        <p:nvGrpSpPr>
          <p:cNvPr id="646" name="Google Shape;646;p28"/>
          <p:cNvGrpSpPr/>
          <p:nvPr/>
        </p:nvGrpSpPr>
        <p:grpSpPr>
          <a:xfrm>
            <a:off x="2816863" y="1820402"/>
            <a:ext cx="1658400" cy="371400"/>
            <a:chOff x="3685863" y="2848783"/>
            <a:chExt cx="1658400" cy="371400"/>
          </a:xfrm>
        </p:grpSpPr>
        <p:sp>
          <p:nvSpPr>
            <p:cNvPr id="647" name="Google Shape;647;p28"/>
            <p:cNvSpPr txBox="1"/>
            <p:nvPr/>
          </p:nvSpPr>
          <p:spPr>
            <a:xfrm>
              <a:off x="3685863" y="2848783"/>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dirty="0">
                  <a:solidFill>
                    <a:srgbClr val="F3F3F3"/>
                  </a:solidFill>
                  <a:latin typeface="Rajdhani"/>
                  <a:ea typeface="Rajdhani"/>
                  <a:cs typeface="Rajdhani"/>
                  <a:sym typeface="Rajdhani"/>
                </a:rPr>
                <a:t>Find Keywords</a:t>
              </a:r>
              <a:endParaRPr sz="1800" b="1" dirty="0">
                <a:solidFill>
                  <a:srgbClr val="F3F3F3"/>
                </a:solidFill>
                <a:latin typeface="Rajdhani"/>
                <a:ea typeface="Rajdhani"/>
                <a:cs typeface="Rajdhani"/>
                <a:sym typeface="Rajdhani"/>
              </a:endParaRPr>
            </a:p>
          </p:txBody>
        </p:sp>
        <p:cxnSp>
          <p:nvCxnSpPr>
            <p:cNvPr id="648" name="Google Shape;648;p28"/>
            <p:cNvCxnSpPr/>
            <p:nvPr/>
          </p:nvCxnSpPr>
          <p:spPr>
            <a:xfrm rot="10800000">
              <a:off x="3837125" y="3211450"/>
              <a:ext cx="1361100" cy="0"/>
            </a:xfrm>
            <a:prstGeom prst="straightConnector1">
              <a:avLst/>
            </a:prstGeom>
            <a:noFill/>
            <a:ln w="19050" cap="flat" cmpd="sng">
              <a:solidFill>
                <a:srgbClr val="F3F3F3"/>
              </a:solidFill>
              <a:prstDash val="solid"/>
              <a:round/>
              <a:headEnd type="none" w="med" len="med"/>
              <a:tailEnd type="none" w="med" len="med"/>
            </a:ln>
          </p:spPr>
        </p:cxnSp>
      </p:grpSp>
      <p:grpSp>
        <p:nvGrpSpPr>
          <p:cNvPr id="649" name="Google Shape;649;p28"/>
          <p:cNvGrpSpPr/>
          <p:nvPr/>
        </p:nvGrpSpPr>
        <p:grpSpPr>
          <a:xfrm>
            <a:off x="4763431" y="2922937"/>
            <a:ext cx="1658400" cy="371400"/>
            <a:chOff x="5116369" y="1041762"/>
            <a:chExt cx="1658400" cy="371400"/>
          </a:xfrm>
        </p:grpSpPr>
        <p:sp>
          <p:nvSpPr>
            <p:cNvPr id="650" name="Google Shape;650;p28"/>
            <p:cNvSpPr txBox="1"/>
            <p:nvPr/>
          </p:nvSpPr>
          <p:spPr>
            <a:xfrm>
              <a:off x="5116369" y="1041762"/>
              <a:ext cx="1658400" cy="371400"/>
            </a:xfrm>
            <a:prstGeom prst="rect">
              <a:avLst/>
            </a:prstGeom>
            <a:noFill/>
            <a:ln>
              <a:noFill/>
            </a:ln>
          </p:spPr>
          <p:txBody>
            <a:bodyPr spcFirstLastPara="1" wrap="square" lIns="91425" tIns="255600" rIns="91425" bIns="0" anchor="ctr" anchorCtr="0">
              <a:noAutofit/>
            </a:bodyPr>
            <a:lstStyle/>
            <a:p>
              <a:pPr algn="ctr">
                <a:spcAft>
                  <a:spcPts val="1600"/>
                </a:spcAft>
              </a:pPr>
              <a:r>
                <a:rPr lang="en-US" sz="1800" b="1" i="0" u="none" strike="noStrike" dirty="0">
                  <a:solidFill>
                    <a:srgbClr val="F3F3F3"/>
                  </a:solidFill>
                  <a:effectLst/>
                  <a:latin typeface="Rajdhani" panose="020B0604020202020204" charset="0"/>
                </a:rPr>
                <a:t>Analyze Data</a:t>
              </a:r>
              <a:endParaRPr lang="en-US" sz="2400" dirty="0">
                <a:effectLst/>
              </a:endParaRPr>
            </a:p>
          </p:txBody>
        </p:sp>
        <p:cxnSp>
          <p:nvCxnSpPr>
            <p:cNvPr id="651" name="Google Shape;651;p28"/>
            <p:cNvCxnSpPr>
              <a:cxnSpLocks/>
            </p:cNvCxnSpPr>
            <p:nvPr/>
          </p:nvCxnSpPr>
          <p:spPr>
            <a:xfrm flipH="1">
              <a:off x="5348558" y="1127551"/>
              <a:ext cx="1208868" cy="0"/>
            </a:xfrm>
            <a:prstGeom prst="straightConnector1">
              <a:avLst/>
            </a:prstGeom>
            <a:noFill/>
            <a:ln w="19050" cap="flat" cmpd="sng">
              <a:solidFill>
                <a:srgbClr val="F3F3F3"/>
              </a:solidFill>
              <a:prstDash val="solid"/>
              <a:round/>
              <a:headEnd type="none" w="med" len="med"/>
              <a:tailEnd type="none" w="med" len="med"/>
            </a:ln>
          </p:spPr>
        </p:cxnSp>
      </p:grpSp>
      <p:grpSp>
        <p:nvGrpSpPr>
          <p:cNvPr id="652" name="Google Shape;652;p28"/>
          <p:cNvGrpSpPr/>
          <p:nvPr/>
        </p:nvGrpSpPr>
        <p:grpSpPr>
          <a:xfrm>
            <a:off x="6268800" y="956519"/>
            <a:ext cx="1658400" cy="371400"/>
            <a:chOff x="6268800" y="956519"/>
            <a:chExt cx="1658400" cy="371400"/>
          </a:xfrm>
        </p:grpSpPr>
        <p:sp>
          <p:nvSpPr>
            <p:cNvPr id="653" name="Google Shape;653;p28"/>
            <p:cNvSpPr txBox="1"/>
            <p:nvPr/>
          </p:nvSpPr>
          <p:spPr>
            <a:xfrm>
              <a:off x="6268800" y="956519"/>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Results</a:t>
              </a:r>
              <a:endParaRPr sz="1800" b="1">
                <a:solidFill>
                  <a:srgbClr val="F3F3F3"/>
                </a:solidFill>
                <a:latin typeface="Rajdhani"/>
                <a:ea typeface="Rajdhani"/>
                <a:cs typeface="Rajdhani"/>
                <a:sym typeface="Rajdhani"/>
              </a:endParaRPr>
            </a:p>
          </p:txBody>
        </p:sp>
        <p:cxnSp>
          <p:nvCxnSpPr>
            <p:cNvPr id="654" name="Google Shape;654;p28"/>
            <p:cNvCxnSpPr/>
            <p:nvPr/>
          </p:nvCxnSpPr>
          <p:spPr>
            <a:xfrm rot="10800000">
              <a:off x="6758100" y="1297450"/>
              <a:ext cx="690300" cy="0"/>
            </a:xfrm>
            <a:prstGeom prst="straightConnector1">
              <a:avLst/>
            </a:prstGeom>
            <a:noFill/>
            <a:ln w="19050" cap="flat" cmpd="sng">
              <a:solidFill>
                <a:srgbClr val="F3F3F3"/>
              </a:solidFill>
              <a:prstDash val="solid"/>
              <a:round/>
              <a:headEnd type="none" w="med" len="med"/>
              <a:tailEnd type="none" w="med" len="med"/>
            </a:ln>
          </p:spPr>
        </p:cxnSp>
      </p:grpSp>
      <p:sp>
        <p:nvSpPr>
          <p:cNvPr id="655" name="Google Shape;655;p28"/>
          <p:cNvSpPr txBox="1">
            <a:spLocks noGrp="1"/>
          </p:cNvSpPr>
          <p:nvPr>
            <p:ph type="title" idx="15"/>
          </p:nvPr>
        </p:nvSpPr>
        <p:spPr>
          <a:xfrm>
            <a:off x="186700" y="52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GUI</a:t>
            </a:r>
            <a:endParaRPr dirty="0"/>
          </a:p>
        </p:txBody>
      </p:sp>
      <p:pic>
        <p:nvPicPr>
          <p:cNvPr id="657" name="Google Shape;657;p28"/>
          <p:cNvPicPr preferRelativeResize="0"/>
          <p:nvPr/>
        </p:nvPicPr>
        <p:blipFill>
          <a:blip r:embed="rId4">
            <a:alphaModFix/>
          </a:blip>
          <a:stretch>
            <a:fillRect/>
          </a:stretch>
        </p:blipFill>
        <p:spPr>
          <a:xfrm>
            <a:off x="246500" y="851366"/>
            <a:ext cx="2125100" cy="1913460"/>
          </a:xfrm>
          <a:prstGeom prst="rect">
            <a:avLst/>
          </a:prstGeom>
          <a:noFill/>
          <a:ln>
            <a:noFill/>
          </a:ln>
        </p:spPr>
      </p:pic>
      <p:cxnSp>
        <p:nvCxnSpPr>
          <p:cNvPr id="658" name="Google Shape;658;p28"/>
          <p:cNvCxnSpPr>
            <a:stCxn id="617" idx="2"/>
            <a:endCxn id="629" idx="6"/>
          </p:cNvCxnSpPr>
          <p:nvPr/>
        </p:nvCxnSpPr>
        <p:spPr>
          <a:xfrm flipH="1">
            <a:off x="1887240" y="2859021"/>
            <a:ext cx="1356900" cy="301200"/>
          </a:xfrm>
          <a:prstGeom prst="straightConnector1">
            <a:avLst/>
          </a:prstGeom>
          <a:noFill/>
          <a:ln w="19050" cap="flat" cmpd="sng">
            <a:solidFill>
              <a:srgbClr val="F3F3F3"/>
            </a:solidFill>
            <a:prstDash val="solid"/>
            <a:round/>
            <a:headEnd type="none" w="med" len="med"/>
            <a:tailEnd type="none" w="med" len="med"/>
          </a:ln>
        </p:spPr>
      </p:cxnSp>
      <p:cxnSp>
        <p:nvCxnSpPr>
          <p:cNvPr id="659" name="Google Shape;659;p28"/>
          <p:cNvCxnSpPr>
            <a:stCxn id="610" idx="2"/>
            <a:endCxn id="617" idx="6"/>
          </p:cNvCxnSpPr>
          <p:nvPr/>
        </p:nvCxnSpPr>
        <p:spPr>
          <a:xfrm flipH="1">
            <a:off x="3803345" y="2431567"/>
            <a:ext cx="1367400" cy="303300"/>
          </a:xfrm>
          <a:prstGeom prst="straightConnector1">
            <a:avLst/>
          </a:prstGeom>
          <a:noFill/>
          <a:ln w="19050" cap="flat" cmpd="sng">
            <a:solidFill>
              <a:srgbClr val="F3F3F3"/>
            </a:solidFill>
            <a:prstDash val="solid"/>
            <a:round/>
            <a:headEnd type="none" w="med" len="med"/>
            <a:tailEnd type="none" w="med" len="med"/>
          </a:ln>
        </p:spPr>
      </p:cxnSp>
      <p:cxnSp>
        <p:nvCxnSpPr>
          <p:cNvPr id="660" name="Google Shape;660;p28"/>
          <p:cNvCxnSpPr>
            <a:stCxn id="626" idx="2"/>
            <a:endCxn id="610" idx="6"/>
          </p:cNvCxnSpPr>
          <p:nvPr/>
        </p:nvCxnSpPr>
        <p:spPr>
          <a:xfrm flipH="1">
            <a:off x="5730008" y="2002513"/>
            <a:ext cx="1374600" cy="305100"/>
          </a:xfrm>
          <a:prstGeom prst="straightConnector1">
            <a:avLst/>
          </a:prstGeom>
          <a:noFill/>
          <a:ln w="19050" cap="flat" cmpd="sng">
            <a:solidFill>
              <a:srgbClr val="F3F3F3"/>
            </a:solidFill>
            <a:prstDash val="solid"/>
            <a:round/>
            <a:headEnd type="none" w="med" len="med"/>
            <a:tailEnd type="none" w="med" len="med"/>
          </a:ln>
        </p:spPr>
      </p:cxnSp>
      <p:cxnSp>
        <p:nvCxnSpPr>
          <p:cNvPr id="60" name="Google Shape;635;p28">
            <a:extLst>
              <a:ext uri="{FF2B5EF4-FFF2-40B4-BE49-F238E27FC236}">
                <a16:creationId xmlns:a16="http://schemas.microsoft.com/office/drawing/2014/main" id="{1426CF94-E3CC-45CD-A705-459728CFFE71}"/>
              </a:ext>
            </a:extLst>
          </p:cNvPr>
          <p:cNvCxnSpPr>
            <a:cxnSpLocks/>
          </p:cNvCxnSpPr>
          <p:nvPr/>
        </p:nvCxnSpPr>
        <p:spPr>
          <a:xfrm flipH="1" flipV="1">
            <a:off x="3575675" y="3081408"/>
            <a:ext cx="139475" cy="290714"/>
          </a:xfrm>
          <a:prstGeom prst="straightConnector1">
            <a:avLst/>
          </a:prstGeom>
          <a:noFill/>
          <a:ln w="19050" cap="flat" cmpd="sng">
            <a:solidFill>
              <a:srgbClr val="F3F3F3"/>
            </a:solidFill>
            <a:prstDash val="solid"/>
            <a:round/>
            <a:headEnd type="none" w="med" len="med"/>
            <a:tailEnd type="none" w="med" len="med"/>
          </a:ln>
        </p:spPr>
      </p:cxnSp>
      <p:cxnSp>
        <p:nvCxnSpPr>
          <p:cNvPr id="61" name="Google Shape;636;p28">
            <a:extLst>
              <a:ext uri="{FF2B5EF4-FFF2-40B4-BE49-F238E27FC236}">
                <a16:creationId xmlns:a16="http://schemas.microsoft.com/office/drawing/2014/main" id="{3269D121-53CF-44B8-8424-53E7886CEAEF}"/>
              </a:ext>
            </a:extLst>
          </p:cNvPr>
          <p:cNvCxnSpPr>
            <a:cxnSpLocks/>
          </p:cNvCxnSpPr>
          <p:nvPr/>
        </p:nvCxnSpPr>
        <p:spPr>
          <a:xfrm flipH="1" flipV="1">
            <a:off x="3305454" y="2191802"/>
            <a:ext cx="146174" cy="330480"/>
          </a:xfrm>
          <a:prstGeom prst="straightConnector1">
            <a:avLst/>
          </a:prstGeom>
          <a:noFill/>
          <a:ln w="19050" cap="flat" cmpd="sng">
            <a:solidFill>
              <a:srgbClr val="F3F3F3"/>
            </a:solidFill>
            <a:prstDash val="solid"/>
            <a:round/>
            <a:headEnd type="none" w="med" len="med"/>
            <a:tailEnd type="none" w="med" len="med"/>
          </a:ln>
        </p:spPr>
      </p:cxnSp>
      <p:cxnSp>
        <p:nvCxnSpPr>
          <p:cNvPr id="63" name="Google Shape;635;p28">
            <a:extLst>
              <a:ext uri="{FF2B5EF4-FFF2-40B4-BE49-F238E27FC236}">
                <a16:creationId xmlns:a16="http://schemas.microsoft.com/office/drawing/2014/main" id="{82BE43C8-97C1-444C-B236-E0BDBAC6EF36}"/>
              </a:ext>
            </a:extLst>
          </p:cNvPr>
          <p:cNvCxnSpPr>
            <a:cxnSpLocks/>
          </p:cNvCxnSpPr>
          <p:nvPr/>
        </p:nvCxnSpPr>
        <p:spPr>
          <a:xfrm flipH="1" flipV="1">
            <a:off x="5484418" y="2645033"/>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4" name="Google Shape;636;p28">
            <a:extLst>
              <a:ext uri="{FF2B5EF4-FFF2-40B4-BE49-F238E27FC236}">
                <a16:creationId xmlns:a16="http://schemas.microsoft.com/office/drawing/2014/main" id="{CA3F7CD7-01BD-4734-8D5B-373A305C6E9A}"/>
              </a:ext>
            </a:extLst>
          </p:cNvPr>
          <p:cNvCxnSpPr>
            <a:cxnSpLocks/>
          </p:cNvCxnSpPr>
          <p:nvPr/>
        </p:nvCxnSpPr>
        <p:spPr>
          <a:xfrm flipH="1" flipV="1">
            <a:off x="5211441" y="1749193"/>
            <a:ext cx="148931" cy="336714"/>
          </a:xfrm>
          <a:prstGeom prst="straightConnector1">
            <a:avLst/>
          </a:prstGeom>
          <a:noFill/>
          <a:ln w="19050" cap="flat" cmpd="sng">
            <a:solidFill>
              <a:srgbClr val="F3F3F3"/>
            </a:solidFill>
            <a:prstDash val="solid"/>
            <a:round/>
            <a:headEnd type="none" w="med" len="med"/>
            <a:tailEnd type="none" w="med" len="med"/>
          </a:ln>
        </p:spPr>
      </p:cxnSp>
      <p:pic>
        <p:nvPicPr>
          <p:cNvPr id="656" name="Google Shape;656;p28"/>
          <p:cNvPicPr preferRelativeResize="0"/>
          <p:nvPr/>
        </p:nvPicPr>
        <p:blipFill>
          <a:blip r:embed="rId5">
            <a:alphaModFix/>
          </a:blip>
          <a:stretch>
            <a:fillRect/>
          </a:stretch>
        </p:blipFill>
        <p:spPr>
          <a:xfrm>
            <a:off x="3803099" y="465725"/>
            <a:ext cx="2287156" cy="1285575"/>
          </a:xfrm>
          <a:prstGeom prst="rect">
            <a:avLst/>
          </a:prstGeom>
          <a:noFill/>
          <a:ln>
            <a:noFill/>
          </a:ln>
        </p:spPr>
      </p:pic>
      <p:cxnSp>
        <p:nvCxnSpPr>
          <p:cNvPr id="65" name="Google Shape;635;p28">
            <a:extLst>
              <a:ext uri="{FF2B5EF4-FFF2-40B4-BE49-F238E27FC236}">
                <a16:creationId xmlns:a16="http://schemas.microsoft.com/office/drawing/2014/main" id="{277D1533-53AB-4590-8B80-0C0ABAF6829A}"/>
              </a:ext>
            </a:extLst>
          </p:cNvPr>
          <p:cNvCxnSpPr>
            <a:cxnSpLocks/>
          </p:cNvCxnSpPr>
          <p:nvPr/>
        </p:nvCxnSpPr>
        <p:spPr>
          <a:xfrm flipH="1" flipV="1">
            <a:off x="7428085" y="2227605"/>
            <a:ext cx="147626" cy="307699"/>
          </a:xfrm>
          <a:prstGeom prst="straightConnector1">
            <a:avLst/>
          </a:prstGeom>
          <a:noFill/>
          <a:ln w="19050" cap="flat" cmpd="sng">
            <a:solidFill>
              <a:srgbClr val="F3F3F3"/>
            </a:solidFill>
            <a:prstDash val="solid"/>
            <a:round/>
            <a:headEnd type="none" w="med" len="med"/>
            <a:tailEnd type="none" w="med" len="med"/>
          </a:ln>
        </p:spPr>
      </p:cxnSp>
      <p:cxnSp>
        <p:nvCxnSpPr>
          <p:cNvPr id="66" name="Google Shape;636;p28">
            <a:extLst>
              <a:ext uri="{FF2B5EF4-FFF2-40B4-BE49-F238E27FC236}">
                <a16:creationId xmlns:a16="http://schemas.microsoft.com/office/drawing/2014/main" id="{B5E06608-4C7C-430F-AC41-F899353CFD10}"/>
              </a:ext>
            </a:extLst>
          </p:cNvPr>
          <p:cNvCxnSpPr>
            <a:cxnSpLocks/>
          </p:cNvCxnSpPr>
          <p:nvPr/>
        </p:nvCxnSpPr>
        <p:spPr>
          <a:xfrm flipH="1" flipV="1">
            <a:off x="7137359" y="1291635"/>
            <a:ext cx="166680" cy="376842"/>
          </a:xfrm>
          <a:prstGeom prst="straightConnector1">
            <a:avLst/>
          </a:prstGeom>
          <a:noFill/>
          <a:ln w="19050" cap="flat" cmpd="sng">
            <a:solidFill>
              <a:srgbClr val="F3F3F3"/>
            </a:solidFill>
            <a:prstDash val="solid"/>
            <a:round/>
            <a:headEnd type="none" w="med" len="med"/>
            <a:tailEnd type="none" w="med" len="med"/>
          </a:ln>
        </p:spPr>
      </p:cxnSp>
      <p:sp>
        <p:nvSpPr>
          <p:cNvPr id="56" name="Google Shape;99;p22">
            <a:extLst>
              <a:ext uri="{FF2B5EF4-FFF2-40B4-BE49-F238E27FC236}">
                <a16:creationId xmlns:a16="http://schemas.microsoft.com/office/drawing/2014/main" id="{490A93B2-E48E-4832-BFF6-7D61146EC18E}"/>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7</a:t>
            </a:r>
          </a:p>
        </p:txBody>
      </p:sp>
      <p:pic>
        <p:nvPicPr>
          <p:cNvPr id="661" name="Google Shape;661;p28"/>
          <p:cNvPicPr preferRelativeResize="0"/>
          <p:nvPr/>
        </p:nvPicPr>
        <p:blipFill>
          <a:blip r:embed="rId6">
            <a:alphaModFix/>
          </a:blip>
          <a:stretch>
            <a:fillRect/>
          </a:stretch>
        </p:blipFill>
        <p:spPr>
          <a:xfrm>
            <a:off x="2858850" y="3324575"/>
            <a:ext cx="1936975" cy="1655050"/>
          </a:xfrm>
          <a:prstGeom prst="rect">
            <a:avLst/>
          </a:prstGeom>
          <a:noFill/>
          <a:ln>
            <a:noFill/>
          </a:ln>
        </p:spPr>
      </p:pic>
      <p:pic>
        <p:nvPicPr>
          <p:cNvPr id="662" name="Google Shape;662;p28"/>
          <p:cNvPicPr preferRelativeResize="0"/>
          <p:nvPr/>
        </p:nvPicPr>
        <p:blipFill>
          <a:blip r:embed="rId7">
            <a:alphaModFix/>
          </a:blip>
          <a:stretch>
            <a:fillRect/>
          </a:stretch>
        </p:blipFill>
        <p:spPr>
          <a:xfrm>
            <a:off x="6765650" y="2477183"/>
            <a:ext cx="2125100" cy="12319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5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36"/>
                                        </p:tgtEl>
                                        <p:attrNameLst>
                                          <p:attrName>style.visibility</p:attrName>
                                        </p:attrNameLst>
                                      </p:cBhvr>
                                      <p:to>
                                        <p:strVal val="visible"/>
                                      </p:to>
                                    </p:set>
                                    <p:animEffect transition="in" filter="fade">
                                      <p:cBhvr>
                                        <p:cTn id="10" dur="500"/>
                                        <p:tgtEl>
                                          <p:spTgt spid="6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1"/>
                                        </p:tgtEl>
                                        <p:attrNameLst>
                                          <p:attrName>style.visibility</p:attrName>
                                        </p:attrNameLst>
                                      </p:cBhvr>
                                      <p:to>
                                        <p:strVal val="visible"/>
                                      </p:to>
                                    </p:set>
                                    <p:animEffect transition="in" filter="fade">
                                      <p:cBhvr>
                                        <p:cTn id="15" dur="500"/>
                                        <p:tgtEl>
                                          <p:spTgt spid="661"/>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56"/>
                                        </p:tgtEl>
                                        <p:attrNameLst>
                                          <p:attrName>style.visibility</p:attrName>
                                        </p:attrNameLst>
                                      </p:cBhvr>
                                      <p:to>
                                        <p:strVal val="visible"/>
                                      </p:to>
                                    </p:set>
                                    <p:animEffect transition="in" filter="fade">
                                      <p:cBhvr>
                                        <p:cTn id="23" dur="500"/>
                                        <p:tgtEl>
                                          <p:spTgt spid="656"/>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2"/>
                                        </p:tgtEl>
                                        <p:attrNameLst>
                                          <p:attrName>style.visibility</p:attrName>
                                        </p:attrNameLst>
                                      </p:cBhvr>
                                      <p:to>
                                        <p:strVal val="visible"/>
                                      </p:to>
                                    </p:set>
                                    <p:animEffect transition="in" filter="fade">
                                      <p:cBhvr>
                                        <p:cTn id="31" dur="500"/>
                                        <p:tgtEl>
                                          <p:spTgt spid="662"/>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8" name="Google Shape;668;p29"/>
          <p:cNvSpPr txBox="1">
            <a:spLocks noGrp="1"/>
          </p:cNvSpPr>
          <p:nvPr>
            <p:ph type="subTitle" idx="1"/>
          </p:nvPr>
        </p:nvSpPr>
        <p:spPr>
          <a:xfrm>
            <a:off x="2329624" y="105507"/>
            <a:ext cx="6951009" cy="523800"/>
          </a:xfrm>
          <a:prstGeom prst="rect">
            <a:avLst/>
          </a:prstGeom>
        </p:spPr>
        <p:txBody>
          <a:bodyPr spcFirstLastPara="1" wrap="square" lIns="91425" tIns="91425" rIns="91425" bIns="91425" anchor="ctr" anchorCtr="0">
            <a:noAutofit/>
          </a:bodyPr>
          <a:lstStyle/>
          <a:p>
            <a:pPr marL="0" lvl="0" indent="0"/>
            <a:r>
              <a:rPr lang="en-US" sz="1200" b="1" dirty="0">
                <a:latin typeface="Rajdhani"/>
                <a:ea typeface="Rajdhani"/>
                <a:cs typeface="Rajdhani"/>
                <a:sym typeface="Rajdhani"/>
              </a:rPr>
              <a:t>Job permanence by sector for all APS Job Board Postings since 2018  </a:t>
            </a:r>
            <a:r>
              <a:rPr lang="en-US" sz="1200" dirty="0">
                <a:latin typeface="Rajdhani"/>
                <a:ea typeface="Rajdhani"/>
                <a:cs typeface="Rajdhani"/>
                <a:sym typeface="Rajdhani"/>
              </a:rPr>
              <a:t>(1463 jobs)</a:t>
            </a:r>
          </a:p>
        </p:txBody>
      </p:sp>
      <p:sp>
        <p:nvSpPr>
          <p:cNvPr id="669" name="Google Shape;669;p29"/>
          <p:cNvSpPr txBox="1">
            <a:spLocks noGrp="1"/>
          </p:cNvSpPr>
          <p:nvPr>
            <p:ph type="title" idx="2"/>
          </p:nvPr>
        </p:nvSpPr>
        <p:spPr>
          <a:xfrm>
            <a:off x="-98266" y="0"/>
            <a:ext cx="2000637" cy="7376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t>RESULTS</a:t>
            </a:r>
          </a:p>
        </p:txBody>
      </p:sp>
      <p:cxnSp>
        <p:nvCxnSpPr>
          <p:cNvPr id="670" name="Google Shape;670;p29"/>
          <p:cNvCxnSpPr>
            <a:cxnSpLocks/>
          </p:cNvCxnSpPr>
          <p:nvPr/>
        </p:nvCxnSpPr>
        <p:spPr>
          <a:xfrm flipH="1" flipV="1">
            <a:off x="1965434" y="368844"/>
            <a:ext cx="274854" cy="1"/>
          </a:xfrm>
          <a:prstGeom prst="straightConnector1">
            <a:avLst/>
          </a:prstGeom>
          <a:noFill/>
          <a:ln w="19050" cap="flat" cmpd="sng">
            <a:solidFill>
              <a:schemeClr val="lt2"/>
            </a:solidFill>
            <a:prstDash val="solid"/>
            <a:round/>
            <a:headEnd type="oval" w="med" len="med"/>
            <a:tailEnd type="oval" w="med" len="med"/>
          </a:ln>
        </p:spPr>
      </p:cxnSp>
      <p:cxnSp>
        <p:nvCxnSpPr>
          <p:cNvPr id="12" name="Google Shape;670;p29">
            <a:extLst>
              <a:ext uri="{FF2B5EF4-FFF2-40B4-BE49-F238E27FC236}">
                <a16:creationId xmlns:a16="http://schemas.microsoft.com/office/drawing/2014/main" id="{0A791DFD-29CA-414A-9F99-13A7C57CE91D}"/>
              </a:ext>
            </a:extLst>
          </p:cNvPr>
          <p:cNvCxnSpPr>
            <a:cxnSpLocks/>
          </p:cNvCxnSpPr>
          <p:nvPr/>
        </p:nvCxnSpPr>
        <p:spPr>
          <a:xfrm flipH="1">
            <a:off x="-98266" y="702877"/>
            <a:ext cx="9305328" cy="1"/>
          </a:xfrm>
          <a:prstGeom prst="straightConnector1">
            <a:avLst/>
          </a:prstGeom>
          <a:noFill/>
          <a:ln w="19050" cap="flat" cmpd="sng">
            <a:solidFill>
              <a:schemeClr val="lt2"/>
            </a:solidFill>
            <a:prstDash val="solid"/>
            <a:round/>
            <a:headEnd type="oval" w="med" len="med"/>
            <a:tailEnd type="oval" w="med" len="med"/>
          </a:ln>
        </p:spPr>
      </p:cxnSp>
      <p:pic>
        <p:nvPicPr>
          <p:cNvPr id="1038" name="Picture 14">
            <a:extLst>
              <a:ext uri="{FF2B5EF4-FFF2-40B4-BE49-F238E27FC236}">
                <a16:creationId xmlns:a16="http://schemas.microsoft.com/office/drawing/2014/main" id="{E3669760-A0D7-4F25-ACE0-90D60110F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 y="697242"/>
            <a:ext cx="9144000" cy="426402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99;p22">
            <a:extLst>
              <a:ext uri="{FF2B5EF4-FFF2-40B4-BE49-F238E27FC236}">
                <a16:creationId xmlns:a16="http://schemas.microsoft.com/office/drawing/2014/main" id="{9DFEB3F3-4F05-4FBA-B9DA-EDA5A5F46F4C}"/>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4"/>
        <p:cNvGrpSpPr/>
        <p:nvPr/>
      </p:nvGrpSpPr>
      <p:grpSpPr>
        <a:xfrm>
          <a:off x="0" y="0"/>
          <a:ext cx="0" cy="0"/>
          <a:chOff x="0" y="0"/>
          <a:chExt cx="0" cy="0"/>
        </a:xfrm>
      </p:grpSpPr>
      <p:pic>
        <p:nvPicPr>
          <p:cNvPr id="675" name="Google Shape;675;p30" title="Comparisons in Academic/Government/Private Jobs: Percentage of Condition                                                                                                                                     [Selected Terms with Standard Deviation &gt; 15%]"/>
          <p:cNvPicPr preferRelativeResize="0"/>
          <p:nvPr/>
        </p:nvPicPr>
        <p:blipFill>
          <a:blip r:embed="rId4">
            <a:alphaModFix/>
          </a:blip>
          <a:stretch>
            <a:fillRect/>
          </a:stretch>
        </p:blipFill>
        <p:spPr>
          <a:xfrm>
            <a:off x="108484" y="0"/>
            <a:ext cx="8927032" cy="5143499"/>
          </a:xfrm>
          <a:prstGeom prst="rect">
            <a:avLst/>
          </a:prstGeom>
          <a:noFill/>
          <a:ln>
            <a:noFill/>
          </a:ln>
        </p:spPr>
      </p:pic>
      <p:sp>
        <p:nvSpPr>
          <p:cNvPr id="676" name="Google Shape;676;p30"/>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dirty="0">
                <a:solidFill>
                  <a:srgbClr val="F3F3F3"/>
                </a:solidFill>
              </a:rPr>
              <a:t>*this data does not show analyses for nonprofits and other sectors</a:t>
            </a:r>
            <a:endParaRPr sz="600" i="1" dirty="0">
              <a:solidFill>
                <a:srgbClr val="F3F3F3"/>
              </a:solidFill>
            </a:endParaRPr>
          </a:p>
        </p:txBody>
      </p:sp>
      <p:sp>
        <p:nvSpPr>
          <p:cNvPr id="2" name="Rectangle 1">
            <a:extLst>
              <a:ext uri="{FF2B5EF4-FFF2-40B4-BE49-F238E27FC236}">
                <a16:creationId xmlns:a16="http://schemas.microsoft.com/office/drawing/2014/main" id="{36FA5B71-ECB9-4E67-AE80-4D21ABD3539A}"/>
              </a:ext>
            </a:extLst>
          </p:cNvPr>
          <p:cNvSpPr/>
          <p:nvPr/>
        </p:nvSpPr>
        <p:spPr>
          <a:xfrm>
            <a:off x="919032"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E3DDDFCF-414C-4DA7-B440-1A239C8A33E9}"/>
              </a:ext>
            </a:extLst>
          </p:cNvPr>
          <p:cNvSpPr/>
          <p:nvPr/>
        </p:nvSpPr>
        <p:spPr>
          <a:xfrm>
            <a:off x="7032737"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a:extLst>
              <a:ext uri="{FF2B5EF4-FFF2-40B4-BE49-F238E27FC236}">
                <a16:creationId xmlns:a16="http://schemas.microsoft.com/office/drawing/2014/main" id="{4DF2C9F2-48C5-46D6-B251-C2CC37A77732}"/>
              </a:ext>
            </a:extLst>
          </p:cNvPr>
          <p:cNvSpPr/>
          <p:nvPr/>
        </p:nvSpPr>
        <p:spPr>
          <a:xfrm>
            <a:off x="1607685"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 name="Picture 2">
            <a:extLst>
              <a:ext uri="{FF2B5EF4-FFF2-40B4-BE49-F238E27FC236}">
                <a16:creationId xmlns:a16="http://schemas.microsoft.com/office/drawing/2014/main" id="{6BE9997C-4268-46DA-B4E8-A945E198697C}"/>
              </a:ext>
            </a:extLst>
          </p:cNvPr>
          <p:cNvPicPr>
            <a:picLocks noChangeAspect="1"/>
          </p:cNvPicPr>
          <p:nvPr/>
        </p:nvPicPr>
        <p:blipFill>
          <a:blip r:embed="rId5"/>
          <a:stretch>
            <a:fillRect/>
          </a:stretch>
        </p:blipFill>
        <p:spPr>
          <a:xfrm>
            <a:off x="1947176" y="979714"/>
            <a:ext cx="304826" cy="3115326"/>
          </a:xfrm>
          <a:prstGeom prst="rect">
            <a:avLst/>
          </a:prstGeom>
        </p:spPr>
      </p:pic>
      <p:pic>
        <p:nvPicPr>
          <p:cNvPr id="10" name="Picture 9">
            <a:extLst>
              <a:ext uri="{FF2B5EF4-FFF2-40B4-BE49-F238E27FC236}">
                <a16:creationId xmlns:a16="http://schemas.microsoft.com/office/drawing/2014/main" id="{A30A8D69-B4BA-408E-B5D6-20EDDA092CF6}"/>
              </a:ext>
            </a:extLst>
          </p:cNvPr>
          <p:cNvPicPr>
            <a:picLocks noChangeAspect="1"/>
          </p:cNvPicPr>
          <p:nvPr/>
        </p:nvPicPr>
        <p:blipFill>
          <a:blip r:embed="rId5"/>
          <a:stretch>
            <a:fillRect/>
          </a:stretch>
        </p:blipFill>
        <p:spPr>
          <a:xfrm>
            <a:off x="4659896" y="979714"/>
            <a:ext cx="304826" cy="3115326"/>
          </a:xfrm>
          <a:prstGeom prst="rect">
            <a:avLst/>
          </a:prstGeom>
        </p:spPr>
      </p:pic>
      <p:pic>
        <p:nvPicPr>
          <p:cNvPr id="11" name="Picture 10">
            <a:extLst>
              <a:ext uri="{FF2B5EF4-FFF2-40B4-BE49-F238E27FC236}">
                <a16:creationId xmlns:a16="http://schemas.microsoft.com/office/drawing/2014/main" id="{288C380A-CFC7-46A4-9AF2-975BA6603009}"/>
              </a:ext>
            </a:extLst>
          </p:cNvPr>
          <p:cNvPicPr>
            <a:picLocks noChangeAspect="1"/>
          </p:cNvPicPr>
          <p:nvPr/>
        </p:nvPicPr>
        <p:blipFill>
          <a:blip r:embed="rId5"/>
          <a:stretch>
            <a:fillRect/>
          </a:stretch>
        </p:blipFill>
        <p:spPr>
          <a:xfrm>
            <a:off x="2285815" y="979714"/>
            <a:ext cx="304826" cy="3115326"/>
          </a:xfrm>
          <a:prstGeom prst="rect">
            <a:avLst/>
          </a:prstGeom>
        </p:spPr>
      </p:pic>
      <p:pic>
        <p:nvPicPr>
          <p:cNvPr id="12" name="Picture 11">
            <a:extLst>
              <a:ext uri="{FF2B5EF4-FFF2-40B4-BE49-F238E27FC236}">
                <a16:creationId xmlns:a16="http://schemas.microsoft.com/office/drawing/2014/main" id="{1A0AB270-2FC7-413B-91C2-F76803598572}"/>
              </a:ext>
            </a:extLst>
          </p:cNvPr>
          <p:cNvPicPr>
            <a:picLocks noChangeAspect="1"/>
          </p:cNvPicPr>
          <p:nvPr/>
        </p:nvPicPr>
        <p:blipFill>
          <a:blip r:embed="rId5"/>
          <a:stretch>
            <a:fillRect/>
          </a:stretch>
        </p:blipFill>
        <p:spPr>
          <a:xfrm>
            <a:off x="2624454" y="979714"/>
            <a:ext cx="304826" cy="3115326"/>
          </a:xfrm>
          <a:prstGeom prst="rect">
            <a:avLst/>
          </a:prstGeom>
        </p:spPr>
      </p:pic>
      <p:pic>
        <p:nvPicPr>
          <p:cNvPr id="13" name="Picture 12">
            <a:extLst>
              <a:ext uri="{FF2B5EF4-FFF2-40B4-BE49-F238E27FC236}">
                <a16:creationId xmlns:a16="http://schemas.microsoft.com/office/drawing/2014/main" id="{3EDF7C0D-44B4-48E3-91B9-6CE88C5DD3F5}"/>
              </a:ext>
            </a:extLst>
          </p:cNvPr>
          <p:cNvPicPr>
            <a:picLocks noChangeAspect="1"/>
          </p:cNvPicPr>
          <p:nvPr/>
        </p:nvPicPr>
        <p:blipFill>
          <a:blip r:embed="rId5"/>
          <a:stretch>
            <a:fillRect/>
          </a:stretch>
        </p:blipFill>
        <p:spPr>
          <a:xfrm>
            <a:off x="7382460" y="979714"/>
            <a:ext cx="304826" cy="3115326"/>
          </a:xfrm>
          <a:prstGeom prst="rect">
            <a:avLst/>
          </a:prstGeom>
        </p:spPr>
      </p:pic>
      <p:pic>
        <p:nvPicPr>
          <p:cNvPr id="14" name="Picture 13">
            <a:extLst>
              <a:ext uri="{FF2B5EF4-FFF2-40B4-BE49-F238E27FC236}">
                <a16:creationId xmlns:a16="http://schemas.microsoft.com/office/drawing/2014/main" id="{128CB467-7A10-4999-A32B-61184230C89C}"/>
              </a:ext>
            </a:extLst>
          </p:cNvPr>
          <p:cNvPicPr>
            <a:picLocks noChangeAspect="1"/>
          </p:cNvPicPr>
          <p:nvPr/>
        </p:nvPicPr>
        <p:blipFill>
          <a:blip r:embed="rId5"/>
          <a:stretch>
            <a:fillRect/>
          </a:stretch>
        </p:blipFill>
        <p:spPr>
          <a:xfrm>
            <a:off x="7718203" y="979714"/>
            <a:ext cx="304826" cy="3115326"/>
          </a:xfrm>
          <a:prstGeom prst="rect">
            <a:avLst/>
          </a:prstGeom>
        </p:spPr>
      </p:pic>
      <p:pic>
        <p:nvPicPr>
          <p:cNvPr id="15" name="Picture 14">
            <a:extLst>
              <a:ext uri="{FF2B5EF4-FFF2-40B4-BE49-F238E27FC236}">
                <a16:creationId xmlns:a16="http://schemas.microsoft.com/office/drawing/2014/main" id="{E2A4DD53-FD7D-4AE1-9470-C5132240D86E}"/>
              </a:ext>
            </a:extLst>
          </p:cNvPr>
          <p:cNvPicPr>
            <a:picLocks noChangeAspect="1"/>
          </p:cNvPicPr>
          <p:nvPr/>
        </p:nvPicPr>
        <p:blipFill>
          <a:blip r:embed="rId5"/>
          <a:stretch>
            <a:fillRect/>
          </a:stretch>
        </p:blipFill>
        <p:spPr>
          <a:xfrm>
            <a:off x="8049533" y="979714"/>
            <a:ext cx="304826" cy="3115326"/>
          </a:xfrm>
          <a:prstGeom prst="rect">
            <a:avLst/>
          </a:prstGeom>
        </p:spPr>
      </p:pic>
      <p:pic>
        <p:nvPicPr>
          <p:cNvPr id="16" name="Picture 15">
            <a:extLst>
              <a:ext uri="{FF2B5EF4-FFF2-40B4-BE49-F238E27FC236}">
                <a16:creationId xmlns:a16="http://schemas.microsoft.com/office/drawing/2014/main" id="{B78934D7-ED59-42DC-BF99-2BDEAC1BF285}"/>
              </a:ext>
            </a:extLst>
          </p:cNvPr>
          <p:cNvPicPr>
            <a:picLocks noChangeAspect="1"/>
          </p:cNvPicPr>
          <p:nvPr/>
        </p:nvPicPr>
        <p:blipFill>
          <a:blip r:embed="rId5"/>
          <a:stretch>
            <a:fillRect/>
          </a:stretch>
        </p:blipFill>
        <p:spPr>
          <a:xfrm>
            <a:off x="3642175" y="979714"/>
            <a:ext cx="304826" cy="3115326"/>
          </a:xfrm>
          <a:prstGeom prst="rect">
            <a:avLst/>
          </a:prstGeom>
        </p:spPr>
      </p:pic>
      <p:pic>
        <p:nvPicPr>
          <p:cNvPr id="17" name="Picture 16">
            <a:extLst>
              <a:ext uri="{FF2B5EF4-FFF2-40B4-BE49-F238E27FC236}">
                <a16:creationId xmlns:a16="http://schemas.microsoft.com/office/drawing/2014/main" id="{1B89E05C-3E5B-4CB9-9EC1-9C7801BEB414}"/>
              </a:ext>
            </a:extLst>
          </p:cNvPr>
          <p:cNvPicPr>
            <a:picLocks noChangeAspect="1"/>
          </p:cNvPicPr>
          <p:nvPr/>
        </p:nvPicPr>
        <p:blipFill>
          <a:blip r:embed="rId5"/>
          <a:stretch>
            <a:fillRect/>
          </a:stretch>
        </p:blipFill>
        <p:spPr>
          <a:xfrm>
            <a:off x="6694071" y="979714"/>
            <a:ext cx="304826" cy="3115326"/>
          </a:xfrm>
          <a:prstGeom prst="rect">
            <a:avLst/>
          </a:prstGeom>
        </p:spPr>
      </p:pic>
      <p:pic>
        <p:nvPicPr>
          <p:cNvPr id="18" name="Picture 17">
            <a:extLst>
              <a:ext uri="{FF2B5EF4-FFF2-40B4-BE49-F238E27FC236}">
                <a16:creationId xmlns:a16="http://schemas.microsoft.com/office/drawing/2014/main" id="{17902E03-C31B-46B3-AC3A-8290C26B5684}"/>
              </a:ext>
            </a:extLst>
          </p:cNvPr>
          <p:cNvPicPr>
            <a:picLocks noChangeAspect="1"/>
          </p:cNvPicPr>
          <p:nvPr/>
        </p:nvPicPr>
        <p:blipFill>
          <a:blip r:embed="rId5"/>
          <a:stretch>
            <a:fillRect/>
          </a:stretch>
        </p:blipFill>
        <p:spPr>
          <a:xfrm>
            <a:off x="8390111" y="979714"/>
            <a:ext cx="304826" cy="3115326"/>
          </a:xfrm>
          <a:prstGeom prst="rect">
            <a:avLst/>
          </a:prstGeom>
        </p:spPr>
      </p:pic>
      <p:pic>
        <p:nvPicPr>
          <p:cNvPr id="19" name="Picture 18">
            <a:extLst>
              <a:ext uri="{FF2B5EF4-FFF2-40B4-BE49-F238E27FC236}">
                <a16:creationId xmlns:a16="http://schemas.microsoft.com/office/drawing/2014/main" id="{5990C5CA-3140-4BEA-BAEF-47E5F81CD9CF}"/>
              </a:ext>
            </a:extLst>
          </p:cNvPr>
          <p:cNvPicPr>
            <a:picLocks noChangeAspect="1"/>
          </p:cNvPicPr>
          <p:nvPr/>
        </p:nvPicPr>
        <p:blipFill>
          <a:blip r:embed="rId5"/>
          <a:stretch>
            <a:fillRect/>
          </a:stretch>
        </p:blipFill>
        <p:spPr>
          <a:xfrm>
            <a:off x="2956682" y="979714"/>
            <a:ext cx="304826" cy="3115326"/>
          </a:xfrm>
          <a:prstGeom prst="rect">
            <a:avLst/>
          </a:prstGeom>
        </p:spPr>
      </p:pic>
      <p:pic>
        <p:nvPicPr>
          <p:cNvPr id="20" name="Picture 19">
            <a:extLst>
              <a:ext uri="{FF2B5EF4-FFF2-40B4-BE49-F238E27FC236}">
                <a16:creationId xmlns:a16="http://schemas.microsoft.com/office/drawing/2014/main" id="{801AB928-DF8A-4B4B-B138-2DDA5D69A025}"/>
              </a:ext>
            </a:extLst>
          </p:cNvPr>
          <p:cNvPicPr>
            <a:picLocks noChangeAspect="1"/>
          </p:cNvPicPr>
          <p:nvPr/>
        </p:nvPicPr>
        <p:blipFill>
          <a:blip r:embed="rId5"/>
          <a:stretch>
            <a:fillRect/>
          </a:stretch>
        </p:blipFill>
        <p:spPr>
          <a:xfrm>
            <a:off x="3973505" y="979714"/>
            <a:ext cx="304826" cy="3115326"/>
          </a:xfrm>
          <a:prstGeom prst="rect">
            <a:avLst/>
          </a:prstGeom>
        </p:spPr>
      </p:pic>
      <p:pic>
        <p:nvPicPr>
          <p:cNvPr id="21" name="Picture 20">
            <a:extLst>
              <a:ext uri="{FF2B5EF4-FFF2-40B4-BE49-F238E27FC236}">
                <a16:creationId xmlns:a16="http://schemas.microsoft.com/office/drawing/2014/main" id="{0816E2A4-EA7E-499E-BE9D-7CC29FF0F01A}"/>
              </a:ext>
            </a:extLst>
          </p:cNvPr>
          <p:cNvPicPr>
            <a:picLocks noChangeAspect="1"/>
          </p:cNvPicPr>
          <p:nvPr/>
        </p:nvPicPr>
        <p:blipFill>
          <a:blip r:embed="rId5"/>
          <a:stretch>
            <a:fillRect/>
          </a:stretch>
        </p:blipFill>
        <p:spPr>
          <a:xfrm>
            <a:off x="3298680" y="979714"/>
            <a:ext cx="304826" cy="3115326"/>
          </a:xfrm>
          <a:prstGeom prst="rect">
            <a:avLst/>
          </a:prstGeom>
        </p:spPr>
      </p:pic>
      <p:pic>
        <p:nvPicPr>
          <p:cNvPr id="22" name="Picture 21">
            <a:extLst>
              <a:ext uri="{FF2B5EF4-FFF2-40B4-BE49-F238E27FC236}">
                <a16:creationId xmlns:a16="http://schemas.microsoft.com/office/drawing/2014/main" id="{11816D4C-09F9-4AF3-BFF2-0774D12C17BD}"/>
              </a:ext>
            </a:extLst>
          </p:cNvPr>
          <p:cNvPicPr>
            <a:picLocks noChangeAspect="1"/>
          </p:cNvPicPr>
          <p:nvPr/>
        </p:nvPicPr>
        <p:blipFill>
          <a:blip r:embed="rId5"/>
          <a:stretch>
            <a:fillRect/>
          </a:stretch>
        </p:blipFill>
        <p:spPr>
          <a:xfrm>
            <a:off x="4312171" y="979714"/>
            <a:ext cx="304826" cy="3115326"/>
          </a:xfrm>
          <a:prstGeom prst="rect">
            <a:avLst/>
          </a:prstGeom>
        </p:spPr>
      </p:pic>
      <p:sp>
        <p:nvSpPr>
          <p:cNvPr id="23" name="Google Shape;99;p22">
            <a:extLst>
              <a:ext uri="{FF2B5EF4-FFF2-40B4-BE49-F238E27FC236}">
                <a16:creationId xmlns:a16="http://schemas.microsoft.com/office/drawing/2014/main" id="{CAE564B1-285E-43B9-AF1A-2898344E9787}"/>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7"/>
                                        </p:tgtEl>
                                      </p:cBhvr>
                                    </p:animEffect>
                                    <p:set>
                                      <p:cBhvr>
                                        <p:cTn id="87" dur="1" fill="hold">
                                          <p:stCondLst>
                                            <p:cond delay="499"/>
                                          </p:stCondLst>
                                        </p:cTn>
                                        <p:tgtEl>
                                          <p:spTgt spid="1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3"/>
                                        </p:tgtEl>
                                      </p:cBhvr>
                                    </p:animEffect>
                                    <p:set>
                                      <p:cBhvr>
                                        <p:cTn id="90" dur="1" fill="hold">
                                          <p:stCondLst>
                                            <p:cond delay="499"/>
                                          </p:stCondLst>
                                        </p:cTn>
                                        <p:tgtEl>
                                          <p:spTgt spid="13"/>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4"/>
                                        </p:tgtEl>
                                      </p:cBhvr>
                                    </p:animEffect>
                                    <p:set>
                                      <p:cBhvr>
                                        <p:cTn id="93" dur="1" fill="hold">
                                          <p:stCondLst>
                                            <p:cond delay="499"/>
                                          </p:stCondLst>
                                        </p:cTn>
                                        <p:tgtEl>
                                          <p:spTgt spid="1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5"/>
                                        </p:tgtEl>
                                      </p:cBhvr>
                                    </p:animEffect>
                                    <p:set>
                                      <p:cBhvr>
                                        <p:cTn id="96" dur="1" fill="hold">
                                          <p:stCondLst>
                                            <p:cond delay="499"/>
                                          </p:stCondLst>
                                        </p:cTn>
                                        <p:tgtEl>
                                          <p:spTgt spid="1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fade">
                                      <p:cBhvr>
                                        <p:cTn id="111" dur="500"/>
                                        <p:tgtEl>
                                          <p:spTgt spid="2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0"/>
                                        </p:tgtEl>
                                      </p:cBhvr>
                                    </p:animEffect>
                                    <p:set>
                                      <p:cBhvr>
                                        <p:cTn id="116" dur="1" fill="hold">
                                          <p:stCondLst>
                                            <p:cond delay="499"/>
                                          </p:stCondLst>
                                        </p:cTn>
                                        <p:tgtEl>
                                          <p:spTgt spid="2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fade">
                                      <p:cBhvr>
                                        <p:cTn id="121" dur="500"/>
                                        <p:tgtEl>
                                          <p:spTgt spid="1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nodeType="clickEffect">
                                  <p:stCondLst>
                                    <p:cond delay="0"/>
                                  </p:stCondLst>
                                  <p:childTnLst>
                                    <p:animEffect transition="out" filter="fade">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fade">
                                      <p:cBhvr>
                                        <p:cTn id="131" dur="500"/>
                                        <p:tgtEl>
                                          <p:spTgt spid="22"/>
                                        </p:tgtEl>
                                      </p:cBhvr>
                                    </p:animEffect>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22"/>
                                        </p:tgtEl>
                                      </p:cBhvr>
                                    </p:animEffect>
                                    <p:set>
                                      <p:cBhvr>
                                        <p:cTn id="139" dur="1" fill="hold">
                                          <p:stCondLst>
                                            <p:cond delay="499"/>
                                          </p:stCondLst>
                                        </p:cTn>
                                        <p:tgtEl>
                                          <p:spTgt spid="22"/>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5" grpId="0" animBg="1"/>
      <p:bldP spid="5" grpId="1" animBg="1"/>
      <p:bldP spid="6" grpId="0" animBg="1"/>
      <p:bldP spid="6" grpId="1" animBg="1"/>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5711</TotalTime>
  <Words>1897</Words>
  <Application>Microsoft Office PowerPoint</Application>
  <PresentationFormat>On-screen Show (16:9)</PresentationFormat>
  <Paragraphs>145</Paragraphs>
  <Slides>16</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Advent Pro</vt:lpstr>
      <vt:lpstr>Fira Sans Condensed Light</vt:lpstr>
      <vt:lpstr>Arial</vt:lpstr>
      <vt:lpstr>Anton</vt:lpstr>
      <vt:lpstr>Josefin Slab</vt:lpstr>
      <vt:lpstr>Slack-Lato</vt:lpstr>
      <vt:lpstr>Fira Sans Condensed</vt:lpstr>
      <vt:lpstr>Rajdhani</vt:lpstr>
      <vt:lpstr>Ai Tech Agency by Slidesgo</vt:lpstr>
      <vt:lpstr>Employment Trends: Desirable Applicant Skills of Physics Degree Holders</vt:lpstr>
      <vt:lpstr>Internship Goals</vt:lpstr>
      <vt:lpstr>Project Approach</vt:lpstr>
      <vt:lpstr>Functional Goals</vt:lpstr>
      <vt:lpstr>Technical Choices</vt:lpstr>
      <vt:lpstr>How it works:</vt:lpstr>
      <vt:lpstr>Data Processing GUI</vt:lpstr>
      <vt:lpstr>RESULTS</vt:lpstr>
      <vt:lpstr>PowerPoint Presentation</vt:lpstr>
      <vt:lpstr>PowerPoint Presentation</vt:lpstr>
      <vt:lpstr>PowerPoint Presentation</vt:lpstr>
      <vt:lpstr>PowerPoint Presentation</vt:lpstr>
      <vt:lpstr>Conclusions</vt:lpstr>
      <vt:lpstr>Job Permanace</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Trends: Desirable Applicant Skills of Physics Degree Holders</dc:title>
  <dc:creator>Kirk Kl</dc:creator>
  <cp:lastModifiedBy>Kirk Kl</cp:lastModifiedBy>
  <cp:revision>13</cp:revision>
  <dcterms:modified xsi:type="dcterms:W3CDTF">2022-11-07T17:36:21Z</dcterms:modified>
</cp:coreProperties>
</file>