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4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EA797E1-2D5D-4D50-A9BA-A6C0C4DFAFC7}" type="datetimeFigureOut">
              <a:rPr lang="es-EC" smtClean="0"/>
              <a:t>07/02/2022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89234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EA797E1-2D5D-4D50-A9BA-A6C0C4DFAFC7}" type="datetimeFigureOut">
              <a:rPr lang="es-EC" smtClean="0"/>
              <a:t>07/02/2022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2040625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Editar los estilos de texto del patrón</a:t>
            </a:r>
          </a:p>
        </p:txBody>
      </p:sp>
      <p:sp>
        <p:nvSpPr>
          <p:cNvPr id="4" name="Date Placeholder 3"/>
          <p:cNvSpPr>
            <a:spLocks noGrp="1"/>
          </p:cNvSpPr>
          <p:nvPr>
            <p:ph type="dt" sz="half" idx="10"/>
          </p:nvPr>
        </p:nvSpPr>
        <p:spPr/>
        <p:txBody>
          <a:bodyPr/>
          <a:lstStyle/>
          <a:p>
            <a:fld id="{DEA797E1-2D5D-4D50-A9BA-A6C0C4DFAFC7}" type="datetimeFigureOut">
              <a:rPr lang="es-EC" smtClean="0"/>
              <a:t>07/02/2022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3486976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Editar los estilos de texto del patrón</a:t>
            </a:r>
          </a:p>
        </p:txBody>
      </p:sp>
      <p:sp>
        <p:nvSpPr>
          <p:cNvPr id="2" name="Date Placeholder 1"/>
          <p:cNvSpPr>
            <a:spLocks noGrp="1"/>
          </p:cNvSpPr>
          <p:nvPr>
            <p:ph type="dt" sz="half" idx="10"/>
          </p:nvPr>
        </p:nvSpPr>
        <p:spPr/>
        <p:txBody>
          <a:bodyPr/>
          <a:lstStyle/>
          <a:p>
            <a:fld id="{DEA797E1-2D5D-4D50-A9BA-A6C0C4DFAFC7}" type="datetimeFigureOut">
              <a:rPr lang="es-EC" smtClean="0"/>
              <a:t>07/02/2022</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2605710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A797E1-2D5D-4D50-A9BA-A6C0C4DFAFC7}" type="datetimeFigureOut">
              <a:rPr lang="es-EC" smtClean="0"/>
              <a:t>07/02/2022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2994886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A797E1-2D5D-4D50-A9BA-A6C0C4DFAFC7}" type="datetimeFigureOut">
              <a:rPr lang="es-EC" smtClean="0"/>
              <a:t>07/02/2022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168280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A797E1-2D5D-4D50-A9BA-A6C0C4DFAFC7}" type="datetimeFigureOut">
              <a:rPr lang="es-EC" smtClean="0"/>
              <a:t>07/02/2022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405853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EA797E1-2D5D-4D50-A9BA-A6C0C4DFAFC7}" type="datetimeFigureOut">
              <a:rPr lang="es-EC" smtClean="0"/>
              <a:t>07/02/2022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225125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EA797E1-2D5D-4D50-A9BA-A6C0C4DFAFC7}" type="datetimeFigureOut">
              <a:rPr lang="es-EC" smtClean="0"/>
              <a:t>07/02/2022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365772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EA797E1-2D5D-4D50-A9BA-A6C0C4DFAFC7}" type="datetimeFigureOut">
              <a:rPr lang="es-EC" smtClean="0"/>
              <a:t>07/02/2022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138831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EA797E1-2D5D-4D50-A9BA-A6C0C4DFAFC7}" type="datetimeFigureOut">
              <a:rPr lang="es-EC" smtClean="0"/>
              <a:t>07/02/2022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31454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A797E1-2D5D-4D50-A9BA-A6C0C4DFAFC7}" type="datetimeFigureOut">
              <a:rPr lang="es-EC" smtClean="0"/>
              <a:t>07/02/2022</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298313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EA797E1-2D5D-4D50-A9BA-A6C0C4DFAFC7}" type="datetimeFigureOut">
              <a:rPr lang="es-EC" smtClean="0"/>
              <a:t>07/02/2022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2786761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DEA797E1-2D5D-4D50-A9BA-A6C0C4DFAFC7}" type="datetimeFigureOut">
              <a:rPr lang="es-EC" smtClean="0"/>
              <a:t>07/02/2022</a:t>
            </a:fld>
            <a:endParaRPr lang="es-EC"/>
          </a:p>
        </p:txBody>
      </p:sp>
      <p:sp>
        <p:nvSpPr>
          <p:cNvPr id="6" name="Footer Placeholder 5"/>
          <p:cNvSpPr>
            <a:spLocks noGrp="1"/>
          </p:cNvSpPr>
          <p:nvPr>
            <p:ph type="ftr" sz="quarter" idx="11"/>
          </p:nvPr>
        </p:nvSpPr>
        <p:spPr>
          <a:xfrm>
            <a:off x="590396" y="6041362"/>
            <a:ext cx="3295413" cy="365125"/>
          </a:xfrm>
        </p:spPr>
        <p:txBody>
          <a:bodyPr/>
          <a:lstStyle/>
          <a:p>
            <a:endParaRPr lang="es-EC"/>
          </a:p>
        </p:txBody>
      </p:sp>
      <p:sp>
        <p:nvSpPr>
          <p:cNvPr id="7" name="Slide Number Placeholder 6"/>
          <p:cNvSpPr>
            <a:spLocks noGrp="1"/>
          </p:cNvSpPr>
          <p:nvPr>
            <p:ph type="sldNum" sz="quarter" idx="12"/>
          </p:nvPr>
        </p:nvSpPr>
        <p:spPr>
          <a:xfrm>
            <a:off x="4862689" y="5915888"/>
            <a:ext cx="1062155" cy="490599"/>
          </a:xfrm>
        </p:spPr>
        <p:txBody>
          <a:bodyPr/>
          <a:lstStyle/>
          <a:p>
            <a:fld id="{CD9FE5D6-1961-43EF-95D7-46BB074186E5}" type="slidenum">
              <a:rPr lang="es-EC" smtClean="0"/>
              <a:t>‹Nº›</a:t>
            </a:fld>
            <a:endParaRPr lang="es-EC"/>
          </a:p>
        </p:txBody>
      </p:sp>
    </p:spTree>
    <p:extLst>
      <p:ext uri="{BB962C8B-B14F-4D97-AF65-F5344CB8AC3E}">
        <p14:creationId xmlns:p14="http://schemas.microsoft.com/office/powerpoint/2010/main" val="409423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EC"/>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EA797E1-2D5D-4D50-A9BA-A6C0C4DFAFC7}" type="datetimeFigureOut">
              <a:rPr lang="es-EC" smtClean="0"/>
              <a:t>07/02/2022</a:t>
            </a:fld>
            <a:endParaRPr lang="es-EC"/>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D9FE5D6-1961-43EF-95D7-46BB074186E5}" type="slidenum">
              <a:rPr lang="es-EC" smtClean="0"/>
              <a:t>‹Nº›</a:t>
            </a:fld>
            <a:endParaRPr lang="es-EC"/>
          </a:p>
        </p:txBody>
      </p:sp>
    </p:spTree>
    <p:extLst>
      <p:ext uri="{BB962C8B-B14F-4D97-AF65-F5344CB8AC3E}">
        <p14:creationId xmlns:p14="http://schemas.microsoft.com/office/powerpoint/2010/main" val="3885444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F396A-CA7F-4377-958A-3C9367021EE6}"/>
              </a:ext>
            </a:extLst>
          </p:cNvPr>
          <p:cNvSpPr>
            <a:spLocks noGrp="1"/>
          </p:cNvSpPr>
          <p:nvPr>
            <p:ph type="ctrTitle"/>
          </p:nvPr>
        </p:nvSpPr>
        <p:spPr/>
        <p:txBody>
          <a:bodyPr/>
          <a:lstStyle/>
          <a:p>
            <a:r>
              <a:rPr lang="es-EC" dirty="0" err="1"/>
              <a:t>MovieDataSet</a:t>
            </a:r>
            <a:endParaRPr lang="es-EC" dirty="0"/>
          </a:p>
        </p:txBody>
      </p:sp>
      <p:sp>
        <p:nvSpPr>
          <p:cNvPr id="3" name="Subtítulo 2">
            <a:extLst>
              <a:ext uri="{FF2B5EF4-FFF2-40B4-BE49-F238E27FC236}">
                <a16:creationId xmlns:a16="http://schemas.microsoft.com/office/drawing/2014/main" id="{5FA60237-91F5-432C-8122-2762AFF38C3E}"/>
              </a:ext>
            </a:extLst>
          </p:cNvPr>
          <p:cNvSpPr>
            <a:spLocks noGrp="1"/>
          </p:cNvSpPr>
          <p:nvPr>
            <p:ph type="subTitle" idx="1"/>
          </p:nvPr>
        </p:nvSpPr>
        <p:spPr/>
        <p:txBody>
          <a:bodyPr>
            <a:normAutofit lnSpcReduction="10000"/>
          </a:bodyPr>
          <a:lstStyle/>
          <a:p>
            <a:r>
              <a:rPr lang="es-EC" dirty="0"/>
              <a:t>Nombre: Víctor Carrión 						Materia: Bases de Datos</a:t>
            </a:r>
          </a:p>
          <a:p>
            <a:endParaRPr lang="es-EC" dirty="0"/>
          </a:p>
        </p:txBody>
      </p:sp>
      <p:pic>
        <p:nvPicPr>
          <p:cNvPr id="1026" name="Picture 2" descr="Qué es una base de datos y cual es su importancia en una empresa? -">
            <a:extLst>
              <a:ext uri="{FF2B5EF4-FFF2-40B4-BE49-F238E27FC236}">
                <a16:creationId xmlns:a16="http://schemas.microsoft.com/office/drawing/2014/main" id="{28C7696E-A009-4005-9D40-498A2A449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278" y="772896"/>
            <a:ext cx="5414216" cy="297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470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930AF-FC60-49A1-AA62-F653772EEA32}"/>
              </a:ext>
            </a:extLst>
          </p:cNvPr>
          <p:cNvSpPr>
            <a:spLocks noGrp="1"/>
          </p:cNvSpPr>
          <p:nvPr>
            <p:ph type="title"/>
          </p:nvPr>
        </p:nvSpPr>
        <p:spPr/>
        <p:txBody>
          <a:bodyPr/>
          <a:lstStyle/>
          <a:p>
            <a:r>
              <a:rPr lang="es-EC" dirty="0"/>
              <a:t>Creación te tablas temporales Ejemplo 2</a:t>
            </a:r>
          </a:p>
        </p:txBody>
      </p:sp>
      <p:sp>
        <p:nvSpPr>
          <p:cNvPr id="3" name="Marcador de contenido 2">
            <a:extLst>
              <a:ext uri="{FF2B5EF4-FFF2-40B4-BE49-F238E27FC236}">
                <a16:creationId xmlns:a16="http://schemas.microsoft.com/office/drawing/2014/main" id="{076DB09C-D17E-4EB8-BBC1-A63119CA491C}"/>
              </a:ext>
            </a:extLst>
          </p:cNvPr>
          <p:cNvSpPr>
            <a:spLocks noGrp="1"/>
          </p:cNvSpPr>
          <p:nvPr>
            <p:ph idx="1"/>
          </p:nvPr>
        </p:nvSpPr>
        <p:spPr/>
        <p:txBody>
          <a:bodyPr/>
          <a:lstStyle/>
          <a:p>
            <a:endParaRPr lang="es-EC" dirty="0"/>
          </a:p>
        </p:txBody>
      </p:sp>
      <p:pic>
        <p:nvPicPr>
          <p:cNvPr id="4" name="Imagen 3">
            <a:extLst>
              <a:ext uri="{FF2B5EF4-FFF2-40B4-BE49-F238E27FC236}">
                <a16:creationId xmlns:a16="http://schemas.microsoft.com/office/drawing/2014/main" id="{F35F3396-74A2-42C1-9654-A6EA12BFFDC1}"/>
              </a:ext>
            </a:extLst>
          </p:cNvPr>
          <p:cNvPicPr>
            <a:picLocks noChangeAspect="1"/>
          </p:cNvPicPr>
          <p:nvPr/>
        </p:nvPicPr>
        <p:blipFill>
          <a:blip r:embed="rId2"/>
          <a:stretch>
            <a:fillRect/>
          </a:stretch>
        </p:blipFill>
        <p:spPr>
          <a:xfrm>
            <a:off x="190086" y="2721959"/>
            <a:ext cx="6329984" cy="3688853"/>
          </a:xfrm>
          <a:prstGeom prst="rect">
            <a:avLst/>
          </a:prstGeom>
        </p:spPr>
      </p:pic>
      <p:pic>
        <p:nvPicPr>
          <p:cNvPr id="5" name="Imagen 4">
            <a:extLst>
              <a:ext uri="{FF2B5EF4-FFF2-40B4-BE49-F238E27FC236}">
                <a16:creationId xmlns:a16="http://schemas.microsoft.com/office/drawing/2014/main" id="{A9F6B132-A6F3-481B-A7BB-1E314C6EE6A6}"/>
              </a:ext>
            </a:extLst>
          </p:cNvPr>
          <p:cNvPicPr>
            <a:picLocks noChangeAspect="1"/>
          </p:cNvPicPr>
          <p:nvPr/>
        </p:nvPicPr>
        <p:blipFill>
          <a:blip r:embed="rId3"/>
          <a:stretch>
            <a:fillRect/>
          </a:stretch>
        </p:blipFill>
        <p:spPr>
          <a:xfrm>
            <a:off x="6985770" y="3662856"/>
            <a:ext cx="4525516" cy="1174188"/>
          </a:xfrm>
          <a:prstGeom prst="rect">
            <a:avLst/>
          </a:prstGeom>
        </p:spPr>
      </p:pic>
    </p:spTree>
    <p:extLst>
      <p:ext uri="{BB962C8B-B14F-4D97-AF65-F5344CB8AC3E}">
        <p14:creationId xmlns:p14="http://schemas.microsoft.com/office/powerpoint/2010/main" val="8174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DA623-4CB8-404B-A62E-CF54E02A8113}"/>
              </a:ext>
            </a:extLst>
          </p:cNvPr>
          <p:cNvSpPr>
            <a:spLocks noGrp="1"/>
          </p:cNvSpPr>
          <p:nvPr>
            <p:ph type="title"/>
          </p:nvPr>
        </p:nvSpPr>
        <p:spPr/>
        <p:txBody>
          <a:bodyPr/>
          <a:lstStyle/>
          <a:p>
            <a:r>
              <a:rPr lang="es-EC" dirty="0"/>
              <a:t>Creación te tablas temporales Ejemplo 3</a:t>
            </a:r>
          </a:p>
        </p:txBody>
      </p:sp>
      <p:sp>
        <p:nvSpPr>
          <p:cNvPr id="3" name="Marcador de contenido 2">
            <a:extLst>
              <a:ext uri="{FF2B5EF4-FFF2-40B4-BE49-F238E27FC236}">
                <a16:creationId xmlns:a16="http://schemas.microsoft.com/office/drawing/2014/main" id="{CDBD8170-93E1-4CDE-8FA4-069673BDDF4C}"/>
              </a:ext>
            </a:extLst>
          </p:cNvPr>
          <p:cNvSpPr>
            <a:spLocks noGrp="1"/>
          </p:cNvSpPr>
          <p:nvPr>
            <p:ph idx="1"/>
          </p:nvPr>
        </p:nvSpPr>
        <p:spPr/>
        <p:txBody>
          <a:bodyPr/>
          <a:lstStyle/>
          <a:p>
            <a:endParaRPr lang="es-EC" dirty="0"/>
          </a:p>
        </p:txBody>
      </p:sp>
      <p:pic>
        <p:nvPicPr>
          <p:cNvPr id="4" name="Imagen 3">
            <a:extLst>
              <a:ext uri="{FF2B5EF4-FFF2-40B4-BE49-F238E27FC236}">
                <a16:creationId xmlns:a16="http://schemas.microsoft.com/office/drawing/2014/main" id="{EA2B96A8-595D-41F6-BAE1-7303D6AB533D}"/>
              </a:ext>
            </a:extLst>
          </p:cNvPr>
          <p:cNvPicPr>
            <a:picLocks noChangeAspect="1"/>
          </p:cNvPicPr>
          <p:nvPr/>
        </p:nvPicPr>
        <p:blipFill>
          <a:blip r:embed="rId2"/>
          <a:stretch>
            <a:fillRect/>
          </a:stretch>
        </p:blipFill>
        <p:spPr>
          <a:xfrm>
            <a:off x="2744856" y="1966862"/>
            <a:ext cx="6891545" cy="3767696"/>
          </a:xfrm>
          <a:prstGeom prst="rect">
            <a:avLst/>
          </a:prstGeom>
        </p:spPr>
      </p:pic>
      <p:pic>
        <p:nvPicPr>
          <p:cNvPr id="5" name="Imagen 4">
            <a:extLst>
              <a:ext uri="{FF2B5EF4-FFF2-40B4-BE49-F238E27FC236}">
                <a16:creationId xmlns:a16="http://schemas.microsoft.com/office/drawing/2014/main" id="{0465B814-A350-4DCA-B2D6-6F57D881691D}"/>
              </a:ext>
            </a:extLst>
          </p:cNvPr>
          <p:cNvPicPr>
            <a:picLocks noChangeAspect="1"/>
          </p:cNvPicPr>
          <p:nvPr/>
        </p:nvPicPr>
        <p:blipFill>
          <a:blip r:embed="rId3"/>
          <a:stretch>
            <a:fillRect/>
          </a:stretch>
        </p:blipFill>
        <p:spPr>
          <a:xfrm>
            <a:off x="6095999" y="5047883"/>
            <a:ext cx="2362200" cy="542925"/>
          </a:xfrm>
          <a:prstGeom prst="rect">
            <a:avLst/>
          </a:prstGeom>
        </p:spPr>
      </p:pic>
      <p:pic>
        <p:nvPicPr>
          <p:cNvPr id="6" name="Imagen 5">
            <a:extLst>
              <a:ext uri="{FF2B5EF4-FFF2-40B4-BE49-F238E27FC236}">
                <a16:creationId xmlns:a16="http://schemas.microsoft.com/office/drawing/2014/main" id="{AB10B117-EA60-4A4C-916E-B139BC5B6706}"/>
              </a:ext>
            </a:extLst>
          </p:cNvPr>
          <p:cNvPicPr>
            <a:picLocks noChangeAspect="1"/>
          </p:cNvPicPr>
          <p:nvPr/>
        </p:nvPicPr>
        <p:blipFill>
          <a:blip r:embed="rId4"/>
          <a:stretch>
            <a:fillRect/>
          </a:stretch>
        </p:blipFill>
        <p:spPr>
          <a:xfrm>
            <a:off x="2234957" y="6103222"/>
            <a:ext cx="8255898" cy="542925"/>
          </a:xfrm>
          <a:prstGeom prst="rect">
            <a:avLst/>
          </a:prstGeom>
        </p:spPr>
      </p:pic>
    </p:spTree>
    <p:extLst>
      <p:ext uri="{BB962C8B-B14F-4D97-AF65-F5344CB8AC3E}">
        <p14:creationId xmlns:p14="http://schemas.microsoft.com/office/powerpoint/2010/main" val="7622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32072-901A-45E0-BE78-3E3DBCE0858B}"/>
              </a:ext>
            </a:extLst>
          </p:cNvPr>
          <p:cNvSpPr>
            <a:spLocks noGrp="1"/>
          </p:cNvSpPr>
          <p:nvPr>
            <p:ph type="title"/>
          </p:nvPr>
        </p:nvSpPr>
        <p:spPr/>
        <p:txBody>
          <a:bodyPr/>
          <a:lstStyle/>
          <a:p>
            <a:r>
              <a:rPr lang="es-EC" dirty="0"/>
              <a:t>Creación final de las tablas Ejemplo 1</a:t>
            </a:r>
          </a:p>
        </p:txBody>
      </p:sp>
      <p:sp>
        <p:nvSpPr>
          <p:cNvPr id="3" name="Marcador de contenido 2">
            <a:extLst>
              <a:ext uri="{FF2B5EF4-FFF2-40B4-BE49-F238E27FC236}">
                <a16:creationId xmlns:a16="http://schemas.microsoft.com/office/drawing/2014/main" id="{D1C6608A-CB19-4117-BC4E-6F4D0CDADA22}"/>
              </a:ext>
            </a:extLst>
          </p:cNvPr>
          <p:cNvSpPr>
            <a:spLocks noGrp="1"/>
          </p:cNvSpPr>
          <p:nvPr>
            <p:ph idx="1"/>
          </p:nvPr>
        </p:nvSpPr>
        <p:spPr/>
        <p:txBody>
          <a:bodyPr/>
          <a:lstStyle/>
          <a:p>
            <a:endParaRPr lang="es-EC" dirty="0"/>
          </a:p>
        </p:txBody>
      </p:sp>
      <p:pic>
        <p:nvPicPr>
          <p:cNvPr id="4" name="Imagen 3">
            <a:extLst>
              <a:ext uri="{FF2B5EF4-FFF2-40B4-BE49-F238E27FC236}">
                <a16:creationId xmlns:a16="http://schemas.microsoft.com/office/drawing/2014/main" id="{E1B4C15B-DF53-4409-8507-3A39421EF0E1}"/>
              </a:ext>
            </a:extLst>
          </p:cNvPr>
          <p:cNvPicPr>
            <a:picLocks noChangeAspect="1"/>
          </p:cNvPicPr>
          <p:nvPr/>
        </p:nvPicPr>
        <p:blipFill>
          <a:blip r:embed="rId2"/>
          <a:stretch>
            <a:fillRect/>
          </a:stretch>
        </p:blipFill>
        <p:spPr>
          <a:xfrm>
            <a:off x="2736987" y="2444578"/>
            <a:ext cx="6062456" cy="3966234"/>
          </a:xfrm>
          <a:prstGeom prst="rect">
            <a:avLst/>
          </a:prstGeom>
        </p:spPr>
      </p:pic>
    </p:spTree>
    <p:extLst>
      <p:ext uri="{BB962C8B-B14F-4D97-AF65-F5344CB8AC3E}">
        <p14:creationId xmlns:p14="http://schemas.microsoft.com/office/powerpoint/2010/main" val="250346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77F8C-4B0C-4229-9946-7E4B3A2B19BB}"/>
              </a:ext>
            </a:extLst>
          </p:cNvPr>
          <p:cNvSpPr>
            <a:spLocks noGrp="1"/>
          </p:cNvSpPr>
          <p:nvPr>
            <p:ph type="title"/>
          </p:nvPr>
        </p:nvSpPr>
        <p:spPr/>
        <p:txBody>
          <a:bodyPr/>
          <a:lstStyle/>
          <a:p>
            <a:r>
              <a:rPr lang="es-EC" dirty="0"/>
              <a:t>Creación final de las tablas Ejemplo 2</a:t>
            </a:r>
          </a:p>
        </p:txBody>
      </p:sp>
      <p:sp>
        <p:nvSpPr>
          <p:cNvPr id="3" name="Marcador de contenido 2">
            <a:extLst>
              <a:ext uri="{FF2B5EF4-FFF2-40B4-BE49-F238E27FC236}">
                <a16:creationId xmlns:a16="http://schemas.microsoft.com/office/drawing/2014/main" id="{B53CBCD4-89D2-4996-848B-D96B687E8C4D}"/>
              </a:ext>
            </a:extLst>
          </p:cNvPr>
          <p:cNvSpPr>
            <a:spLocks noGrp="1"/>
          </p:cNvSpPr>
          <p:nvPr>
            <p:ph idx="1"/>
          </p:nvPr>
        </p:nvSpPr>
        <p:spPr/>
        <p:txBody>
          <a:bodyPr/>
          <a:lstStyle/>
          <a:p>
            <a:endParaRPr lang="es-EC" dirty="0"/>
          </a:p>
        </p:txBody>
      </p:sp>
      <p:pic>
        <p:nvPicPr>
          <p:cNvPr id="4" name="Imagen 3">
            <a:extLst>
              <a:ext uri="{FF2B5EF4-FFF2-40B4-BE49-F238E27FC236}">
                <a16:creationId xmlns:a16="http://schemas.microsoft.com/office/drawing/2014/main" id="{FB55E5B1-3EFB-4DBE-9D24-3194CC6300B4}"/>
              </a:ext>
            </a:extLst>
          </p:cNvPr>
          <p:cNvPicPr>
            <a:picLocks noChangeAspect="1"/>
          </p:cNvPicPr>
          <p:nvPr/>
        </p:nvPicPr>
        <p:blipFill>
          <a:blip r:embed="rId2"/>
          <a:stretch>
            <a:fillRect/>
          </a:stretch>
        </p:blipFill>
        <p:spPr>
          <a:xfrm>
            <a:off x="1567483" y="2927073"/>
            <a:ext cx="8318283" cy="2519569"/>
          </a:xfrm>
          <a:prstGeom prst="rect">
            <a:avLst/>
          </a:prstGeom>
        </p:spPr>
      </p:pic>
    </p:spTree>
    <p:extLst>
      <p:ext uri="{BB962C8B-B14F-4D97-AF65-F5344CB8AC3E}">
        <p14:creationId xmlns:p14="http://schemas.microsoft.com/office/powerpoint/2010/main" val="2849519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54A71-66BB-4A53-A21B-44E959486FFF}"/>
              </a:ext>
            </a:extLst>
          </p:cNvPr>
          <p:cNvSpPr>
            <a:spLocks noGrp="1"/>
          </p:cNvSpPr>
          <p:nvPr>
            <p:ph type="title"/>
          </p:nvPr>
        </p:nvSpPr>
        <p:spPr/>
        <p:txBody>
          <a:bodyPr/>
          <a:lstStyle/>
          <a:p>
            <a:r>
              <a:rPr lang="es-EC" dirty="0"/>
              <a:t>Creación final de las tablas Ejemplo 3</a:t>
            </a:r>
          </a:p>
        </p:txBody>
      </p:sp>
      <p:sp>
        <p:nvSpPr>
          <p:cNvPr id="3" name="Marcador de contenido 2">
            <a:extLst>
              <a:ext uri="{FF2B5EF4-FFF2-40B4-BE49-F238E27FC236}">
                <a16:creationId xmlns:a16="http://schemas.microsoft.com/office/drawing/2014/main" id="{573C06E0-129C-4DE8-B54F-F35609861384}"/>
              </a:ext>
            </a:extLst>
          </p:cNvPr>
          <p:cNvSpPr>
            <a:spLocks noGrp="1"/>
          </p:cNvSpPr>
          <p:nvPr>
            <p:ph idx="1"/>
          </p:nvPr>
        </p:nvSpPr>
        <p:spPr/>
        <p:txBody>
          <a:bodyPr/>
          <a:lstStyle/>
          <a:p>
            <a:endParaRPr lang="es-EC" dirty="0"/>
          </a:p>
        </p:txBody>
      </p:sp>
      <p:pic>
        <p:nvPicPr>
          <p:cNvPr id="4" name="Imagen 3">
            <a:extLst>
              <a:ext uri="{FF2B5EF4-FFF2-40B4-BE49-F238E27FC236}">
                <a16:creationId xmlns:a16="http://schemas.microsoft.com/office/drawing/2014/main" id="{4CEC39D0-498B-44F4-9CD0-1FB9A2D7E721}"/>
              </a:ext>
            </a:extLst>
          </p:cNvPr>
          <p:cNvPicPr>
            <a:picLocks noChangeAspect="1"/>
          </p:cNvPicPr>
          <p:nvPr/>
        </p:nvPicPr>
        <p:blipFill>
          <a:blip r:embed="rId2"/>
          <a:stretch>
            <a:fillRect/>
          </a:stretch>
        </p:blipFill>
        <p:spPr>
          <a:xfrm>
            <a:off x="1262890" y="3210339"/>
            <a:ext cx="8827626" cy="2342322"/>
          </a:xfrm>
          <a:prstGeom prst="rect">
            <a:avLst/>
          </a:prstGeom>
        </p:spPr>
      </p:pic>
    </p:spTree>
    <p:extLst>
      <p:ext uri="{BB962C8B-B14F-4D97-AF65-F5344CB8AC3E}">
        <p14:creationId xmlns:p14="http://schemas.microsoft.com/office/powerpoint/2010/main" val="195713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50C41F-99E5-4EE4-A169-8879112E84D1}"/>
              </a:ext>
            </a:extLst>
          </p:cNvPr>
          <p:cNvSpPr>
            <a:spLocks noGrp="1"/>
          </p:cNvSpPr>
          <p:nvPr>
            <p:ph type="title"/>
          </p:nvPr>
        </p:nvSpPr>
        <p:spPr/>
        <p:txBody>
          <a:bodyPr/>
          <a:lstStyle/>
          <a:p>
            <a:r>
              <a:rPr lang="es-EC" dirty="0"/>
              <a:t>Colocación de PK  y FK en cada tabla</a:t>
            </a:r>
          </a:p>
        </p:txBody>
      </p:sp>
      <p:sp>
        <p:nvSpPr>
          <p:cNvPr id="3" name="Marcador de contenido 2">
            <a:extLst>
              <a:ext uri="{FF2B5EF4-FFF2-40B4-BE49-F238E27FC236}">
                <a16:creationId xmlns:a16="http://schemas.microsoft.com/office/drawing/2014/main" id="{12B4E1A6-C349-42FF-89A0-97F7D88E7E56}"/>
              </a:ext>
            </a:extLst>
          </p:cNvPr>
          <p:cNvSpPr>
            <a:spLocks noGrp="1"/>
          </p:cNvSpPr>
          <p:nvPr>
            <p:ph idx="1"/>
          </p:nvPr>
        </p:nvSpPr>
        <p:spPr/>
        <p:txBody>
          <a:bodyPr/>
          <a:lstStyle/>
          <a:p>
            <a:endParaRPr lang="es-EC"/>
          </a:p>
        </p:txBody>
      </p:sp>
      <p:pic>
        <p:nvPicPr>
          <p:cNvPr id="7" name="Imagen 6">
            <a:extLst>
              <a:ext uri="{FF2B5EF4-FFF2-40B4-BE49-F238E27FC236}">
                <a16:creationId xmlns:a16="http://schemas.microsoft.com/office/drawing/2014/main" id="{EF649FA4-115A-4A23-8597-357C2F4554A2}"/>
              </a:ext>
            </a:extLst>
          </p:cNvPr>
          <p:cNvPicPr>
            <a:picLocks noChangeAspect="1"/>
          </p:cNvPicPr>
          <p:nvPr/>
        </p:nvPicPr>
        <p:blipFill>
          <a:blip r:embed="rId2"/>
          <a:stretch>
            <a:fillRect/>
          </a:stretch>
        </p:blipFill>
        <p:spPr>
          <a:xfrm>
            <a:off x="5789336" y="3755267"/>
            <a:ext cx="6289813" cy="1373737"/>
          </a:xfrm>
          <a:prstGeom prst="rect">
            <a:avLst/>
          </a:prstGeom>
        </p:spPr>
      </p:pic>
      <p:pic>
        <p:nvPicPr>
          <p:cNvPr id="8" name="Imagen 7">
            <a:extLst>
              <a:ext uri="{FF2B5EF4-FFF2-40B4-BE49-F238E27FC236}">
                <a16:creationId xmlns:a16="http://schemas.microsoft.com/office/drawing/2014/main" id="{121E6E93-8CCE-4108-BEB0-B3DE47E921A4}"/>
              </a:ext>
            </a:extLst>
          </p:cNvPr>
          <p:cNvPicPr>
            <a:picLocks noChangeAspect="1"/>
          </p:cNvPicPr>
          <p:nvPr/>
        </p:nvPicPr>
        <p:blipFill>
          <a:blip r:embed="rId3"/>
          <a:stretch>
            <a:fillRect/>
          </a:stretch>
        </p:blipFill>
        <p:spPr>
          <a:xfrm>
            <a:off x="298380" y="2729948"/>
            <a:ext cx="5374265" cy="3730964"/>
          </a:xfrm>
          <a:prstGeom prst="rect">
            <a:avLst/>
          </a:prstGeom>
        </p:spPr>
      </p:pic>
    </p:spTree>
    <p:extLst>
      <p:ext uri="{BB962C8B-B14F-4D97-AF65-F5344CB8AC3E}">
        <p14:creationId xmlns:p14="http://schemas.microsoft.com/office/powerpoint/2010/main" val="268964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4987F-7A44-47E6-AADF-5CAE2D26E5CE}"/>
              </a:ext>
            </a:extLst>
          </p:cNvPr>
          <p:cNvSpPr>
            <a:spLocks noGrp="1"/>
          </p:cNvSpPr>
          <p:nvPr>
            <p:ph type="title"/>
          </p:nvPr>
        </p:nvSpPr>
        <p:spPr/>
        <p:txBody>
          <a:bodyPr/>
          <a:lstStyle/>
          <a:p>
            <a:r>
              <a:rPr lang="es-EC" dirty="0"/>
              <a:t>Modelo lógico</a:t>
            </a:r>
          </a:p>
        </p:txBody>
      </p:sp>
      <p:sp>
        <p:nvSpPr>
          <p:cNvPr id="3" name="Marcador de contenido 2">
            <a:extLst>
              <a:ext uri="{FF2B5EF4-FFF2-40B4-BE49-F238E27FC236}">
                <a16:creationId xmlns:a16="http://schemas.microsoft.com/office/drawing/2014/main" id="{6A27F530-D3E1-486C-8985-BE39FD2604B6}"/>
              </a:ext>
            </a:extLst>
          </p:cNvPr>
          <p:cNvSpPr>
            <a:spLocks noGrp="1"/>
          </p:cNvSpPr>
          <p:nvPr>
            <p:ph idx="1"/>
          </p:nvPr>
        </p:nvSpPr>
        <p:spPr/>
        <p:txBody>
          <a:bodyPr/>
          <a:lstStyle/>
          <a:p>
            <a:endParaRPr lang="es-EC" dirty="0"/>
          </a:p>
        </p:txBody>
      </p:sp>
      <p:pic>
        <p:nvPicPr>
          <p:cNvPr id="4" name="Imagen 3">
            <a:extLst>
              <a:ext uri="{FF2B5EF4-FFF2-40B4-BE49-F238E27FC236}">
                <a16:creationId xmlns:a16="http://schemas.microsoft.com/office/drawing/2014/main" id="{2B260086-16EB-4CC1-8995-D262F3C023D0}"/>
              </a:ext>
            </a:extLst>
          </p:cNvPr>
          <p:cNvPicPr>
            <a:picLocks noChangeAspect="1"/>
          </p:cNvPicPr>
          <p:nvPr/>
        </p:nvPicPr>
        <p:blipFill>
          <a:blip r:embed="rId2"/>
          <a:stretch>
            <a:fillRect/>
          </a:stretch>
        </p:blipFill>
        <p:spPr>
          <a:xfrm>
            <a:off x="172278" y="2222287"/>
            <a:ext cx="11834191" cy="4470061"/>
          </a:xfrm>
          <a:prstGeom prst="rect">
            <a:avLst/>
          </a:prstGeom>
        </p:spPr>
      </p:pic>
    </p:spTree>
    <p:extLst>
      <p:ext uri="{BB962C8B-B14F-4D97-AF65-F5344CB8AC3E}">
        <p14:creationId xmlns:p14="http://schemas.microsoft.com/office/powerpoint/2010/main" val="2034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8DBC3-CB58-4563-BE73-2A70CB948977}"/>
              </a:ext>
            </a:extLst>
          </p:cNvPr>
          <p:cNvSpPr>
            <a:spLocks noGrp="1"/>
          </p:cNvSpPr>
          <p:nvPr>
            <p:ph type="title"/>
          </p:nvPr>
        </p:nvSpPr>
        <p:spPr/>
        <p:txBody>
          <a:bodyPr/>
          <a:lstStyle/>
          <a:p>
            <a:r>
              <a:rPr lang="es-EC" dirty="0" err="1"/>
              <a:t>Github</a:t>
            </a:r>
            <a:endParaRPr lang="es-EC" dirty="0"/>
          </a:p>
        </p:txBody>
      </p:sp>
      <p:sp>
        <p:nvSpPr>
          <p:cNvPr id="3" name="Marcador de contenido 2">
            <a:extLst>
              <a:ext uri="{FF2B5EF4-FFF2-40B4-BE49-F238E27FC236}">
                <a16:creationId xmlns:a16="http://schemas.microsoft.com/office/drawing/2014/main" id="{008CE9A1-D993-41C9-9863-60C46A96DF00}"/>
              </a:ext>
            </a:extLst>
          </p:cNvPr>
          <p:cNvSpPr>
            <a:spLocks noGrp="1"/>
          </p:cNvSpPr>
          <p:nvPr>
            <p:ph idx="1"/>
          </p:nvPr>
        </p:nvSpPr>
        <p:spPr>
          <a:xfrm>
            <a:off x="3323373" y="932413"/>
            <a:ext cx="10554574" cy="3636511"/>
          </a:xfrm>
        </p:spPr>
        <p:txBody>
          <a:bodyPr/>
          <a:lstStyle/>
          <a:p>
            <a:r>
              <a:rPr lang="es-EC" dirty="0"/>
              <a:t>https://github.com/syluh/BD-final</a:t>
            </a:r>
          </a:p>
        </p:txBody>
      </p:sp>
      <p:pic>
        <p:nvPicPr>
          <p:cNvPr id="4" name="Imagen 3">
            <a:extLst>
              <a:ext uri="{FF2B5EF4-FFF2-40B4-BE49-F238E27FC236}">
                <a16:creationId xmlns:a16="http://schemas.microsoft.com/office/drawing/2014/main" id="{1EBAB0B5-A2BA-44FF-80A5-F58915E3DEA1}"/>
              </a:ext>
            </a:extLst>
          </p:cNvPr>
          <p:cNvPicPr>
            <a:picLocks noChangeAspect="1"/>
          </p:cNvPicPr>
          <p:nvPr/>
        </p:nvPicPr>
        <p:blipFill>
          <a:blip r:embed="rId2"/>
          <a:stretch>
            <a:fillRect/>
          </a:stretch>
        </p:blipFill>
        <p:spPr>
          <a:xfrm>
            <a:off x="2050349" y="3175088"/>
            <a:ext cx="7623738" cy="3235724"/>
          </a:xfrm>
          <a:prstGeom prst="rect">
            <a:avLst/>
          </a:prstGeom>
        </p:spPr>
      </p:pic>
    </p:spTree>
    <p:extLst>
      <p:ext uri="{BB962C8B-B14F-4D97-AF65-F5344CB8AC3E}">
        <p14:creationId xmlns:p14="http://schemas.microsoft.com/office/powerpoint/2010/main" val="233046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539E0-70B9-48DC-A6DA-A2502B37E79E}"/>
              </a:ext>
            </a:extLst>
          </p:cNvPr>
          <p:cNvSpPr>
            <a:spLocks noGrp="1"/>
          </p:cNvSpPr>
          <p:nvPr>
            <p:ph type="title"/>
          </p:nvPr>
        </p:nvSpPr>
        <p:spPr/>
        <p:txBody>
          <a:bodyPr/>
          <a:lstStyle/>
          <a:p>
            <a:r>
              <a:rPr lang="es-EC" dirty="0"/>
              <a:t>Primera forma normal</a:t>
            </a:r>
          </a:p>
        </p:txBody>
      </p:sp>
      <p:sp>
        <p:nvSpPr>
          <p:cNvPr id="3" name="Marcador de contenido 2">
            <a:extLst>
              <a:ext uri="{FF2B5EF4-FFF2-40B4-BE49-F238E27FC236}">
                <a16:creationId xmlns:a16="http://schemas.microsoft.com/office/drawing/2014/main" id="{E997B4E5-72B7-4EAC-86DD-01E9909E221C}"/>
              </a:ext>
            </a:extLst>
          </p:cNvPr>
          <p:cNvSpPr>
            <a:spLocks noGrp="1"/>
          </p:cNvSpPr>
          <p:nvPr>
            <p:ph idx="1"/>
          </p:nvPr>
        </p:nvSpPr>
        <p:spPr>
          <a:xfrm>
            <a:off x="606678" y="1417638"/>
            <a:ext cx="10554574" cy="3636511"/>
          </a:xfrm>
        </p:spPr>
        <p:txBody>
          <a:bodyPr/>
          <a:lstStyle/>
          <a:p>
            <a:r>
              <a:rPr lang="es-ES" dirty="0"/>
              <a:t>Una relación se encuentra en Primera Forma Normal (1FN) cuando cada atributo solo toma un valor del dominio simple subyacente. En 1FN no existen grupos repetitivos. En pocas palabras no deben existir atributos multivaluados.</a:t>
            </a:r>
            <a:endParaRPr lang="es-EC" dirty="0"/>
          </a:p>
        </p:txBody>
      </p:sp>
      <p:pic>
        <p:nvPicPr>
          <p:cNvPr id="2052" name="Picture 4" descr="Ejemplos de Primera forma normal del modelo relacional -">
            <a:extLst>
              <a:ext uri="{FF2B5EF4-FFF2-40B4-BE49-F238E27FC236}">
                <a16:creationId xmlns:a16="http://schemas.microsoft.com/office/drawing/2014/main" id="{9FFF9868-CD78-44BE-8B44-B7E675A96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495" y="106125"/>
            <a:ext cx="3246784" cy="165257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31957FC1-9AD9-476D-9817-762EA393F13C}"/>
              </a:ext>
            </a:extLst>
          </p:cNvPr>
          <p:cNvPicPr>
            <a:picLocks noChangeAspect="1"/>
          </p:cNvPicPr>
          <p:nvPr/>
        </p:nvPicPr>
        <p:blipFill>
          <a:blip r:embed="rId3"/>
          <a:stretch>
            <a:fillRect/>
          </a:stretch>
        </p:blipFill>
        <p:spPr>
          <a:xfrm>
            <a:off x="336297" y="3919536"/>
            <a:ext cx="11249025" cy="695326"/>
          </a:xfrm>
          <a:prstGeom prst="rect">
            <a:avLst/>
          </a:prstGeom>
        </p:spPr>
      </p:pic>
      <p:pic>
        <p:nvPicPr>
          <p:cNvPr id="5" name="Imagen 4">
            <a:extLst>
              <a:ext uri="{FF2B5EF4-FFF2-40B4-BE49-F238E27FC236}">
                <a16:creationId xmlns:a16="http://schemas.microsoft.com/office/drawing/2014/main" id="{BAA25A69-90C0-47FC-B6F5-ECC6118885D8}"/>
              </a:ext>
            </a:extLst>
          </p:cNvPr>
          <p:cNvPicPr>
            <a:picLocks noChangeAspect="1"/>
          </p:cNvPicPr>
          <p:nvPr/>
        </p:nvPicPr>
        <p:blipFill>
          <a:blip r:embed="rId4"/>
          <a:stretch>
            <a:fillRect/>
          </a:stretch>
        </p:blipFill>
        <p:spPr>
          <a:xfrm>
            <a:off x="809998" y="5401355"/>
            <a:ext cx="1817791" cy="623243"/>
          </a:xfrm>
          <a:prstGeom prst="rect">
            <a:avLst/>
          </a:prstGeom>
        </p:spPr>
      </p:pic>
      <p:pic>
        <p:nvPicPr>
          <p:cNvPr id="6" name="Imagen 5">
            <a:extLst>
              <a:ext uri="{FF2B5EF4-FFF2-40B4-BE49-F238E27FC236}">
                <a16:creationId xmlns:a16="http://schemas.microsoft.com/office/drawing/2014/main" id="{B2ACCBBA-82F9-4823-8294-2C8F405666B6}"/>
              </a:ext>
            </a:extLst>
          </p:cNvPr>
          <p:cNvPicPr>
            <a:picLocks noChangeAspect="1"/>
          </p:cNvPicPr>
          <p:nvPr/>
        </p:nvPicPr>
        <p:blipFill>
          <a:blip r:embed="rId5"/>
          <a:stretch>
            <a:fillRect/>
          </a:stretch>
        </p:blipFill>
        <p:spPr>
          <a:xfrm>
            <a:off x="9351479" y="5378272"/>
            <a:ext cx="1817792" cy="646326"/>
          </a:xfrm>
          <a:prstGeom prst="rect">
            <a:avLst/>
          </a:prstGeom>
        </p:spPr>
      </p:pic>
      <p:pic>
        <p:nvPicPr>
          <p:cNvPr id="7" name="Imagen 6">
            <a:extLst>
              <a:ext uri="{FF2B5EF4-FFF2-40B4-BE49-F238E27FC236}">
                <a16:creationId xmlns:a16="http://schemas.microsoft.com/office/drawing/2014/main" id="{86337A55-06C7-42A9-9B83-2CAF38928DE9}"/>
              </a:ext>
            </a:extLst>
          </p:cNvPr>
          <p:cNvPicPr>
            <a:picLocks noChangeAspect="1"/>
          </p:cNvPicPr>
          <p:nvPr/>
        </p:nvPicPr>
        <p:blipFill>
          <a:blip r:embed="rId6"/>
          <a:stretch>
            <a:fillRect/>
          </a:stretch>
        </p:blipFill>
        <p:spPr>
          <a:xfrm>
            <a:off x="4247897" y="5440361"/>
            <a:ext cx="3917824" cy="584237"/>
          </a:xfrm>
          <a:prstGeom prst="rect">
            <a:avLst/>
          </a:prstGeom>
        </p:spPr>
      </p:pic>
    </p:spTree>
    <p:extLst>
      <p:ext uri="{BB962C8B-B14F-4D97-AF65-F5344CB8AC3E}">
        <p14:creationId xmlns:p14="http://schemas.microsoft.com/office/powerpoint/2010/main" val="138482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3C75B-2A5C-47FB-A872-DC61383A9B68}"/>
              </a:ext>
            </a:extLst>
          </p:cNvPr>
          <p:cNvSpPr>
            <a:spLocks noGrp="1"/>
          </p:cNvSpPr>
          <p:nvPr>
            <p:ph type="title"/>
          </p:nvPr>
        </p:nvSpPr>
        <p:spPr/>
        <p:txBody>
          <a:bodyPr/>
          <a:lstStyle/>
          <a:p>
            <a:r>
              <a:rPr lang="es-EC" dirty="0"/>
              <a:t>Segunda forma normal</a:t>
            </a:r>
          </a:p>
        </p:txBody>
      </p:sp>
      <p:sp>
        <p:nvSpPr>
          <p:cNvPr id="3" name="Marcador de contenido 2">
            <a:extLst>
              <a:ext uri="{FF2B5EF4-FFF2-40B4-BE49-F238E27FC236}">
                <a16:creationId xmlns:a16="http://schemas.microsoft.com/office/drawing/2014/main" id="{FEC535E8-BD7B-4833-B66B-8FE11E5F7C23}"/>
              </a:ext>
            </a:extLst>
          </p:cNvPr>
          <p:cNvSpPr>
            <a:spLocks noGrp="1"/>
          </p:cNvSpPr>
          <p:nvPr>
            <p:ph idx="1"/>
          </p:nvPr>
        </p:nvSpPr>
        <p:spPr>
          <a:xfrm>
            <a:off x="447651" y="1281382"/>
            <a:ext cx="10554574" cy="3636511"/>
          </a:xfrm>
        </p:spPr>
        <p:txBody>
          <a:bodyPr/>
          <a:lstStyle/>
          <a:p>
            <a:r>
              <a:rPr lang="es-ES" dirty="0"/>
              <a:t>Una relación se encuentra en segunda forma normal si, y solo si, se encuentra en 1FN y si todos los atributos no clave dependen por completo de la clave. En nuestras palabras se debe ver que los atributos tengan una dependencia funcional completa hacia la llave principal.</a:t>
            </a:r>
            <a:endParaRPr lang="es-EC" dirty="0"/>
          </a:p>
        </p:txBody>
      </p:sp>
      <p:pic>
        <p:nvPicPr>
          <p:cNvPr id="3074" name="Picture 2" descr="Segunda forma normal en el modelo relacional (2FN) -">
            <a:extLst>
              <a:ext uri="{FF2B5EF4-FFF2-40B4-BE49-F238E27FC236}">
                <a16:creationId xmlns:a16="http://schemas.microsoft.com/office/drawing/2014/main" id="{BC8A249D-4E4E-4F91-907E-D49F2FA70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7856" y="260231"/>
            <a:ext cx="3195430" cy="155973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E96E296A-92F0-4269-9ECB-39241039132B}"/>
              </a:ext>
            </a:extLst>
          </p:cNvPr>
          <p:cNvPicPr>
            <a:picLocks noChangeAspect="1"/>
          </p:cNvPicPr>
          <p:nvPr/>
        </p:nvPicPr>
        <p:blipFill>
          <a:blip r:embed="rId3"/>
          <a:stretch>
            <a:fillRect/>
          </a:stretch>
        </p:blipFill>
        <p:spPr>
          <a:xfrm>
            <a:off x="809999" y="4226407"/>
            <a:ext cx="2284641" cy="691486"/>
          </a:xfrm>
          <a:prstGeom prst="rect">
            <a:avLst/>
          </a:prstGeom>
        </p:spPr>
      </p:pic>
      <p:pic>
        <p:nvPicPr>
          <p:cNvPr id="5" name="Imagen 4">
            <a:extLst>
              <a:ext uri="{FF2B5EF4-FFF2-40B4-BE49-F238E27FC236}">
                <a16:creationId xmlns:a16="http://schemas.microsoft.com/office/drawing/2014/main" id="{9ABED5C6-F80B-4B5E-BD1D-AE8EEF015A12}"/>
              </a:ext>
            </a:extLst>
          </p:cNvPr>
          <p:cNvPicPr>
            <a:picLocks noChangeAspect="1"/>
          </p:cNvPicPr>
          <p:nvPr/>
        </p:nvPicPr>
        <p:blipFill>
          <a:blip r:embed="rId4"/>
          <a:stretch>
            <a:fillRect/>
          </a:stretch>
        </p:blipFill>
        <p:spPr>
          <a:xfrm>
            <a:off x="8843951" y="4226407"/>
            <a:ext cx="2158274" cy="691486"/>
          </a:xfrm>
          <a:prstGeom prst="rect">
            <a:avLst/>
          </a:prstGeom>
        </p:spPr>
      </p:pic>
      <p:pic>
        <p:nvPicPr>
          <p:cNvPr id="6" name="Imagen 5">
            <a:extLst>
              <a:ext uri="{FF2B5EF4-FFF2-40B4-BE49-F238E27FC236}">
                <a16:creationId xmlns:a16="http://schemas.microsoft.com/office/drawing/2014/main" id="{EA6C4630-7AD2-4414-A7CC-16FC82D2FCBF}"/>
              </a:ext>
            </a:extLst>
          </p:cNvPr>
          <p:cNvPicPr>
            <a:picLocks noChangeAspect="1"/>
          </p:cNvPicPr>
          <p:nvPr/>
        </p:nvPicPr>
        <p:blipFill>
          <a:blip r:embed="rId5"/>
          <a:stretch>
            <a:fillRect/>
          </a:stretch>
        </p:blipFill>
        <p:spPr>
          <a:xfrm>
            <a:off x="4601241" y="4226407"/>
            <a:ext cx="2933577" cy="691486"/>
          </a:xfrm>
          <a:prstGeom prst="rect">
            <a:avLst/>
          </a:prstGeom>
        </p:spPr>
      </p:pic>
      <p:pic>
        <p:nvPicPr>
          <p:cNvPr id="7" name="Imagen 6">
            <a:extLst>
              <a:ext uri="{FF2B5EF4-FFF2-40B4-BE49-F238E27FC236}">
                <a16:creationId xmlns:a16="http://schemas.microsoft.com/office/drawing/2014/main" id="{90915A6D-171B-4B83-8FEB-1E4F8C56C59E}"/>
              </a:ext>
            </a:extLst>
          </p:cNvPr>
          <p:cNvPicPr>
            <a:picLocks noChangeAspect="1"/>
          </p:cNvPicPr>
          <p:nvPr/>
        </p:nvPicPr>
        <p:blipFill>
          <a:blip r:embed="rId6"/>
          <a:stretch>
            <a:fillRect/>
          </a:stretch>
        </p:blipFill>
        <p:spPr>
          <a:xfrm>
            <a:off x="3094640" y="5560819"/>
            <a:ext cx="5946780" cy="691486"/>
          </a:xfrm>
          <a:prstGeom prst="rect">
            <a:avLst/>
          </a:prstGeom>
        </p:spPr>
      </p:pic>
    </p:spTree>
    <p:extLst>
      <p:ext uri="{BB962C8B-B14F-4D97-AF65-F5344CB8AC3E}">
        <p14:creationId xmlns:p14="http://schemas.microsoft.com/office/powerpoint/2010/main" val="361180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45155-7CE0-440D-95B6-E6AE886FB2CB}"/>
              </a:ext>
            </a:extLst>
          </p:cNvPr>
          <p:cNvSpPr>
            <a:spLocks noGrp="1"/>
          </p:cNvSpPr>
          <p:nvPr>
            <p:ph type="title"/>
          </p:nvPr>
        </p:nvSpPr>
        <p:spPr/>
        <p:txBody>
          <a:bodyPr/>
          <a:lstStyle/>
          <a:p>
            <a:r>
              <a:rPr lang="es-EC" dirty="0"/>
              <a:t>Tercera forma normal</a:t>
            </a:r>
          </a:p>
        </p:txBody>
      </p:sp>
      <p:sp>
        <p:nvSpPr>
          <p:cNvPr id="3" name="Marcador de contenido 2">
            <a:extLst>
              <a:ext uri="{FF2B5EF4-FFF2-40B4-BE49-F238E27FC236}">
                <a16:creationId xmlns:a16="http://schemas.microsoft.com/office/drawing/2014/main" id="{74DFDE24-8812-438B-8E1F-C528B4A6CA84}"/>
              </a:ext>
            </a:extLst>
          </p:cNvPr>
          <p:cNvSpPr>
            <a:spLocks noGrp="1"/>
          </p:cNvSpPr>
          <p:nvPr>
            <p:ph idx="1"/>
          </p:nvPr>
        </p:nvSpPr>
        <p:spPr>
          <a:xfrm>
            <a:off x="209112" y="1417638"/>
            <a:ext cx="10554574" cy="3380641"/>
          </a:xfrm>
        </p:spPr>
        <p:txBody>
          <a:bodyPr/>
          <a:lstStyle/>
          <a:p>
            <a:r>
              <a:rPr lang="es-ES" dirty="0"/>
              <a:t>“Una relación se encuentra en Tercera Forma Normal si, y solo si, se encuentra en 2FN y si los atributos no clave dependen de forma no transitiva de la clave primaria</a:t>
            </a:r>
            <a:endParaRPr lang="es-EC" dirty="0"/>
          </a:p>
        </p:txBody>
      </p:sp>
      <p:pic>
        <p:nvPicPr>
          <p:cNvPr id="4098" name="Picture 2" descr="Tercera Forma Normal en el Modelo Relacional (3FN) -">
            <a:extLst>
              <a:ext uri="{FF2B5EF4-FFF2-40B4-BE49-F238E27FC236}">
                <a16:creationId xmlns:a16="http://schemas.microsoft.com/office/drawing/2014/main" id="{B6F8AF96-C2DB-40ED-849A-B2E5D5B2F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456" y="145405"/>
            <a:ext cx="2638840" cy="157401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EDF1A513-95E7-4DBE-9811-FB4A999732D5}"/>
              </a:ext>
            </a:extLst>
          </p:cNvPr>
          <p:cNvPicPr>
            <a:picLocks noChangeAspect="1"/>
          </p:cNvPicPr>
          <p:nvPr/>
        </p:nvPicPr>
        <p:blipFill>
          <a:blip r:embed="rId3"/>
          <a:stretch>
            <a:fillRect/>
          </a:stretch>
        </p:blipFill>
        <p:spPr>
          <a:xfrm>
            <a:off x="448917" y="4062206"/>
            <a:ext cx="3629072" cy="497534"/>
          </a:xfrm>
          <a:prstGeom prst="rect">
            <a:avLst/>
          </a:prstGeom>
        </p:spPr>
      </p:pic>
      <p:pic>
        <p:nvPicPr>
          <p:cNvPr id="5" name="Imagen 4">
            <a:extLst>
              <a:ext uri="{FF2B5EF4-FFF2-40B4-BE49-F238E27FC236}">
                <a16:creationId xmlns:a16="http://schemas.microsoft.com/office/drawing/2014/main" id="{5610B4CC-461B-435A-99BF-FD9137886CC2}"/>
              </a:ext>
            </a:extLst>
          </p:cNvPr>
          <p:cNvPicPr>
            <a:picLocks noChangeAspect="1"/>
          </p:cNvPicPr>
          <p:nvPr/>
        </p:nvPicPr>
        <p:blipFill>
          <a:blip r:embed="rId4"/>
          <a:stretch>
            <a:fillRect/>
          </a:stretch>
        </p:blipFill>
        <p:spPr>
          <a:xfrm>
            <a:off x="4878391" y="4016238"/>
            <a:ext cx="2542446" cy="563092"/>
          </a:xfrm>
          <a:prstGeom prst="rect">
            <a:avLst/>
          </a:prstGeom>
        </p:spPr>
      </p:pic>
      <p:pic>
        <p:nvPicPr>
          <p:cNvPr id="6" name="Imagen 5">
            <a:extLst>
              <a:ext uri="{FF2B5EF4-FFF2-40B4-BE49-F238E27FC236}">
                <a16:creationId xmlns:a16="http://schemas.microsoft.com/office/drawing/2014/main" id="{CA80EAD0-2AE4-48FC-806B-81CC708F6362}"/>
              </a:ext>
            </a:extLst>
          </p:cNvPr>
          <p:cNvPicPr>
            <a:picLocks noChangeAspect="1"/>
          </p:cNvPicPr>
          <p:nvPr/>
        </p:nvPicPr>
        <p:blipFill>
          <a:blip r:embed="rId5"/>
          <a:stretch>
            <a:fillRect/>
          </a:stretch>
        </p:blipFill>
        <p:spPr>
          <a:xfrm>
            <a:off x="8378138" y="3996649"/>
            <a:ext cx="3022910" cy="563091"/>
          </a:xfrm>
          <a:prstGeom prst="rect">
            <a:avLst/>
          </a:prstGeom>
        </p:spPr>
      </p:pic>
      <p:pic>
        <p:nvPicPr>
          <p:cNvPr id="7" name="Imagen 6">
            <a:extLst>
              <a:ext uri="{FF2B5EF4-FFF2-40B4-BE49-F238E27FC236}">
                <a16:creationId xmlns:a16="http://schemas.microsoft.com/office/drawing/2014/main" id="{0A5706B1-83F3-4BEA-AB80-D12972A57DFA}"/>
              </a:ext>
            </a:extLst>
          </p:cNvPr>
          <p:cNvPicPr>
            <a:picLocks noChangeAspect="1"/>
          </p:cNvPicPr>
          <p:nvPr/>
        </p:nvPicPr>
        <p:blipFill>
          <a:blip r:embed="rId6"/>
          <a:stretch>
            <a:fillRect/>
          </a:stretch>
        </p:blipFill>
        <p:spPr>
          <a:xfrm>
            <a:off x="4208600" y="5268911"/>
            <a:ext cx="3694389" cy="601801"/>
          </a:xfrm>
          <a:prstGeom prst="rect">
            <a:avLst/>
          </a:prstGeom>
        </p:spPr>
      </p:pic>
    </p:spTree>
    <p:extLst>
      <p:ext uri="{BB962C8B-B14F-4D97-AF65-F5344CB8AC3E}">
        <p14:creationId xmlns:p14="http://schemas.microsoft.com/office/powerpoint/2010/main" val="254510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D6723-1D1C-4400-BFB2-C58732AF4C8B}"/>
              </a:ext>
            </a:extLst>
          </p:cNvPr>
          <p:cNvSpPr>
            <a:spLocks noGrp="1"/>
          </p:cNvSpPr>
          <p:nvPr>
            <p:ph type="title"/>
          </p:nvPr>
        </p:nvSpPr>
        <p:spPr/>
        <p:txBody>
          <a:bodyPr/>
          <a:lstStyle/>
          <a:p>
            <a:r>
              <a:rPr lang="es-EC" dirty="0"/>
              <a:t>Modelo Conceptual</a:t>
            </a:r>
          </a:p>
        </p:txBody>
      </p:sp>
      <p:sp>
        <p:nvSpPr>
          <p:cNvPr id="3" name="Marcador de contenido 2">
            <a:extLst>
              <a:ext uri="{FF2B5EF4-FFF2-40B4-BE49-F238E27FC236}">
                <a16:creationId xmlns:a16="http://schemas.microsoft.com/office/drawing/2014/main" id="{171FFC60-EA78-4D13-9E20-D194D92D039B}"/>
              </a:ext>
            </a:extLst>
          </p:cNvPr>
          <p:cNvSpPr>
            <a:spLocks noGrp="1"/>
          </p:cNvSpPr>
          <p:nvPr>
            <p:ph idx="1"/>
          </p:nvPr>
        </p:nvSpPr>
        <p:spPr/>
        <p:txBody>
          <a:bodyPr/>
          <a:lstStyle/>
          <a:p>
            <a:endParaRPr lang="es-EC"/>
          </a:p>
        </p:txBody>
      </p:sp>
      <p:pic>
        <p:nvPicPr>
          <p:cNvPr id="5122" name="Picture 2" descr="Diagrama, Dibujo de ingeniería&#10;&#10;Descripción generada automáticamente">
            <a:extLst>
              <a:ext uri="{FF2B5EF4-FFF2-40B4-BE49-F238E27FC236}">
                <a16:creationId xmlns:a16="http://schemas.microsoft.com/office/drawing/2014/main" id="{70B9D558-71E1-44F7-B23F-F8A74CA64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16" y="2332383"/>
            <a:ext cx="11913705" cy="433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39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4987F-7A44-47E6-AADF-5CAE2D26E5CE}"/>
              </a:ext>
            </a:extLst>
          </p:cNvPr>
          <p:cNvSpPr>
            <a:spLocks noGrp="1"/>
          </p:cNvSpPr>
          <p:nvPr>
            <p:ph type="title"/>
          </p:nvPr>
        </p:nvSpPr>
        <p:spPr/>
        <p:txBody>
          <a:bodyPr/>
          <a:lstStyle/>
          <a:p>
            <a:r>
              <a:rPr lang="es-EC" dirty="0"/>
              <a:t>Modelo lógico</a:t>
            </a:r>
          </a:p>
        </p:txBody>
      </p:sp>
      <p:sp>
        <p:nvSpPr>
          <p:cNvPr id="3" name="Marcador de contenido 2">
            <a:extLst>
              <a:ext uri="{FF2B5EF4-FFF2-40B4-BE49-F238E27FC236}">
                <a16:creationId xmlns:a16="http://schemas.microsoft.com/office/drawing/2014/main" id="{6A27F530-D3E1-486C-8985-BE39FD2604B6}"/>
              </a:ext>
            </a:extLst>
          </p:cNvPr>
          <p:cNvSpPr>
            <a:spLocks noGrp="1"/>
          </p:cNvSpPr>
          <p:nvPr>
            <p:ph idx="1"/>
          </p:nvPr>
        </p:nvSpPr>
        <p:spPr/>
        <p:txBody>
          <a:bodyPr/>
          <a:lstStyle/>
          <a:p>
            <a:endParaRPr lang="es-EC" dirty="0"/>
          </a:p>
        </p:txBody>
      </p:sp>
      <p:pic>
        <p:nvPicPr>
          <p:cNvPr id="4" name="Imagen 3">
            <a:extLst>
              <a:ext uri="{FF2B5EF4-FFF2-40B4-BE49-F238E27FC236}">
                <a16:creationId xmlns:a16="http://schemas.microsoft.com/office/drawing/2014/main" id="{2B260086-16EB-4CC1-8995-D262F3C023D0}"/>
              </a:ext>
            </a:extLst>
          </p:cNvPr>
          <p:cNvPicPr>
            <a:picLocks noChangeAspect="1"/>
          </p:cNvPicPr>
          <p:nvPr/>
        </p:nvPicPr>
        <p:blipFill>
          <a:blip r:embed="rId2"/>
          <a:stretch>
            <a:fillRect/>
          </a:stretch>
        </p:blipFill>
        <p:spPr>
          <a:xfrm>
            <a:off x="172278" y="2222287"/>
            <a:ext cx="11834191" cy="4470061"/>
          </a:xfrm>
          <a:prstGeom prst="rect">
            <a:avLst/>
          </a:prstGeom>
        </p:spPr>
      </p:pic>
    </p:spTree>
    <p:extLst>
      <p:ext uri="{BB962C8B-B14F-4D97-AF65-F5344CB8AC3E}">
        <p14:creationId xmlns:p14="http://schemas.microsoft.com/office/powerpoint/2010/main" val="22189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85F40E-360A-46FD-BC2F-FF14812C05AD}"/>
              </a:ext>
            </a:extLst>
          </p:cNvPr>
          <p:cNvSpPr>
            <a:spLocks noGrp="1"/>
          </p:cNvSpPr>
          <p:nvPr>
            <p:ph type="title"/>
          </p:nvPr>
        </p:nvSpPr>
        <p:spPr/>
        <p:txBody>
          <a:bodyPr/>
          <a:lstStyle/>
          <a:p>
            <a:r>
              <a:rPr lang="es-EC" dirty="0"/>
              <a:t>Inserción de datos</a:t>
            </a:r>
          </a:p>
        </p:txBody>
      </p:sp>
      <p:sp>
        <p:nvSpPr>
          <p:cNvPr id="3" name="Marcador de contenido 2">
            <a:extLst>
              <a:ext uri="{FF2B5EF4-FFF2-40B4-BE49-F238E27FC236}">
                <a16:creationId xmlns:a16="http://schemas.microsoft.com/office/drawing/2014/main" id="{6DCA7098-5B42-44E4-8CE2-0F76A811F187}"/>
              </a:ext>
            </a:extLst>
          </p:cNvPr>
          <p:cNvSpPr>
            <a:spLocks noGrp="1"/>
          </p:cNvSpPr>
          <p:nvPr>
            <p:ph idx="1"/>
          </p:nvPr>
        </p:nvSpPr>
        <p:spPr/>
        <p:txBody>
          <a:bodyPr/>
          <a:lstStyle/>
          <a:p>
            <a:endParaRPr lang="es-EC" dirty="0"/>
          </a:p>
        </p:txBody>
      </p:sp>
      <p:pic>
        <p:nvPicPr>
          <p:cNvPr id="4" name="Imagen 3">
            <a:extLst>
              <a:ext uri="{FF2B5EF4-FFF2-40B4-BE49-F238E27FC236}">
                <a16:creationId xmlns:a16="http://schemas.microsoft.com/office/drawing/2014/main" id="{0B879F87-5430-4B0F-8D7A-B646C7623687}"/>
              </a:ext>
            </a:extLst>
          </p:cNvPr>
          <p:cNvPicPr>
            <a:picLocks noChangeAspect="1"/>
          </p:cNvPicPr>
          <p:nvPr/>
        </p:nvPicPr>
        <p:blipFill>
          <a:blip r:embed="rId2"/>
          <a:stretch>
            <a:fillRect/>
          </a:stretch>
        </p:blipFill>
        <p:spPr>
          <a:xfrm>
            <a:off x="318053" y="2522143"/>
            <a:ext cx="4846590" cy="4141304"/>
          </a:xfrm>
          <a:prstGeom prst="rect">
            <a:avLst/>
          </a:prstGeom>
        </p:spPr>
      </p:pic>
      <p:pic>
        <p:nvPicPr>
          <p:cNvPr id="5" name="Imagen 4">
            <a:extLst>
              <a:ext uri="{FF2B5EF4-FFF2-40B4-BE49-F238E27FC236}">
                <a16:creationId xmlns:a16="http://schemas.microsoft.com/office/drawing/2014/main" id="{989A0BC5-8A76-4D0B-830C-8940983D4068}"/>
              </a:ext>
            </a:extLst>
          </p:cNvPr>
          <p:cNvPicPr>
            <a:picLocks noChangeAspect="1"/>
          </p:cNvPicPr>
          <p:nvPr/>
        </p:nvPicPr>
        <p:blipFill>
          <a:blip r:embed="rId3"/>
          <a:stretch>
            <a:fillRect/>
          </a:stretch>
        </p:blipFill>
        <p:spPr>
          <a:xfrm>
            <a:off x="5559287" y="2582966"/>
            <a:ext cx="6208643" cy="3646790"/>
          </a:xfrm>
          <a:prstGeom prst="rect">
            <a:avLst/>
          </a:prstGeom>
        </p:spPr>
      </p:pic>
    </p:spTree>
    <p:extLst>
      <p:ext uri="{BB962C8B-B14F-4D97-AF65-F5344CB8AC3E}">
        <p14:creationId xmlns:p14="http://schemas.microsoft.com/office/powerpoint/2010/main" val="20302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F47C1-657F-4BD6-9C79-8D47BCBC2AF2}"/>
              </a:ext>
            </a:extLst>
          </p:cNvPr>
          <p:cNvSpPr>
            <a:spLocks noGrp="1"/>
          </p:cNvSpPr>
          <p:nvPr>
            <p:ph type="title"/>
          </p:nvPr>
        </p:nvSpPr>
        <p:spPr/>
        <p:txBody>
          <a:bodyPr/>
          <a:lstStyle/>
          <a:p>
            <a:r>
              <a:rPr lang="es-EC" dirty="0"/>
              <a:t>Limpieza de datos (</a:t>
            </a:r>
            <a:r>
              <a:rPr lang="es-EC" dirty="0" err="1"/>
              <a:t>crew</a:t>
            </a:r>
            <a:r>
              <a:rPr lang="es-EC" dirty="0"/>
              <a:t>)</a:t>
            </a:r>
          </a:p>
        </p:txBody>
      </p:sp>
      <p:pic>
        <p:nvPicPr>
          <p:cNvPr id="4" name="Marcador de contenido 3">
            <a:extLst>
              <a:ext uri="{FF2B5EF4-FFF2-40B4-BE49-F238E27FC236}">
                <a16:creationId xmlns:a16="http://schemas.microsoft.com/office/drawing/2014/main" id="{F04D9E8D-495B-4F1F-9489-0582A2D1C3BE}"/>
              </a:ext>
            </a:extLst>
          </p:cNvPr>
          <p:cNvPicPr>
            <a:picLocks noGrp="1" noChangeAspect="1"/>
          </p:cNvPicPr>
          <p:nvPr>
            <p:ph idx="1"/>
          </p:nvPr>
        </p:nvPicPr>
        <p:blipFill>
          <a:blip r:embed="rId2"/>
          <a:stretch>
            <a:fillRect/>
          </a:stretch>
        </p:blipFill>
        <p:spPr>
          <a:xfrm>
            <a:off x="1184620" y="2393839"/>
            <a:ext cx="9337607" cy="4016973"/>
          </a:xfrm>
          <a:prstGeom prst="rect">
            <a:avLst/>
          </a:prstGeom>
        </p:spPr>
      </p:pic>
    </p:spTree>
    <p:extLst>
      <p:ext uri="{BB962C8B-B14F-4D97-AF65-F5344CB8AC3E}">
        <p14:creationId xmlns:p14="http://schemas.microsoft.com/office/powerpoint/2010/main" val="14455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88E19-881F-41CA-89B7-99D625D2E578}"/>
              </a:ext>
            </a:extLst>
          </p:cNvPr>
          <p:cNvSpPr>
            <a:spLocks noGrp="1"/>
          </p:cNvSpPr>
          <p:nvPr>
            <p:ph type="title"/>
          </p:nvPr>
        </p:nvSpPr>
        <p:spPr/>
        <p:txBody>
          <a:bodyPr/>
          <a:lstStyle/>
          <a:p>
            <a:r>
              <a:rPr lang="es-EC" dirty="0"/>
              <a:t>Creación de tablas temporales Ejemplo 1</a:t>
            </a:r>
          </a:p>
        </p:txBody>
      </p:sp>
      <p:sp>
        <p:nvSpPr>
          <p:cNvPr id="3" name="Marcador de contenido 2">
            <a:extLst>
              <a:ext uri="{FF2B5EF4-FFF2-40B4-BE49-F238E27FC236}">
                <a16:creationId xmlns:a16="http://schemas.microsoft.com/office/drawing/2014/main" id="{4E99BB0B-42E6-4731-9E80-19B3D8B11B15}"/>
              </a:ext>
            </a:extLst>
          </p:cNvPr>
          <p:cNvSpPr>
            <a:spLocks noGrp="1"/>
          </p:cNvSpPr>
          <p:nvPr>
            <p:ph idx="1"/>
          </p:nvPr>
        </p:nvSpPr>
        <p:spPr/>
        <p:txBody>
          <a:bodyPr/>
          <a:lstStyle/>
          <a:p>
            <a:endParaRPr lang="es-EC" dirty="0"/>
          </a:p>
        </p:txBody>
      </p:sp>
      <p:pic>
        <p:nvPicPr>
          <p:cNvPr id="4" name="Imagen 3">
            <a:extLst>
              <a:ext uri="{FF2B5EF4-FFF2-40B4-BE49-F238E27FC236}">
                <a16:creationId xmlns:a16="http://schemas.microsoft.com/office/drawing/2014/main" id="{5A7311AE-1B97-41D1-8447-2B9539CEBCB4}"/>
              </a:ext>
            </a:extLst>
          </p:cNvPr>
          <p:cNvPicPr>
            <a:picLocks noChangeAspect="1"/>
          </p:cNvPicPr>
          <p:nvPr/>
        </p:nvPicPr>
        <p:blipFill>
          <a:blip r:embed="rId2"/>
          <a:stretch>
            <a:fillRect/>
          </a:stretch>
        </p:blipFill>
        <p:spPr>
          <a:xfrm>
            <a:off x="139626" y="2638393"/>
            <a:ext cx="6065532" cy="3636511"/>
          </a:xfrm>
          <a:prstGeom prst="rect">
            <a:avLst/>
          </a:prstGeom>
        </p:spPr>
      </p:pic>
      <p:pic>
        <p:nvPicPr>
          <p:cNvPr id="5" name="Imagen 4">
            <a:extLst>
              <a:ext uri="{FF2B5EF4-FFF2-40B4-BE49-F238E27FC236}">
                <a16:creationId xmlns:a16="http://schemas.microsoft.com/office/drawing/2014/main" id="{A26459EB-0AA1-4F52-AD01-76AEE55F8AF3}"/>
              </a:ext>
            </a:extLst>
          </p:cNvPr>
          <p:cNvPicPr>
            <a:picLocks noChangeAspect="1"/>
          </p:cNvPicPr>
          <p:nvPr/>
        </p:nvPicPr>
        <p:blipFill>
          <a:blip r:embed="rId3"/>
          <a:stretch>
            <a:fillRect/>
          </a:stretch>
        </p:blipFill>
        <p:spPr>
          <a:xfrm>
            <a:off x="6287676" y="2955235"/>
            <a:ext cx="5764696" cy="2461383"/>
          </a:xfrm>
          <a:prstGeom prst="rect">
            <a:avLst/>
          </a:prstGeom>
        </p:spPr>
      </p:pic>
    </p:spTree>
    <p:extLst>
      <p:ext uri="{BB962C8B-B14F-4D97-AF65-F5344CB8AC3E}">
        <p14:creationId xmlns:p14="http://schemas.microsoft.com/office/powerpoint/2010/main" val="1823698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38</TotalTime>
  <Words>176</Words>
  <Application>Microsoft Office PowerPoint</Application>
  <PresentationFormat>Panorámica</PresentationFormat>
  <Paragraphs>22</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Century Gothic</vt:lpstr>
      <vt:lpstr>Wingdings 2</vt:lpstr>
      <vt:lpstr>Citable</vt:lpstr>
      <vt:lpstr>MovieDataSet</vt:lpstr>
      <vt:lpstr>Primera forma normal</vt:lpstr>
      <vt:lpstr>Segunda forma normal</vt:lpstr>
      <vt:lpstr>Tercera forma normal</vt:lpstr>
      <vt:lpstr>Modelo Conceptual</vt:lpstr>
      <vt:lpstr>Modelo lógico</vt:lpstr>
      <vt:lpstr>Inserción de datos</vt:lpstr>
      <vt:lpstr>Limpieza de datos (crew)</vt:lpstr>
      <vt:lpstr>Creación de tablas temporales Ejemplo 1</vt:lpstr>
      <vt:lpstr>Creación te tablas temporales Ejemplo 2</vt:lpstr>
      <vt:lpstr>Creación te tablas temporales Ejemplo 3</vt:lpstr>
      <vt:lpstr>Creación final de las tablas Ejemplo 1</vt:lpstr>
      <vt:lpstr>Creación final de las tablas Ejemplo 2</vt:lpstr>
      <vt:lpstr>Creación final de las tablas Ejemplo 3</vt:lpstr>
      <vt:lpstr>Colocación de PK  y FK en cada tabla</vt:lpstr>
      <vt:lpstr>Modelo lógico</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MovieDataSet</dc:title>
  <dc:creator>VICTOR EMMANUEL CARRION CORREA</dc:creator>
  <cp:lastModifiedBy>VICTOR EMMANUEL CARRION CORREA</cp:lastModifiedBy>
  <cp:revision>5</cp:revision>
  <dcterms:created xsi:type="dcterms:W3CDTF">2022-02-08T02:22:32Z</dcterms:created>
  <dcterms:modified xsi:type="dcterms:W3CDTF">2022-02-08T03:00:42Z</dcterms:modified>
</cp:coreProperties>
</file>