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77" r:id="rId5"/>
    <p:sldId id="310" r:id="rId6"/>
    <p:sldId id="314" r:id="rId7"/>
    <p:sldId id="313" r:id="rId8"/>
    <p:sldId id="289" r:id="rId9"/>
    <p:sldId id="283" r:id="rId10"/>
    <p:sldId id="278" r:id="rId11"/>
    <p:sldId id="322" r:id="rId12"/>
    <p:sldId id="321" r:id="rId13"/>
    <p:sldId id="317" r:id="rId14"/>
    <p:sldId id="318" r:id="rId15"/>
    <p:sldId id="319" r:id="rId16"/>
    <p:sldId id="320" r:id="rId17"/>
    <p:sldId id="315" r:id="rId18"/>
    <p:sldId id="316" r:id="rId19"/>
    <p:sldId id="279" r:id="rId2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8002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CFD7B-90F0-466B-B104-CD53D18AE68C}" v="88" dt="2023-03-13T03:53:53.523"/>
    <p1510:client id="{082065FB-C673-4135-9526-CD9C285633AA}" v="19" dt="2023-03-13T17:49:56.993"/>
    <p1510:client id="{0F9D3BBC-7A8F-43CC-814B-6989D5E58683}" v="24" dt="2023-03-13T16:53:58.963"/>
    <p1510:client id="{1200095A-3988-4D5C-A845-F4C3F3C8F1F3}" v="385" dt="2023-03-10T19:41:46.096"/>
    <p1510:client id="{2063F465-C11A-47BF-A692-66130447FCC7}" v="1389" vWet="1391" dt="2023-03-06T02:16:30.167"/>
    <p1510:client id="{33D43936-BF5B-495E-9349-508C5CE95319}" v="6" dt="2023-03-13T17:39:53.323"/>
    <p1510:client id="{35E9DAE0-3957-4733-AB0E-2AF046B39F2E}" v="995" dt="2023-03-06T02:57:54.471"/>
    <p1510:client id="{3AB384BD-483F-4B3C-B5F0-473A04302192}" v="83" dt="2023-03-13T04:33:43.985"/>
    <p1510:client id="{449A9FF4-34EB-4DD0-B366-23B7764A8C08}" v="21" dt="2023-03-13T17:14:52.081"/>
    <p1510:client id="{516A73AA-0471-4FA2-944D-37BF515EB042}" v="353" dt="2023-03-13T14:47:19.148"/>
    <p1510:client id="{69D065FD-830E-47AF-8F24-18C78FE1C4AD}" v="10" dt="2023-03-13T17:51:40.574"/>
    <p1510:client id="{85DDE1DD-1D95-428C-8FCD-AFE99C01A979}" v="1178" dt="2023-03-13T04:26:47.085"/>
    <p1510:client id="{8ED4F55C-1FA4-4888-BA66-5A0A2E6DA98A}" v="36" dt="2023-03-06T03:06:25.836"/>
    <p1510:client id="{9960D778-E392-427D-B9F9-31599C916BA3}" v="51" dt="2023-03-13T17:59:22.846"/>
    <p1510:client id="{9ADF7060-84DC-4C59-89DB-2CCCBEC2BDE2}" v="2" dt="2023-03-13T15:39:05.124"/>
    <p1510:client id="{9DE91C48-6094-4423-94B2-E40612F9039A}" v="12" dt="2023-03-13T15:36:49.791"/>
    <p1510:client id="{A476D99B-0022-48D9-BE1A-950C84492129}" v="29" dt="2023-03-13T16:44:39.455"/>
    <p1510:client id="{C9207C20-F297-472E-ABFC-0D335A78B0EE}" v="263" dt="2023-03-10T21:51:59.747"/>
    <p1510:client id="{CA4D99EC-E9C2-46C4-8893-3B29077E69E9}" v="2" dt="2023-03-13T15:38:27.097"/>
    <p1510:client id="{D64AC82E-6E88-41DB-BFC6-5BC5F9E4897B}" v="8" dt="2023-03-16T02:59:53.294"/>
    <p1510:client id="{DCAFBF04-754C-4772-B79E-016A17187D39}" v="2671" dt="2023-03-05T19:24:45.902"/>
    <p1510:client id="{E1146060-E507-43DF-95C2-33DCDB8E5C30}" v="115" dt="2023-03-08T04:21:45.875"/>
    <p1510:client id="{EA5F57E6-86CA-4C76-9AC5-CC298F1A03F8}" v="4" dt="2023-03-13T03:38:14.465"/>
    <p1510:client id="{F1E36788-2F89-4F1B-9701-EBD103703AC0}" v="12" dt="2023-03-13T15:33:32.736"/>
    <p1510:client id="{FE7A7840-A37C-498A-8C85-09A6FDA99EB5}" v="6" dt="2023-03-13T17:31:06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21473BA-DC60-4EFF-B316-9587F5D6BFD2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145417C-636E-4656-ABBF-6E4971F1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67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BB27D-3D0E-4326-A0B7-6C13D6DA574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887CA-91B2-498C-A1E0-5C8E2109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7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87CA-91B2-498C-A1E0-5C8E2109EA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44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87CA-91B2-498C-A1E0-5C8E2109EA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71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87CA-91B2-498C-A1E0-5C8E2109EA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59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87CA-91B2-498C-A1E0-5C8E2109EA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62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87CA-91B2-498C-A1E0-5C8E2109EA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28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87CA-91B2-498C-A1E0-5C8E2109EA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47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87CA-91B2-498C-A1E0-5C8E2109EA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18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87CA-91B2-498C-A1E0-5C8E2109EA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39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87CA-91B2-498C-A1E0-5C8E2109EA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83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first-generations, minorities, and/or females.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87CA-91B2-498C-A1E0-5C8E2109EA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7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first-generations, minorities, and/or females.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87CA-91B2-498C-A1E0-5C8E2109EA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81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87CA-91B2-498C-A1E0-5C8E2109EA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44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87CA-91B2-498C-A1E0-5C8E2109EA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87CA-91B2-498C-A1E0-5C8E2109EA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87CA-91B2-498C-A1E0-5C8E2109EA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4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87CA-91B2-498C-A1E0-5C8E2109EA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2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5FE7-9C3E-434A-88B0-35F87366A2A2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9F6E-75B1-BF43-8D54-4FF60D443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5FE7-9C3E-434A-88B0-35F87366A2A2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9F6E-75B1-BF43-8D54-4FF60D443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5FE7-9C3E-434A-88B0-35F87366A2A2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9F6E-75B1-BF43-8D54-4FF60D443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5FE7-9C3E-434A-88B0-35F87366A2A2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9F6E-75B1-BF43-8D54-4FF60D443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5FE7-9C3E-434A-88B0-35F87366A2A2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9F6E-75B1-BF43-8D54-4FF60D443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5FE7-9C3E-434A-88B0-35F87366A2A2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9F6E-75B1-BF43-8D54-4FF60D443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5FE7-9C3E-434A-88B0-35F87366A2A2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9F6E-75B1-BF43-8D54-4FF60D443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5FE7-9C3E-434A-88B0-35F87366A2A2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9F6E-75B1-BF43-8D54-4FF60D443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5FE7-9C3E-434A-88B0-35F87366A2A2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9F6E-75B1-BF43-8D54-4FF60D443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5FE7-9C3E-434A-88B0-35F87366A2A2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9F6E-75B1-BF43-8D54-4FF60D443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5FE7-9C3E-434A-88B0-35F87366A2A2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9F6E-75B1-BF43-8D54-4FF60D443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B5FE7-9C3E-434A-88B0-35F87366A2A2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99F6E-75B1-BF43-8D54-4FF60D443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ylvadon5.github.io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ylvadon5.github.io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ylvadon5.github.io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ylvadon5.github.io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ylvadon5.github.io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bls.gov/ooh/math/mathematicians-and-statisticians.htm" TargetMode="External"/><Relationship Id="rId4" Type="http://schemas.openxmlformats.org/officeDocument/2006/relationships/hyperlink" Target="https://www.nytimes.com/2022/11/10/learning/what-students-are-saying-about-the-value-of-math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ylvadon5/sylvadon5.github.io/blob/main/WashingtonMonument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emo0-my.sharepoint.com/:v:/r/personal/hwang_semo_edu/Documents/ExtraCredit/Desmos%20Cat%20Explanation.mov?csf=1&amp;web=1&amp;e=FazwaL" TargetMode="External"/><Relationship Id="rId4" Type="http://schemas.openxmlformats.org/officeDocument/2006/relationships/hyperlink" Target="https://www.desmos.com/calculator/lz7k9scgb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ylvadon5/sylvadon5.github.io/blob/main/PosterIntegration.pdf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ylvadon5/sylvadon5.github.io/blob/c4dafa254b81dc697961932b25aac78c9bf2d9d2/MA123%20Project%202-Med%20Insurance%20Deductible%20Plans-SP23.xlsx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sylvadon5/sylvadon5.github.io/blob/0c59b3b7a37fe0b53144e177d523c51f7fc035e9/MA123MA155-Project-Spring-23-1.doc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sylvadon5/sylvadon5.github.io/blob/296f3610307a11bfbfe8d54b6292452f8300f375/MA123-Project_3_Statistical_Modeling_Report.docx" TargetMode="External"/><Relationship Id="rId5" Type="http://schemas.openxmlformats.org/officeDocument/2006/relationships/hyperlink" Target="https://github.com/sylvadon5/sylvadon5.github.io/blob/39b7f6aa4ab2b9d44d12ae9adfd5019c87acf4c1/MA123%20Project_1_Probability_Dataset-Appl-Bayes%20Theorem%20(1).xlsx" TargetMode="External"/><Relationship Id="rId4" Type="http://schemas.openxmlformats.org/officeDocument/2006/relationships/hyperlink" Target="https://github.com/sylvadon5/sylvadon5.github.io/blob/71e608baa79025f66f5e6d471888ac531160a930/MA123-Project_1_Probability_Report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sylvadon5/sylvadon5.github.io/blob/45620a3aba07b7d16637524bb29365446a481169/MA123-distance-formula-city-map-project.pdf" TargetMode="External"/><Relationship Id="rId5" Type="http://schemas.openxmlformats.org/officeDocument/2006/relationships/hyperlink" Target="https://github.com/sylvadon5/Statistics-Projects/blob/2e8b47c42b1fe300e20afde1cec11c83a1d71788/MA123%20Credit%20Card-Personal%20Finance%20Project%20-SP23.xlsx" TargetMode="External"/><Relationship Id="rId4" Type="http://schemas.openxmlformats.org/officeDocument/2006/relationships/hyperlink" Target="https://github.com/sylvadon5/sylvadon5.github.io/blob/e0a56b9c073d3ce1549ff456dcb9d955db5b0d2b/MA123-Personal%20Finance%20Project-Annuity-(Payouts)-Fall22%20(2)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581" y="746029"/>
            <a:ext cx="7728220" cy="2281086"/>
          </a:xfrm>
        </p:spPr>
        <p:txBody>
          <a:bodyPr>
            <a:noAutofit/>
          </a:bodyPr>
          <a:lstStyle/>
          <a:p>
            <a:pPr algn="l"/>
            <a:r>
              <a:rPr lang="en-US" sz="4000" b="1"/>
              <a:t>Introducing Real Life Applications of Mathematics through Group Projects in Lower-Division Mathematics Classes</a:t>
            </a:r>
            <a:endParaRPr lang="en-US" sz="4000" b="1">
              <a:latin typeface="Calibri"/>
              <a:cs typeface="Arial Blac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581" y="3142135"/>
            <a:ext cx="6217077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400">
                <a:latin typeface="Calibri"/>
                <a:cs typeface="Calibri"/>
              </a:rPr>
              <a:t>Haohao Wang, Ph.D.</a:t>
            </a:r>
            <a:endParaRPr lang="en-US" sz="2400">
              <a:cs typeface="Calibri"/>
            </a:endParaRPr>
          </a:p>
          <a:p>
            <a:pPr algn="l"/>
            <a:r>
              <a:rPr lang="en-US" sz="2400">
                <a:effectLst/>
                <a:latin typeface="Calibri"/>
                <a:ea typeface="Calibri" panose="020F0502020204030204" pitchFamily="34" charset="0"/>
                <a:cs typeface="Arial"/>
              </a:rPr>
              <a:t>Emmanual Thompson,</a:t>
            </a:r>
            <a:r>
              <a:rPr lang="en-US" sz="2400">
                <a:latin typeface="Calibri"/>
                <a:ea typeface="Calibri" panose="020F0502020204030204" pitchFamily="34" charset="0"/>
                <a:cs typeface="Arial"/>
              </a:rPr>
              <a:t> Ph.D., AASG</a:t>
            </a:r>
            <a:endParaRPr lang="en-US" sz="2400">
              <a:effectLst/>
              <a:latin typeface="Calibri"/>
              <a:ea typeface="Calibri" panose="020F0502020204030204" pitchFamily="34" charset="0"/>
              <a:cs typeface="Arial"/>
            </a:endParaRPr>
          </a:p>
          <a:p>
            <a:pPr algn="l"/>
            <a:r>
              <a:rPr lang="en-US" sz="2400">
                <a:latin typeface="Calibri"/>
                <a:cs typeface="Calibri"/>
              </a:rPr>
              <a:t>Natalya </a:t>
            </a:r>
            <a:r>
              <a:rPr lang="en-US" sz="2400" err="1">
                <a:latin typeface="Calibri"/>
                <a:cs typeface="Calibri"/>
              </a:rPr>
              <a:t>Kutsevalova</a:t>
            </a:r>
            <a:r>
              <a:rPr lang="en-US" sz="2400">
                <a:latin typeface="Calibri"/>
                <a:cs typeface="Calibri"/>
              </a:rPr>
              <a:t>, MNS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357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0A324C7-0A3C-0CEE-76F3-A2DA0485D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591494"/>
              </p:ext>
            </p:extLst>
          </p:nvPr>
        </p:nvGraphicFramePr>
        <p:xfrm>
          <a:off x="398207" y="1133782"/>
          <a:ext cx="8130038" cy="125103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4276957335"/>
                    </a:ext>
                  </a:extLst>
                </a:gridCol>
                <a:gridCol w="5121371">
                  <a:extLst>
                    <a:ext uri="{9D8B030D-6E8A-4147-A177-3AD203B41FA5}">
                      <a16:colId xmlns:a16="http://schemas.microsoft.com/office/drawing/2014/main" val="1076544975"/>
                    </a:ext>
                  </a:extLst>
                </a:gridCol>
                <a:gridCol w="1294167">
                  <a:extLst>
                    <a:ext uri="{9D8B030D-6E8A-4147-A177-3AD203B41FA5}">
                      <a16:colId xmlns:a16="http://schemas.microsoft.com/office/drawing/2014/main" val="1105331358"/>
                    </a:ext>
                  </a:extLst>
                </a:gridCol>
              </a:tblGrid>
              <a:tr h="359492">
                <a:tc>
                  <a:txBody>
                    <a:bodyPr/>
                    <a:lstStyle/>
                    <a:p>
                      <a:r>
                        <a:rPr lang="en-US" sz="1800"/>
                        <a:t>Project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Objective(s)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Link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73114108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8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Visualizing Data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kern="1200" noProof="0">
                          <a:effectLst/>
                        </a:rPr>
                        <a:t>Students will be able to use MS Excel and visualization tools to summarize and describe basic features/characteristics of data.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/>
                    </a:p>
                    <a:p>
                      <a:pPr algn="ctr"/>
                      <a:r>
                        <a:rPr lang="en-US" sz="1800">
                          <a:hlinkClick r:id="rId4"/>
                        </a:rPr>
                        <a:t>Click me</a:t>
                      </a:r>
                      <a:endParaRPr lang="en-US" sz="1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618673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D308A7-51F5-9A11-E546-BD7F152EA908}"/>
              </a:ext>
            </a:extLst>
          </p:cNvPr>
          <p:cNvSpPr txBox="1"/>
          <p:nvPr/>
        </p:nvSpPr>
        <p:spPr>
          <a:xfrm>
            <a:off x="1115683" y="655607"/>
            <a:ext cx="652444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>
                <a:solidFill>
                  <a:srgbClr val="CC0000"/>
                </a:solidFill>
                <a:latin typeface="Arial Black"/>
                <a:cs typeface="Calibri"/>
              </a:rPr>
              <a:t>Statistical Reasoning Course Projects</a:t>
            </a:r>
            <a:endParaRPr lang="en-US" sz="2200">
              <a:latin typeface="Arial Blac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270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978599C-0A35-ACD1-4E57-632FA6F69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94083"/>
              </p:ext>
            </p:extLst>
          </p:nvPr>
        </p:nvGraphicFramePr>
        <p:xfrm>
          <a:off x="398207" y="1133782"/>
          <a:ext cx="8130040" cy="223401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101102">
                  <a:extLst>
                    <a:ext uri="{9D8B030D-6E8A-4147-A177-3AD203B41FA5}">
                      <a16:colId xmlns:a16="http://schemas.microsoft.com/office/drawing/2014/main" val="4276957335"/>
                    </a:ext>
                  </a:extLst>
                </a:gridCol>
                <a:gridCol w="4734771">
                  <a:extLst>
                    <a:ext uri="{9D8B030D-6E8A-4147-A177-3AD203B41FA5}">
                      <a16:colId xmlns:a16="http://schemas.microsoft.com/office/drawing/2014/main" val="1076544975"/>
                    </a:ext>
                  </a:extLst>
                </a:gridCol>
                <a:gridCol w="1294167">
                  <a:extLst>
                    <a:ext uri="{9D8B030D-6E8A-4147-A177-3AD203B41FA5}">
                      <a16:colId xmlns:a16="http://schemas.microsoft.com/office/drawing/2014/main" val="1105331358"/>
                    </a:ext>
                  </a:extLst>
                </a:gridCol>
              </a:tblGrid>
              <a:tr h="359492">
                <a:tc>
                  <a:txBody>
                    <a:bodyPr/>
                    <a:lstStyle/>
                    <a:p>
                      <a:r>
                        <a:rPr lang="en-US" sz="1800"/>
                        <a:t>Project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Objective(s)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Link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73114108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 b="1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8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Visualizing Data</a:t>
                      </a:r>
                      <a:endParaRPr lang="en-US" sz="1800" b="1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kern="1200" noProof="0">
                          <a:effectLst/>
                        </a:rPr>
                        <a:t>Students will be able to use MS Excel and visualization tools to summarize and describe basic features/characteristics of data.</a:t>
                      </a:r>
                      <a:endParaRPr lang="en-US" sz="1800" u="none" strike="noStrike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/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  <a:hlinkClick r:id="rId4"/>
                        </a:rPr>
                        <a:t>Click me</a:t>
                      </a:r>
                      <a:endParaRPr lang="en-US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61867315"/>
                  </a:ext>
                </a:extLst>
              </a:tr>
              <a:tr h="9829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  <a:p>
                      <a:pPr algn="ctr"/>
                      <a:r>
                        <a:rPr lang="en-US" sz="18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Descriptive Statistics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kern="1200" noProof="0">
                          <a:effectLst/>
                        </a:rPr>
                        <a:t>Students will be able to use MS Excel and numerical measures to summarize and describe data.</a:t>
                      </a:r>
                      <a:endParaRPr lang="en-US" sz="1800" u="none" strike="noStrike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defTabSz="914400">
                        <a:tabLst/>
                        <a:defRPr/>
                      </a:pPr>
                      <a:endParaRPr lang="en-US" sz="1800"/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  <a:hlinkClick r:id="rId4"/>
                        </a:rPr>
                        <a:t>Click me</a:t>
                      </a:r>
                      <a:endParaRPr lang="en-US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29144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76F889F-F9DD-6202-317D-7C3B3173168A}"/>
              </a:ext>
            </a:extLst>
          </p:cNvPr>
          <p:cNvSpPr txBox="1"/>
          <p:nvPr/>
        </p:nvSpPr>
        <p:spPr>
          <a:xfrm>
            <a:off x="1115683" y="655607"/>
            <a:ext cx="743212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>
                <a:solidFill>
                  <a:srgbClr val="CC0000"/>
                </a:solidFill>
                <a:latin typeface="Arial Black"/>
                <a:cs typeface="Calibri"/>
              </a:rPr>
              <a:t>Statistical Reasoning Course Projects (Contd.)</a:t>
            </a:r>
            <a:endParaRPr lang="en-US" sz="2200">
              <a:latin typeface="Arial Blac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177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3F527B78-B57D-E411-FC96-88CBBFE1B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86056"/>
              </p:ext>
            </p:extLst>
          </p:nvPr>
        </p:nvGraphicFramePr>
        <p:xfrm>
          <a:off x="398207" y="1133782"/>
          <a:ext cx="8130047" cy="339987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378367">
                  <a:extLst>
                    <a:ext uri="{9D8B030D-6E8A-4147-A177-3AD203B41FA5}">
                      <a16:colId xmlns:a16="http://schemas.microsoft.com/office/drawing/2014/main" val="4276957335"/>
                    </a:ext>
                  </a:extLst>
                </a:gridCol>
                <a:gridCol w="4457510">
                  <a:extLst>
                    <a:ext uri="{9D8B030D-6E8A-4147-A177-3AD203B41FA5}">
                      <a16:colId xmlns:a16="http://schemas.microsoft.com/office/drawing/2014/main" val="1076544975"/>
                    </a:ext>
                  </a:extLst>
                </a:gridCol>
                <a:gridCol w="1294170">
                  <a:extLst>
                    <a:ext uri="{9D8B030D-6E8A-4147-A177-3AD203B41FA5}">
                      <a16:colId xmlns:a16="http://schemas.microsoft.com/office/drawing/2014/main" val="1105331358"/>
                    </a:ext>
                  </a:extLst>
                </a:gridCol>
              </a:tblGrid>
              <a:tr h="35949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Project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Objective(s)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Link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73114108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 b="1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8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Visualizing Data</a:t>
                      </a:r>
                      <a:endParaRPr lang="en-US" sz="1800" b="1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kern="1200" noProof="0">
                          <a:effectLst/>
                        </a:rPr>
                        <a:t>Students will be able to use MS Excel and visualization tools to summarize and describe basic features/characteristics of data.</a:t>
                      </a:r>
                      <a:endParaRPr lang="en-US" sz="1800" u="none" strike="noStrike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/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  <a:hlinkClick r:id="rId4"/>
                        </a:rPr>
                        <a:t>Click me</a:t>
                      </a:r>
                      <a:endParaRPr lang="en-US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61867315"/>
                  </a:ext>
                </a:extLst>
              </a:tr>
              <a:tr h="9829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/>
                    </a:p>
                    <a:p>
                      <a:pPr lvl="0" algn="ctr">
                        <a:buNone/>
                      </a:pPr>
                      <a:r>
                        <a:rPr lang="en-US" sz="18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Descriptive Statistics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kern="1200" noProof="0">
                          <a:effectLst/>
                        </a:rPr>
                        <a:t>Students will be able to use MS Excel and numerical measures to summarize and describe data.</a:t>
                      </a:r>
                      <a:endParaRPr lang="en-US" sz="1800" u="none" strike="noStrike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endParaRPr lang="en-US" sz="1800"/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  <a:hlinkClick r:id="rId4"/>
                        </a:rPr>
                        <a:t>Click me</a:t>
                      </a:r>
                      <a:endParaRPr lang="en-US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291445"/>
                  </a:ext>
                </a:extLst>
              </a:tr>
              <a:tr h="934679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General Probability &amp; Discrete Probability Distribution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Students will be able to use MS Excel and apply general probability and discrete random variable concepts to solve basic health insurance problems.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defTabSz="914400">
                        <a:tabLst/>
                        <a:defRPr/>
                      </a:pPr>
                      <a:endParaRPr lang="en-US" sz="1800"/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  <a:hlinkClick r:id="rId4"/>
                        </a:rPr>
                        <a:t>Click me</a:t>
                      </a:r>
                      <a:endParaRPr lang="en-US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365244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B6AD491-E332-8301-3229-F3F923D10207}"/>
              </a:ext>
            </a:extLst>
          </p:cNvPr>
          <p:cNvSpPr txBox="1"/>
          <p:nvPr/>
        </p:nvSpPr>
        <p:spPr>
          <a:xfrm>
            <a:off x="1115683" y="655607"/>
            <a:ext cx="739850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>
                <a:solidFill>
                  <a:srgbClr val="CC0000"/>
                </a:solidFill>
                <a:latin typeface="Arial Black"/>
                <a:cs typeface="Calibri"/>
              </a:rPr>
              <a:t>Statistical Reasoning Course Projects (Contd.)</a:t>
            </a:r>
            <a:endParaRPr lang="en-US" sz="2200">
              <a:ea typeface="+mn-lt"/>
              <a:cs typeface="+mn-lt"/>
            </a:endParaRPr>
          </a:p>
          <a:p>
            <a:endParaRPr lang="en-US" sz="2200" b="1">
              <a:solidFill>
                <a:srgbClr val="CC0000"/>
              </a:solidFill>
              <a:latin typeface="Arial Blac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568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5047CFF-0234-82DB-0121-B794501C0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61598"/>
              </p:ext>
            </p:extLst>
          </p:nvPr>
        </p:nvGraphicFramePr>
        <p:xfrm>
          <a:off x="484471" y="831858"/>
          <a:ext cx="8130047" cy="429141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378367">
                  <a:extLst>
                    <a:ext uri="{9D8B030D-6E8A-4147-A177-3AD203B41FA5}">
                      <a16:colId xmlns:a16="http://schemas.microsoft.com/office/drawing/2014/main" val="4276957335"/>
                    </a:ext>
                  </a:extLst>
                </a:gridCol>
                <a:gridCol w="4457510">
                  <a:extLst>
                    <a:ext uri="{9D8B030D-6E8A-4147-A177-3AD203B41FA5}">
                      <a16:colId xmlns:a16="http://schemas.microsoft.com/office/drawing/2014/main" val="1076544975"/>
                    </a:ext>
                  </a:extLst>
                </a:gridCol>
                <a:gridCol w="1294170">
                  <a:extLst>
                    <a:ext uri="{9D8B030D-6E8A-4147-A177-3AD203B41FA5}">
                      <a16:colId xmlns:a16="http://schemas.microsoft.com/office/drawing/2014/main" val="1105331358"/>
                    </a:ext>
                  </a:extLst>
                </a:gridCol>
              </a:tblGrid>
              <a:tr h="35949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Project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Objective(s)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Link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73114108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 b="1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8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Visualizing Data</a:t>
                      </a:r>
                      <a:endParaRPr lang="en-US" sz="1800" b="1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kern="1200" noProof="0">
                          <a:effectLst/>
                        </a:rPr>
                        <a:t>Students will be able to use MS Excel and visualization tools to summarize and describe basic features/characteristics of data.</a:t>
                      </a:r>
                      <a:endParaRPr lang="en-US" sz="1800" u="none" strike="noStrike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/>
                    </a:p>
                    <a:p>
                      <a:pPr lvl="0" algn="ctr">
                        <a:buNone/>
                      </a:pPr>
                      <a:r>
                        <a:rPr lang="en-US" sz="1800">
                          <a:hlinkClick r:id="rId4"/>
                        </a:rPr>
                        <a:t>Click me</a:t>
                      </a:r>
                      <a:endParaRPr lang="en-US" sz="1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61867315"/>
                  </a:ext>
                </a:extLst>
              </a:tr>
              <a:tr h="9829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/>
                    </a:p>
                    <a:p>
                      <a:pPr lvl="0" algn="ctr">
                        <a:buNone/>
                      </a:pPr>
                      <a:r>
                        <a:rPr lang="en-US" sz="18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Descriptive Statistics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kern="1200" noProof="0">
                          <a:effectLst/>
                        </a:rPr>
                        <a:t>Students will be able to use MS Excel and numerical measures to summarize and describe data.</a:t>
                      </a:r>
                      <a:endParaRPr lang="en-US" sz="1800" u="none" strike="noStrike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/>
                    </a:p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1800" b="0" i="0" u="none" strike="noStrike" noProof="0">
                          <a:latin typeface="Calibri"/>
                          <a:hlinkClick r:id="rId4"/>
                        </a:rPr>
                        <a:t>Click me</a:t>
                      </a:r>
                      <a:endParaRPr lang="en-US" sz="1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291445"/>
                  </a:ext>
                </a:extLst>
              </a:tr>
              <a:tr h="9346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General Probability &amp; Discrete Probability Distribution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Students will be able to use MS Excel and apply general probability and discrete random variable concepts to solve basic health insurance problems.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/>
                    </a:p>
                    <a:p>
                      <a:pPr lvl="0" algn="ctr">
                        <a:buNone/>
                      </a:pPr>
                      <a:endParaRPr lang="en-US" sz="1800"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800" b="0" i="0" u="none" strike="noStrike" noProof="0">
                          <a:latin typeface="Calibri"/>
                          <a:hlinkClick r:id="rId4"/>
                        </a:rPr>
                        <a:t>Click me</a:t>
                      </a:r>
                      <a:endParaRPr lang="en-US" sz="1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3652449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Inferential Statistics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Students will be able to use MS Excel, random samples, and an inferential tool to draw conclusion about a population parameter.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800" b="0" i="0" u="none" strike="noStrike" noProof="0">
                          <a:latin typeface="Calibri"/>
                          <a:hlinkClick r:id="rId4"/>
                        </a:rPr>
                        <a:t>Click me</a:t>
                      </a:r>
                      <a:endParaRPr lang="en-US" sz="1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390399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0022048-0942-6BC7-4060-C2275A90D4F4}"/>
              </a:ext>
            </a:extLst>
          </p:cNvPr>
          <p:cNvSpPr txBox="1"/>
          <p:nvPr/>
        </p:nvSpPr>
        <p:spPr>
          <a:xfrm>
            <a:off x="1211823" y="388551"/>
            <a:ext cx="747694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>
                <a:solidFill>
                  <a:srgbClr val="CC0000"/>
                </a:solidFill>
                <a:latin typeface="Arial Black"/>
                <a:cs typeface="Calibri"/>
              </a:rPr>
              <a:t>Statistical Reasoning Course Projects (Contd.)</a:t>
            </a:r>
            <a:endParaRPr lang="en-US" sz="2200">
              <a:ea typeface="+mn-lt"/>
              <a:cs typeface="+mn-lt"/>
            </a:endParaRPr>
          </a:p>
          <a:p>
            <a:endParaRPr lang="en-US" sz="2200" b="1">
              <a:solidFill>
                <a:srgbClr val="CC0000"/>
              </a:solidFill>
              <a:latin typeface="Arial Blac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5964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2CD329E-65A8-509D-EE1B-8D026D54C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803146"/>
              </p:ext>
            </p:extLst>
          </p:nvPr>
        </p:nvGraphicFramePr>
        <p:xfrm>
          <a:off x="398207" y="688084"/>
          <a:ext cx="8130047" cy="493849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378367">
                  <a:extLst>
                    <a:ext uri="{9D8B030D-6E8A-4147-A177-3AD203B41FA5}">
                      <a16:colId xmlns:a16="http://schemas.microsoft.com/office/drawing/2014/main" val="4276957335"/>
                    </a:ext>
                  </a:extLst>
                </a:gridCol>
                <a:gridCol w="4457510">
                  <a:extLst>
                    <a:ext uri="{9D8B030D-6E8A-4147-A177-3AD203B41FA5}">
                      <a16:colId xmlns:a16="http://schemas.microsoft.com/office/drawing/2014/main" val="1076544975"/>
                    </a:ext>
                  </a:extLst>
                </a:gridCol>
                <a:gridCol w="1294170">
                  <a:extLst>
                    <a:ext uri="{9D8B030D-6E8A-4147-A177-3AD203B41FA5}">
                      <a16:colId xmlns:a16="http://schemas.microsoft.com/office/drawing/2014/main" val="1105331358"/>
                    </a:ext>
                  </a:extLst>
                </a:gridCol>
              </a:tblGrid>
              <a:tr h="35949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Project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Objective(s)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Link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73114108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 b="1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8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Visualizing Data</a:t>
                      </a:r>
                      <a:endParaRPr lang="en-US" sz="1800" b="1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kern="1200" noProof="0">
                          <a:effectLst/>
                        </a:rPr>
                        <a:t>Students will be able to use MS Excel and visualization tools to summarize and describe basic features/characteristics of data.</a:t>
                      </a:r>
                      <a:endParaRPr lang="en-US" sz="1800" u="none" strike="noStrike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/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  <a:hlinkClick r:id="rId4"/>
                        </a:rPr>
                        <a:t>Click me</a:t>
                      </a:r>
                      <a:endParaRPr lang="en-US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61867315"/>
                  </a:ext>
                </a:extLst>
              </a:tr>
              <a:tr h="9829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/>
                    </a:p>
                    <a:p>
                      <a:pPr lvl="0" algn="ctr">
                        <a:buNone/>
                      </a:pPr>
                      <a:r>
                        <a:rPr lang="en-US" sz="18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Descriptive Statistics</a:t>
                      </a:r>
                      <a:endParaRPr lang="en-US" b="1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kern="1200" noProof="0">
                          <a:effectLst/>
                        </a:rPr>
                        <a:t>Students will be able to use MS Excel and numerical measures to summarize and describe data.</a:t>
                      </a:r>
                      <a:endParaRPr lang="en-US" sz="1800" u="none" strike="noStrike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  <a:hlinkClick r:id="rId4"/>
                        </a:rPr>
                        <a:t>Click me</a:t>
                      </a:r>
                      <a:endParaRPr lang="en-US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291445"/>
                  </a:ext>
                </a:extLst>
              </a:tr>
              <a:tr h="9346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General Probability &amp; Discrete Probability Distribution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Students will be able to use MS Excel and apply general probability and discrete random variable concepts to solve basic health insurance problems.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  <a:hlinkClick r:id="rId4"/>
                        </a:rPr>
                        <a:t>Click me</a:t>
                      </a:r>
                      <a:endParaRPr lang="en-US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3652449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Inferential Statistics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Students will be able to use MS Excel, random samples, and an inferential tool to draw conclusion about a population parameter.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  <a:hlinkClick r:id="rId4"/>
                        </a:rPr>
                        <a:t>Click me</a:t>
                      </a:r>
                      <a:endParaRPr lang="en-US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39039940"/>
                  </a:ext>
                </a:extLst>
              </a:tr>
              <a:tr h="647086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Statistical Modeling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Students will be able to use MS Excel to perform basic data modeling.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  <a:hlinkClick r:id="rId4"/>
                        </a:rPr>
                        <a:t>Click me</a:t>
                      </a:r>
                      <a:endParaRPr lang="en-US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84179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BEF3BAA-9341-1D95-7A4C-4C16D12B3D26}"/>
              </a:ext>
            </a:extLst>
          </p:cNvPr>
          <p:cNvSpPr txBox="1"/>
          <p:nvPr/>
        </p:nvSpPr>
        <p:spPr>
          <a:xfrm>
            <a:off x="1147730" y="260364"/>
            <a:ext cx="745453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>
                <a:solidFill>
                  <a:srgbClr val="CC0000"/>
                </a:solidFill>
                <a:latin typeface="Arial Black"/>
                <a:cs typeface="Calibri"/>
              </a:rPr>
              <a:t>Statistical Reasoning Course Projects (Contd.)</a:t>
            </a:r>
            <a:endParaRPr lang="en-US" sz="2200">
              <a:ea typeface="+mn-lt"/>
              <a:cs typeface="+mn-lt"/>
            </a:endParaRPr>
          </a:p>
          <a:p>
            <a:endParaRPr lang="en-US" sz="2200" b="1">
              <a:solidFill>
                <a:srgbClr val="CC0000"/>
              </a:solidFill>
              <a:latin typeface="Arial Blac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8253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5345" y="601995"/>
            <a:ext cx="5542068" cy="70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 Black"/>
              <a:ea typeface="+mj-ea"/>
              <a:cs typeface="Arial Blac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C4FFE-D773-7CEA-3CF4-332AC1B096E8}"/>
              </a:ext>
            </a:extLst>
          </p:cNvPr>
          <p:cNvSpPr txBox="1"/>
          <p:nvPr/>
        </p:nvSpPr>
        <p:spPr>
          <a:xfrm>
            <a:off x="993228" y="520511"/>
            <a:ext cx="6416565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800" b="1"/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789BD-CA31-12E3-8DAD-FC62742FFD9A}"/>
              </a:ext>
            </a:extLst>
          </p:cNvPr>
          <p:cNvSpPr txBox="1"/>
          <p:nvPr/>
        </p:nvSpPr>
        <p:spPr>
          <a:xfrm>
            <a:off x="501274" y="1300285"/>
            <a:ext cx="8544018" cy="37856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[1]</a:t>
            </a: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The Learning Network (2023, March 5). </a:t>
            </a:r>
            <a:r>
              <a:rPr lang="en-US" sz="2400"/>
              <a:t>What Students Are Saying About the Value of Math. 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https://www.nytimes.com/2022/11/10/learning/what-students-are-saying-about-the-value-of-math.html</a:t>
            </a:r>
            <a:endParaRPr lang="en-US" sz="2400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endParaRPr lang="en-US" sz="2400">
              <a:solidFill>
                <a:schemeClr val="tx1"/>
              </a:solidFill>
              <a:cs typeface="Calibri"/>
            </a:endParaRPr>
          </a:p>
          <a:p>
            <a:r>
              <a:rPr lang="en-US" sz="2400">
                <a:solidFill>
                  <a:schemeClr val="tx1"/>
                </a:solidFill>
                <a:cs typeface="Calibri"/>
              </a:rPr>
              <a:t>[2] U.S. Bureau of Labor Statistics (2023, March 4). </a:t>
            </a:r>
            <a:r>
              <a:rPr lang="en-US" sz="2400"/>
              <a:t>Mathematicians and Statisticians.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https://www.bls.gov/ooh/math/mathematicians-and-statisticians.htm</a:t>
            </a:r>
          </a:p>
          <a:p>
            <a:endParaRPr lang="en-US" sz="2400">
              <a:solidFill>
                <a:schemeClr val="tx1"/>
              </a:solidFill>
              <a:cs typeface="Calibri"/>
            </a:endParaRPr>
          </a:p>
          <a:p>
            <a:endParaRPr lang="en-US" sz="240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062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50786" y="1608827"/>
            <a:ext cx="7300161" cy="3746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>
                <a:latin typeface="Times"/>
                <a:cs typeface="Times"/>
              </a:rPr>
              <a:t>Questions??</a:t>
            </a:r>
          </a:p>
          <a:p>
            <a:pPr marL="0" indent="0" algn="ctr">
              <a:buNone/>
            </a:pPr>
            <a:endParaRPr lang="en-US" sz="4000">
              <a:latin typeface="Times"/>
              <a:cs typeface="Times"/>
            </a:endParaRPr>
          </a:p>
          <a:p>
            <a:pPr marL="0" indent="0" algn="ctr">
              <a:buNone/>
            </a:pPr>
            <a:r>
              <a:rPr lang="en-US" sz="5000">
                <a:latin typeface="Times"/>
                <a:cs typeface="Times"/>
              </a:rPr>
              <a:t>THANK YOU!</a:t>
            </a:r>
          </a:p>
          <a:p>
            <a:pPr marL="0" indent="0" algn="ctr">
              <a:buNone/>
            </a:pPr>
            <a:endParaRPr lang="en-US">
              <a:latin typeface="Times"/>
              <a:cs typeface="Time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5345" y="601995"/>
            <a:ext cx="5542068" cy="70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 Black"/>
              <a:ea typeface="+mj-ea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26814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AE0C6-5B2C-F83E-755D-73FAF38009BA}"/>
              </a:ext>
            </a:extLst>
          </p:cNvPr>
          <p:cNvSpPr txBox="1"/>
          <p:nvPr/>
        </p:nvSpPr>
        <p:spPr>
          <a:xfrm>
            <a:off x="1087821" y="583324"/>
            <a:ext cx="6416565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800" b="1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D9FF6-E4D8-B244-C129-37EC61DED52A}"/>
              </a:ext>
            </a:extLst>
          </p:cNvPr>
          <p:cNvSpPr txBox="1"/>
          <p:nvPr/>
        </p:nvSpPr>
        <p:spPr>
          <a:xfrm>
            <a:off x="315310" y="1810967"/>
            <a:ext cx="8513379" cy="28410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>
                <a:solidFill>
                  <a:schemeClr val="tx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Mathematics can be found virtually in </a:t>
            </a:r>
            <a:r>
              <a:rPr lang="en-US" sz="2400">
                <a:solidFill>
                  <a:srgbClr val="00206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anything</a:t>
            </a:r>
            <a:r>
              <a:rPr lang="en-US" sz="2400">
                <a:solidFill>
                  <a:schemeClr val="tx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 and </a:t>
            </a:r>
            <a:r>
              <a:rPr lang="en-US" sz="2400">
                <a:solidFill>
                  <a:srgbClr val="00206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everything</a:t>
            </a:r>
            <a:r>
              <a:rPr lang="en-US" sz="2400">
                <a:solidFill>
                  <a:schemeClr val="tx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>
                <a:solidFill>
                  <a:schemeClr val="tx1"/>
                </a:solidFill>
                <a:latin typeface="Calibri"/>
                <a:ea typeface="Calibri" panose="020F0502020204030204" pitchFamily="34" charset="0"/>
                <a:cs typeface="Calibri"/>
              </a:rPr>
              <a:t>Mathematics - A</a:t>
            </a:r>
            <a:r>
              <a:rPr lang="en-US" sz="2400">
                <a:solidFill>
                  <a:schemeClr val="tx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ll around us</a:t>
            </a:r>
            <a:r>
              <a:rPr lang="en-US" sz="2400">
                <a:solidFill>
                  <a:schemeClr val="tx1"/>
                </a:solidFill>
                <a:latin typeface="Calibri"/>
                <a:ea typeface="Calibri" panose="020F0502020204030204" pitchFamily="34" charset="0"/>
                <a:cs typeface="Calibri"/>
              </a:rPr>
              <a:t>!</a:t>
            </a:r>
            <a:endParaRPr lang="en-US" sz="2000">
              <a:solidFill>
                <a:schemeClr val="tx1"/>
              </a:solidFill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>
                <a:solidFill>
                  <a:schemeClr val="tx1"/>
                </a:solidFill>
                <a:latin typeface="Calibri"/>
                <a:ea typeface="Calibri" panose="020F0502020204030204" pitchFamily="34" charset="0"/>
                <a:cs typeface="Calibri"/>
              </a:rPr>
              <a:t>Mathematics t</a:t>
            </a:r>
            <a:r>
              <a:rPr lang="en-US" sz="2400">
                <a:solidFill>
                  <a:schemeClr val="tx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eaches us how</a:t>
            </a:r>
            <a:r>
              <a:rPr lang="en-US" sz="2400">
                <a:solidFill>
                  <a:schemeClr val="tx1"/>
                </a:solidFill>
                <a:latin typeface="Calibri"/>
                <a:ea typeface="Calibri" panose="020F0502020204030204" pitchFamily="34" charset="0"/>
                <a:cs typeface="Calibri"/>
              </a:rPr>
              <a:t> to</a:t>
            </a:r>
            <a:r>
              <a:rPr lang="en-US" sz="2400">
                <a:solidFill>
                  <a:schemeClr val="tx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:</a:t>
            </a:r>
            <a:endParaRPr lang="en-US" sz="2000">
              <a:solidFill>
                <a:schemeClr val="tx1"/>
              </a:solidFill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Calibri"/>
              </a:rPr>
              <a:t>think and perform</a:t>
            </a:r>
            <a:r>
              <a:rPr lang="en-US" sz="2400">
                <a:solidFill>
                  <a:srgbClr val="00206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 basic calculations vital to our daily life.</a:t>
            </a:r>
            <a:endParaRPr lang="en-US" sz="2000">
              <a:solidFill>
                <a:srgbClr val="002060"/>
              </a:solidFill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>
                <a:solidFill>
                  <a:schemeClr val="tx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Many career paths are based around math</a:t>
            </a:r>
            <a:r>
              <a:rPr lang="en-US" sz="2400">
                <a:solidFill>
                  <a:schemeClr val="tx1"/>
                </a:solidFill>
                <a:latin typeface="Calibri"/>
                <a:ea typeface="Calibri" panose="020F0502020204030204" pitchFamily="34" charset="0"/>
                <a:cs typeface="Calibri"/>
              </a:rPr>
              <a:t>:</a:t>
            </a:r>
            <a:endParaRPr lang="en-US" sz="2000">
              <a:solidFill>
                <a:schemeClr val="tx1"/>
              </a:solidFill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Calibri"/>
              </a:rPr>
              <a:t>These paths</a:t>
            </a:r>
            <a:r>
              <a:rPr lang="en-US" sz="2400">
                <a:solidFill>
                  <a:srgbClr val="00206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Calibri"/>
              </a:rPr>
              <a:t>are not just rewarding</a:t>
            </a:r>
            <a:r>
              <a:rPr lang="en-US" sz="2400">
                <a:solidFill>
                  <a:srgbClr val="00206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, but 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Calibri"/>
              </a:rPr>
              <a:t>very</a:t>
            </a:r>
            <a:r>
              <a:rPr lang="en-US" sz="2400">
                <a:solidFill>
                  <a:srgbClr val="00206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 crucial for the functioning of society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Calibri"/>
              </a:rPr>
              <a:t> (see [1]).  </a:t>
            </a:r>
            <a:endParaRPr lang="en-US" sz="2000">
              <a:solidFill>
                <a:srgbClr val="002060"/>
              </a:solidFill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5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AE0C6-5B2C-F83E-755D-73FAF38009BA}"/>
              </a:ext>
            </a:extLst>
          </p:cNvPr>
          <p:cNvSpPr txBox="1"/>
          <p:nvPr/>
        </p:nvSpPr>
        <p:spPr>
          <a:xfrm>
            <a:off x="993228" y="520511"/>
            <a:ext cx="64165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/>
              <a:t>Introduction (Contd.)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D9FF6-E4D8-B244-C129-37EC61DED52A}"/>
              </a:ext>
            </a:extLst>
          </p:cNvPr>
          <p:cNvSpPr txBox="1"/>
          <p:nvPr/>
        </p:nvSpPr>
        <p:spPr>
          <a:xfrm>
            <a:off x="386255" y="1474089"/>
            <a:ext cx="8371490" cy="37856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/>
              <a:t>Many students start college without a clear idea what they can do with math: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002060"/>
                </a:solidFill>
              </a:rPr>
              <a:t>Especially students with disadvantaged background.</a:t>
            </a:r>
            <a:endParaRPr lang="en-US" sz="2000">
              <a:solidFill>
                <a:srgbClr val="002060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Numerous reasons account for why students do not enjoy learning math:</a:t>
            </a:r>
            <a:endParaRPr lang="en-US" sz="2000">
              <a:cs typeface="Calibri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sz="2000">
                <a:solidFill>
                  <a:srgbClr val="C00000"/>
                </a:solidFill>
              </a:rPr>
              <a:t>See math as theoretical and hard to understand. </a:t>
            </a:r>
            <a:endParaRPr lang="en-US" sz="2000">
              <a:solidFill>
                <a:srgbClr val="C00000"/>
              </a:solidFill>
              <a:ea typeface="Calibri"/>
              <a:cs typeface="Calibri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sz="2000">
                <a:solidFill>
                  <a:srgbClr val="C00000"/>
                </a:solidFill>
              </a:rPr>
              <a:t>Think math involves a lot of memorization.</a:t>
            </a:r>
            <a:endParaRPr lang="en-US" sz="2000">
              <a:solidFill>
                <a:srgbClr val="C00000"/>
              </a:solidFill>
              <a:ea typeface="Calibri"/>
              <a:cs typeface="Calibri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sz="2000">
                <a:solidFill>
                  <a:srgbClr val="C00000"/>
                </a:solidFill>
              </a:rPr>
              <a:t>Not sure of how mathematics could be useful to themselves, unless they want to become mathematics teachers.</a:t>
            </a:r>
            <a:endParaRPr lang="en-US" sz="2000">
              <a:solidFill>
                <a:srgbClr val="C00000"/>
              </a:solidFill>
              <a:ea typeface="Calibri"/>
              <a:cs typeface="Calibri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sz="2000">
                <a:solidFill>
                  <a:srgbClr val="C00000"/>
                </a:solidFill>
              </a:rPr>
              <a:t>Little public recognition and peer encouragement for activities and achievements related to applications of math.</a:t>
            </a:r>
            <a:endParaRPr lang="en-US" sz="2000">
              <a:solidFill>
                <a:srgbClr val="C00000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 Employment of mathematicians/statisticians is projected to grow 31% from 2021 to 2031 (see [2]).</a:t>
            </a:r>
            <a:r>
              <a:rPr lang="en-US" sz="2000" b="1">
                <a:solidFill>
                  <a:schemeClr val="tx1"/>
                </a:solidFill>
              </a:rPr>
              <a:t>   </a:t>
            </a:r>
            <a:endParaRPr lang="en-US" sz="2000" b="1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AE0C6-5B2C-F83E-755D-73FAF38009BA}"/>
              </a:ext>
            </a:extLst>
          </p:cNvPr>
          <p:cNvSpPr txBox="1"/>
          <p:nvPr/>
        </p:nvSpPr>
        <p:spPr>
          <a:xfrm>
            <a:off x="993228" y="520511"/>
            <a:ext cx="64165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/>
              <a:t>Introduction (Contd.)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D9FF6-E4D8-B244-C129-37EC61DED52A}"/>
              </a:ext>
            </a:extLst>
          </p:cNvPr>
          <p:cNvSpPr txBox="1"/>
          <p:nvPr/>
        </p:nvSpPr>
        <p:spPr>
          <a:xfrm>
            <a:off x="575442" y="3082702"/>
            <a:ext cx="8486508" cy="23544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2100" b="1"/>
              <a:t>Objectives:</a:t>
            </a:r>
            <a:endParaRPr lang="en-US" sz="2100"/>
          </a:p>
          <a:p>
            <a:r>
              <a:rPr lang="en-US" sz="2100"/>
              <a:t>To use hands-on activities and projects to:</a:t>
            </a:r>
            <a:endParaRPr lang="en-US" sz="2100">
              <a:solidFill>
                <a:srgbClr val="C00000"/>
              </a:solidFill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100" i="1">
                <a:solidFill>
                  <a:srgbClr val="C00000"/>
                </a:solidFill>
              </a:rPr>
              <a:t>stimulate students' interest in math.</a:t>
            </a:r>
            <a:endParaRPr lang="en-US" sz="2100" i="1">
              <a:solidFill>
                <a:srgbClr val="C00000"/>
              </a:solidFill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100" i="1">
                <a:solidFill>
                  <a:srgbClr val="C00000"/>
                </a:solidFill>
              </a:rPr>
              <a:t>expose students to various application areas of math.</a:t>
            </a:r>
            <a:endParaRPr lang="en-US" sz="2100" i="1">
              <a:solidFill>
                <a:srgbClr val="C00000"/>
              </a:solidFill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100" i="1">
                <a:solidFill>
                  <a:srgbClr val="C00000"/>
                </a:solidFill>
              </a:rPr>
              <a:t>connect math with students’ daily lives and to real-life scenarios.</a:t>
            </a:r>
            <a:endParaRPr lang="en-US" sz="2100" i="1">
              <a:solidFill>
                <a:srgbClr val="C00000"/>
              </a:solidFill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100" i="1">
                <a:solidFill>
                  <a:srgbClr val="C00000"/>
                </a:solidFill>
              </a:rPr>
              <a:t>ignite students’ interest to study, understand, and apply mathematical concepts appropriately.</a:t>
            </a:r>
            <a:endParaRPr lang="en-US" sz="2100" i="1">
              <a:solidFill>
                <a:srgbClr val="C00000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6983E-98FA-23C2-DFA9-9B08E242BD53}"/>
              </a:ext>
            </a:extLst>
          </p:cNvPr>
          <p:cNvSpPr txBox="1"/>
          <p:nvPr/>
        </p:nvSpPr>
        <p:spPr>
          <a:xfrm>
            <a:off x="575442" y="1451486"/>
            <a:ext cx="7441324" cy="17081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>
              <a:buNone/>
            </a:pPr>
            <a:r>
              <a:rPr lang="en-US" sz="2100" b="1">
                <a:ea typeface="+mn-lt"/>
                <a:cs typeface="+mn-lt"/>
              </a:rPr>
              <a:t>Goals: </a:t>
            </a:r>
          </a:p>
          <a:p>
            <a:pPr marL="514350" indent="-514350">
              <a:buAutoNum type="arabicPeriod"/>
            </a:pPr>
            <a:r>
              <a:rPr lang="en-US" sz="2100" i="1">
                <a:solidFill>
                  <a:srgbClr val="002060"/>
                </a:solidFill>
                <a:ea typeface="+mn-lt"/>
                <a:cs typeface="+mn-lt"/>
              </a:rPr>
              <a:t>To introduce math to non-math freshmen and connect math with their daily lives.</a:t>
            </a:r>
            <a:endParaRPr lang="en-US" sz="2100" i="1">
              <a:solidFill>
                <a:srgbClr val="002060"/>
              </a:solidFill>
              <a:ea typeface="+mn-lt"/>
              <a:cs typeface="Times"/>
            </a:endParaRPr>
          </a:p>
          <a:p>
            <a:pPr marL="514350" indent="-514350">
              <a:buAutoNum type="arabicPeriod"/>
            </a:pPr>
            <a:r>
              <a:rPr lang="en-US" sz="2100" i="1">
                <a:solidFill>
                  <a:srgbClr val="002060"/>
                </a:solidFill>
                <a:ea typeface="+mn-lt"/>
                <a:cs typeface="+mn-lt"/>
              </a:rPr>
              <a:t>To motivate freshmen to become promoters of math among their peers and in their communities.</a:t>
            </a:r>
            <a:endParaRPr lang="en-US" sz="2100" i="1">
              <a:solidFill>
                <a:srgbClr val="002060"/>
              </a:solidFill>
              <a:ea typeface="Calibri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81397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45345" y="1600200"/>
            <a:ext cx="8195459" cy="38158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/>
              <a:t>Photo Project:   Students are required to take a photo, provide a brief description of the photo, then ask a mathematics related question about the photo with an answer. </a:t>
            </a:r>
            <a:br>
              <a:rPr lang="en-US">
                <a:latin typeface="Calibri"/>
                <a:cs typeface="Calibri"/>
              </a:rPr>
            </a:br>
            <a:br>
              <a:rPr lang="en-US" sz="2400">
                <a:latin typeface="Times New Roman"/>
                <a:cs typeface="Times New Roman"/>
              </a:rPr>
            </a:br>
            <a:r>
              <a:rPr lang="en-US">
                <a:cs typeface="Times New Roman"/>
                <a:hlinkClick r:id="rId4"/>
              </a:rPr>
              <a:t>Washington Monument</a:t>
            </a:r>
            <a:endParaRPr lang="en-US"/>
          </a:p>
          <a:p>
            <a:pPr marL="0" indent="0">
              <a:spcAft>
                <a:spcPts val="600"/>
              </a:spcAft>
              <a:buNone/>
            </a:pPr>
            <a:endParaRPr lang="en-US" sz="29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1544" y="732739"/>
            <a:ext cx="7165277" cy="70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>
                <a:solidFill>
                  <a:srgbClr val="CC0000"/>
                </a:solidFill>
                <a:latin typeface="Arial Black"/>
                <a:ea typeface="+mj-ea"/>
                <a:cs typeface="Arial Black"/>
              </a:rPr>
              <a:t>3 Fun Projects in Calculus I 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 Black"/>
              <a:ea typeface="+mj-ea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99159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45345" y="1600201"/>
            <a:ext cx="8195459" cy="3593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Times"/>
              </a:rPr>
              <a:t>Design Project: </a:t>
            </a:r>
            <a:r>
              <a:rPr lang="en-US"/>
              <a:t>Students are asked to make a design of an artwork with a software, where the design must include significant mathematics.   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  <a:hlinkClick r:id="rId4"/>
              </a:rPr>
              <a:t>https://www.desmos.com/calculator/lz7k9scgb0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>
                <a:latin typeface="Calibri"/>
                <a:cs typeface="Calibri"/>
                <a:hlinkClick r:id="rId5"/>
              </a:rPr>
              <a:t>Video</a:t>
            </a:r>
            <a:r>
              <a:rPr lang="en-US">
                <a:latin typeface="Calibri"/>
                <a:cs typeface="Calibri"/>
              </a:rPr>
              <a:t> </a:t>
            </a:r>
          </a:p>
          <a:p>
            <a:pPr marL="0" indent="0">
              <a:buNone/>
            </a:pPr>
            <a:endParaRPr lang="en-US">
              <a:latin typeface="Times"/>
              <a:cs typeface="Times"/>
            </a:endParaRPr>
          </a:p>
          <a:p>
            <a:pPr marL="0" indent="0">
              <a:buNone/>
            </a:pPr>
            <a:endParaRPr lang="en-US">
              <a:latin typeface="Times"/>
              <a:cs typeface="Time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B002D-5EF2-ACF7-6688-4242092DDB85}"/>
              </a:ext>
            </a:extLst>
          </p:cNvPr>
          <p:cNvSpPr txBox="1">
            <a:spLocks/>
          </p:cNvSpPr>
          <p:nvPr/>
        </p:nvSpPr>
        <p:spPr>
          <a:xfrm>
            <a:off x="521544" y="732739"/>
            <a:ext cx="8195459" cy="70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>
                <a:solidFill>
                  <a:srgbClr val="CC0000"/>
                </a:solidFill>
                <a:latin typeface="Arial Black"/>
                <a:ea typeface="+mj-ea"/>
                <a:cs typeface="Arial Black"/>
              </a:rPr>
              <a:t>3 Fun Projects in Calculus I (Contd.) 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 Black"/>
              <a:ea typeface="+mj-ea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56858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45345" y="1600201"/>
            <a:ext cx="8195459" cy="3593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Times"/>
              </a:rPr>
              <a:t>Poster Project: Students are required to make a professional poster of the key material of they learned about the integral.   </a:t>
            </a:r>
            <a:br>
              <a:rPr lang="en-US">
                <a:cs typeface="Times"/>
              </a:rPr>
            </a:br>
            <a:br>
              <a:rPr lang="en-US">
                <a:cs typeface="Times"/>
              </a:rPr>
            </a:br>
            <a:r>
              <a:rPr lang="en-US">
                <a:cs typeface="Times"/>
                <a:hlinkClick r:id="rId4"/>
              </a:rPr>
              <a:t>Integration Poster</a:t>
            </a:r>
            <a:endParaRPr lang="en-US">
              <a:cs typeface="Time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709350B-1ABB-3C49-EAF9-3040772E8963}"/>
              </a:ext>
            </a:extLst>
          </p:cNvPr>
          <p:cNvSpPr txBox="1">
            <a:spLocks/>
          </p:cNvSpPr>
          <p:nvPr/>
        </p:nvSpPr>
        <p:spPr>
          <a:xfrm>
            <a:off x="521544" y="732739"/>
            <a:ext cx="8195459" cy="70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>
                <a:solidFill>
                  <a:srgbClr val="CC0000"/>
                </a:solidFill>
                <a:latin typeface="Arial Black"/>
                <a:ea typeface="+mj-ea"/>
                <a:cs typeface="Arial Black"/>
              </a:rPr>
              <a:t>3 Fun Projects in Calculus I (Contd.) 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 Black"/>
              <a:ea typeface="+mj-ea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77891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5344" y="258752"/>
            <a:ext cx="8030249" cy="1284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3600" b="1">
              <a:solidFill>
                <a:srgbClr val="CC0000"/>
              </a:solidFill>
              <a:latin typeface="Arial Black"/>
              <a:ea typeface="+mj-ea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B7A4E302-AF60-E7CC-B0FF-494EC26FBC5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051061"/>
              </p:ext>
            </p:extLst>
          </p:nvPr>
        </p:nvGraphicFramePr>
        <p:xfrm>
          <a:off x="343243" y="1182036"/>
          <a:ext cx="8506899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3742">
                  <a:extLst>
                    <a:ext uri="{9D8B030D-6E8A-4147-A177-3AD203B41FA5}">
                      <a16:colId xmlns:a16="http://schemas.microsoft.com/office/drawing/2014/main" val="3932021273"/>
                    </a:ext>
                  </a:extLst>
                </a:gridCol>
                <a:gridCol w="5127037">
                  <a:extLst>
                    <a:ext uri="{9D8B030D-6E8A-4147-A177-3AD203B41FA5}">
                      <a16:colId xmlns:a16="http://schemas.microsoft.com/office/drawing/2014/main" val="2897549638"/>
                    </a:ext>
                  </a:extLst>
                </a:gridCol>
                <a:gridCol w="1226120">
                  <a:extLst>
                    <a:ext uri="{9D8B030D-6E8A-4147-A177-3AD203B41FA5}">
                      <a16:colId xmlns:a16="http://schemas.microsoft.com/office/drawing/2014/main" val="3864348628"/>
                    </a:ext>
                  </a:extLst>
                </a:gridCol>
              </a:tblGrid>
              <a:tr h="32003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Objective(s)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26533"/>
                  </a:ext>
                </a:extLst>
              </a:tr>
              <a:tr h="10339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Probability-Bayes Theorem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Students will be able to use MS Excel to create a confusion matrix and evaluate the performance of diagnostic tests.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hlinkClick r:id="rId4"/>
                        </a:rPr>
                        <a:t>Click me!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>
                          <a:hlinkClick r:id="rId5"/>
                        </a:rPr>
                        <a:t>Excel!</a:t>
                      </a:r>
                    </a:p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795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B8FD09E-993B-C25A-016F-5BA205C35EE2}"/>
              </a:ext>
            </a:extLst>
          </p:cNvPr>
          <p:cNvSpPr txBox="1"/>
          <p:nvPr/>
        </p:nvSpPr>
        <p:spPr>
          <a:xfrm>
            <a:off x="1839783" y="3844324"/>
            <a:ext cx="2743199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34A47-F512-0662-0DCF-9C5F3444C6C8}"/>
              </a:ext>
            </a:extLst>
          </p:cNvPr>
          <p:cNvSpPr txBox="1"/>
          <p:nvPr/>
        </p:nvSpPr>
        <p:spPr>
          <a:xfrm>
            <a:off x="1249405" y="4572000"/>
            <a:ext cx="2743199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805C89A-0004-9907-271A-0E6F716C4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75337"/>
              </p:ext>
            </p:extLst>
          </p:nvPr>
        </p:nvGraphicFramePr>
        <p:xfrm>
          <a:off x="329259" y="4167481"/>
          <a:ext cx="8545574" cy="9520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1925">
                  <a:extLst>
                    <a:ext uri="{9D8B030D-6E8A-4147-A177-3AD203B41FA5}">
                      <a16:colId xmlns:a16="http://schemas.microsoft.com/office/drawing/2014/main" val="3337391487"/>
                    </a:ext>
                  </a:extLst>
                </a:gridCol>
                <a:gridCol w="5164666">
                  <a:extLst>
                    <a:ext uri="{9D8B030D-6E8A-4147-A177-3AD203B41FA5}">
                      <a16:colId xmlns:a16="http://schemas.microsoft.com/office/drawing/2014/main" val="580573931"/>
                    </a:ext>
                  </a:extLst>
                </a:gridCol>
                <a:gridCol w="1188983">
                  <a:extLst>
                    <a:ext uri="{9D8B030D-6E8A-4147-A177-3AD203B41FA5}">
                      <a16:colId xmlns:a16="http://schemas.microsoft.com/office/drawing/2014/main" val="2358410812"/>
                    </a:ext>
                  </a:extLst>
                </a:gridCol>
              </a:tblGrid>
              <a:tr h="95205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Statistical Modeling-Linear and Non-Linear Models​​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Students will be able to use MS Excel to create linear and non-linear models and make predictions.​​</a:t>
                      </a:r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​​</a:t>
                      </a:r>
                    </a:p>
                    <a:p>
                      <a:pPr algn="ctr" rtl="0" fontAlgn="base"/>
                      <a:r>
                        <a:rPr lang="en-US" b="0" u="sng" strike="noStrike">
                          <a:solidFill>
                            <a:schemeClr val="tx1"/>
                          </a:solidFill>
                          <a:effectLst/>
                          <a:hlinkClick r:id="rId6"/>
                        </a:rPr>
                        <a:t>Click me!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hlinkClick r:id="rId6"/>
                        </a:rPr>
                        <a:t>​​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17684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B20FFE7-9002-94EF-893D-05F49BBEC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416765"/>
              </p:ext>
            </p:extLst>
          </p:nvPr>
        </p:nvGraphicFramePr>
        <p:xfrm>
          <a:off x="340119" y="2950628"/>
          <a:ext cx="8493814" cy="10423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3702">
                  <a:extLst>
                    <a:ext uri="{9D8B030D-6E8A-4147-A177-3AD203B41FA5}">
                      <a16:colId xmlns:a16="http://schemas.microsoft.com/office/drawing/2014/main" val="265385504"/>
                    </a:ext>
                  </a:extLst>
                </a:gridCol>
                <a:gridCol w="5127037">
                  <a:extLst>
                    <a:ext uri="{9D8B030D-6E8A-4147-A177-3AD203B41FA5}">
                      <a16:colId xmlns:a16="http://schemas.microsoft.com/office/drawing/2014/main" val="1039202681"/>
                    </a:ext>
                  </a:extLst>
                </a:gridCol>
                <a:gridCol w="1203075">
                  <a:extLst>
                    <a:ext uri="{9D8B030D-6E8A-4147-A177-3AD203B41FA5}">
                      <a16:colId xmlns:a16="http://schemas.microsoft.com/office/drawing/2014/main" val="2829190662"/>
                    </a:ext>
                  </a:extLst>
                </a:gridCol>
              </a:tblGrid>
              <a:tr h="1042326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Probability-Expected Value​​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Students will be able to use MS Excel to evaluate and estimate the risk of choosing between two deductible medical insurance plans.​​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hlinkClick r:id="rId7"/>
                        </a:rPr>
                        <a:t>​</a:t>
                      </a:r>
                      <a:r>
                        <a:rPr lang="en-US" b="0" u="sng" strike="noStrike">
                          <a:solidFill>
                            <a:schemeClr val="tx1"/>
                          </a:solidFill>
                          <a:effectLst/>
                          <a:hlinkClick r:id="rId7"/>
                        </a:rPr>
                        <a:t>Click me!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hlinkClick r:id="rId7"/>
                        </a:rPr>
                        <a:t>​​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b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hlinkClick r:id="rId8"/>
                        </a:rPr>
                        <a:t>Excel!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632198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962B1D6D-75B0-ED56-50AF-91CC2CC0F8B4}"/>
              </a:ext>
            </a:extLst>
          </p:cNvPr>
          <p:cNvSpPr txBox="1">
            <a:spLocks/>
          </p:cNvSpPr>
          <p:nvPr/>
        </p:nvSpPr>
        <p:spPr>
          <a:xfrm>
            <a:off x="308397" y="395350"/>
            <a:ext cx="8529638" cy="750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>
                <a:solidFill>
                  <a:srgbClr val="CC0000"/>
                </a:solidFill>
                <a:latin typeface="Arial Black"/>
                <a:ea typeface="+mj-ea"/>
              </a:rPr>
              <a:t>Mathematical Reasoning and Modeling Projects</a:t>
            </a:r>
            <a:endParaRPr lang="en-US" sz="240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4977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8397" y="395350"/>
            <a:ext cx="8529638" cy="750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>
                <a:solidFill>
                  <a:srgbClr val="CC0000"/>
                </a:solidFill>
                <a:latin typeface="Arial Black"/>
                <a:ea typeface="+mj-ea"/>
              </a:rPr>
              <a:t>Mathematical Reasoning and Modeling Projects (Contd.)</a:t>
            </a:r>
            <a:endParaRPr lang="en-US" sz="2400">
              <a:ea typeface="+mj-ea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68CBE57C-7E16-19A5-9CA0-4C15AF298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46471"/>
              </p:ext>
            </p:extLst>
          </p:nvPr>
        </p:nvGraphicFramePr>
        <p:xfrm>
          <a:off x="435977" y="1187156"/>
          <a:ext cx="8329072" cy="265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0156">
                  <a:extLst>
                    <a:ext uri="{9D8B030D-6E8A-4147-A177-3AD203B41FA5}">
                      <a16:colId xmlns:a16="http://schemas.microsoft.com/office/drawing/2014/main" val="1205311603"/>
                    </a:ext>
                  </a:extLst>
                </a:gridCol>
                <a:gridCol w="5546810">
                  <a:extLst>
                    <a:ext uri="{9D8B030D-6E8A-4147-A177-3AD203B41FA5}">
                      <a16:colId xmlns:a16="http://schemas.microsoft.com/office/drawing/2014/main" val="3548377544"/>
                    </a:ext>
                  </a:extLst>
                </a:gridCol>
                <a:gridCol w="1132106">
                  <a:extLst>
                    <a:ext uri="{9D8B030D-6E8A-4147-A177-3AD203B41FA5}">
                      <a16:colId xmlns:a16="http://schemas.microsoft.com/office/drawing/2014/main" val="1336714768"/>
                    </a:ext>
                  </a:extLst>
                </a:gridCol>
              </a:tblGrid>
              <a:tr h="35227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Objective(s)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62918"/>
                  </a:ext>
                </a:extLst>
              </a:tr>
              <a:tr h="3522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Finance-Paying off Credit Cards Loans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/>
                        <a:t>Students will be able to: </a:t>
                      </a:r>
                    </a:p>
                    <a:p>
                      <a:pPr marL="342900" lvl="0" indent="-342900">
                        <a:buAutoNum type="arabicParenR"/>
                      </a:pPr>
                      <a:r>
                        <a:rPr lang="en-US"/>
                        <a:t>use MS Excel dashboard to observe and compare graphs of accumulated interest amounts for a low-risk and high-risk credit cards loan plans. </a:t>
                      </a:r>
                    </a:p>
                    <a:p>
                      <a:pPr marL="342900" lvl="0" indent="-342900">
                        <a:buAutoNum type="arabicParenR"/>
                      </a:pPr>
                      <a:r>
                        <a:rPr lang="en-US"/>
                        <a:t>analyze the effect of interest rate &amp; number of  payments on accumulated interest.</a:t>
                      </a:r>
                    </a:p>
                    <a:p>
                      <a:pPr marL="342900" lvl="0" indent="-342900">
                        <a:buAutoNum type="arabicParenR"/>
                      </a:pPr>
                      <a:r>
                        <a:rPr lang="en-US"/>
                        <a:t>strategize as to how to reduce the accumulated interest.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  <a:p>
                      <a:pPr lvl="0" algn="ctr">
                        <a:buNone/>
                      </a:pPr>
                      <a:endParaRPr lang="en-US"/>
                    </a:p>
                    <a:p>
                      <a:pPr lvl="0" algn="ctr">
                        <a:buNone/>
                      </a:pP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>
                          <a:hlinkClick r:id="rId4"/>
                        </a:rPr>
                        <a:t>Click me!</a:t>
                      </a:r>
                    </a:p>
                    <a:p>
                      <a:pPr lvl="0" algn="ctr">
                        <a:buNone/>
                      </a:pP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>
                          <a:hlinkClick r:id="rId5"/>
                        </a:rPr>
                        <a:t>Excel!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511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BA40AA-0C4A-E9B6-0998-92DB84460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185278"/>
              </p:ext>
            </p:extLst>
          </p:nvPr>
        </p:nvGraphicFramePr>
        <p:xfrm>
          <a:off x="459440" y="4011705"/>
          <a:ext cx="8323026" cy="97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027">
                  <a:extLst>
                    <a:ext uri="{9D8B030D-6E8A-4147-A177-3AD203B41FA5}">
                      <a16:colId xmlns:a16="http://schemas.microsoft.com/office/drawing/2014/main" val="2368360222"/>
                    </a:ext>
                  </a:extLst>
                </a:gridCol>
                <a:gridCol w="5521143">
                  <a:extLst>
                    <a:ext uri="{9D8B030D-6E8A-4147-A177-3AD203B41FA5}">
                      <a16:colId xmlns:a16="http://schemas.microsoft.com/office/drawing/2014/main" val="2749810971"/>
                    </a:ext>
                  </a:extLst>
                </a:gridCol>
                <a:gridCol w="1126856">
                  <a:extLst>
                    <a:ext uri="{9D8B030D-6E8A-4147-A177-3AD203B41FA5}">
                      <a16:colId xmlns:a16="http://schemas.microsoft.com/office/drawing/2014/main" val="3191723801"/>
                    </a:ext>
                  </a:extLst>
                </a:gridCol>
              </a:tblGrid>
              <a:tr h="9748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Geometry-Midpoint​​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Students will be able to:</a:t>
                      </a:r>
                      <a:endParaRPr lang="en-US"/>
                    </a:p>
                    <a:p>
                      <a:pPr marL="342900" lvl="0" indent="-342900">
                        <a:buAutoNum type="arabicParenR"/>
                      </a:pP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 use a city map to locate points on the map.</a:t>
                      </a:r>
                    </a:p>
                    <a:p>
                      <a:pPr marL="342900" lvl="0" indent="-342900">
                        <a:buAutoNum type="arabicParenR"/>
                      </a:pP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 determine the midpoint between two destinations.​​</a:t>
                      </a:r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>
                          <a:effectLst/>
                        </a:rPr>
                        <a:t>​​</a:t>
                      </a:r>
                    </a:p>
                    <a:p>
                      <a:pPr algn="ctr" rtl="0" fontAlgn="base"/>
                      <a:r>
                        <a:rPr lang="en-US" b="0">
                          <a:effectLst/>
                          <a:hlinkClick r:id="rId6"/>
                        </a:rPr>
                        <a:t>Click me!</a:t>
                      </a:r>
                      <a:r>
                        <a:rPr lang="en-US" b="0">
                          <a:effectLst/>
                        </a:rPr>
                        <a:t>​​</a:t>
                      </a:r>
                      <a:endParaRPr lang="en-US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80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57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ulty Search Proces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13BE404BBB094CB151CE8E00DD8F1A" ma:contentTypeVersion="6" ma:contentTypeDescription="Create a new document." ma:contentTypeScope="" ma:versionID="c0755702f573a7afdbd1a1b8c9a9689c">
  <xsd:schema xmlns:xsd="http://www.w3.org/2001/XMLSchema" xmlns:xs="http://www.w3.org/2001/XMLSchema" xmlns:p="http://schemas.microsoft.com/office/2006/metadata/properties" xmlns:ns2="ed163d12-e387-46c3-b266-c4ea8a40d6bd" targetNamespace="http://schemas.microsoft.com/office/2006/metadata/properties" ma:root="true" ma:fieldsID="f1a54802aced828941b5de452152e370" ns2:_="">
    <xsd:import namespace="ed163d12-e387-46c3-b266-c4ea8a40d6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63d12-e387-46c3-b266-c4ea8a40d6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F59A1B-67A0-4C56-ACA0-DC642FA0A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155A20-C33E-4D62-AF6E-16B5DDD4185B}">
  <ds:schemaRefs>
    <ds:schemaRef ds:uri="ed163d12-e387-46c3-b266-c4ea8a40d6b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1F97D2D-2C70-49A3-94BC-BD9744DD2ECE}">
  <ds:schemaRefs>
    <ds:schemaRef ds:uri="ed163d12-e387-46c3-b266-c4ea8a40d6b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Faculty Search Process</Template>
  <Application>Microsoft Office PowerPoint</Application>
  <PresentationFormat>On-screen Show (4:3)</PresentationFormat>
  <Slides>16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Faculty Search Process</vt:lpstr>
      <vt:lpstr>Introducing Real Life Applications of Mathematics through Group Projects in Lower-Division Mathematics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Southeast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Search Process</dc:title>
  <dc:creator>SETech</dc:creator>
  <cp:revision>3</cp:revision>
  <cp:lastPrinted>2019-10-03T16:48:12Z</cp:lastPrinted>
  <dcterms:created xsi:type="dcterms:W3CDTF">2015-08-28T14:04:54Z</dcterms:created>
  <dcterms:modified xsi:type="dcterms:W3CDTF">2023-03-16T18:43:13Z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0x010100B613BE404BBB094CB151CE8E00DD8F1A</vt:lpwstr>
  </property>
</Properties>
</file>