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256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B49-C2FA-094D-969F-A0A8DB8F76F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2591-A190-9F48-8C33-C5C5AACB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1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B49-C2FA-094D-969F-A0A8DB8F76F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2591-A190-9F48-8C33-C5C5AACB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B49-C2FA-094D-969F-A0A8DB8F76F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2591-A190-9F48-8C33-C5C5AACB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4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B49-C2FA-094D-969F-A0A8DB8F76F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2591-A190-9F48-8C33-C5C5AACB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B49-C2FA-094D-969F-A0A8DB8F76F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2591-A190-9F48-8C33-C5C5AACB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B49-C2FA-094D-969F-A0A8DB8F76F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2591-A190-9F48-8C33-C5C5AACB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B49-C2FA-094D-969F-A0A8DB8F76F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2591-A190-9F48-8C33-C5C5AACB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B49-C2FA-094D-969F-A0A8DB8F76F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2591-A190-9F48-8C33-C5C5AACB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B49-C2FA-094D-969F-A0A8DB8F76F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2591-A190-9F48-8C33-C5C5AACB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B49-C2FA-094D-969F-A0A8DB8F76F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2591-A190-9F48-8C33-C5C5AACB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EB49-C2FA-094D-969F-A0A8DB8F76F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2591-A190-9F48-8C33-C5C5AACB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4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EB49-C2FA-094D-969F-A0A8DB8F76F3}" type="datetimeFigureOut">
              <a:rPr lang="fr-FR" smtClean="0"/>
              <a:t>30/04/20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2591-A190-9F48-8C33-C5C5AACB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gner un rectangle avec un coin diagonal 30"/>
          <p:cNvSpPr/>
          <p:nvPr/>
        </p:nvSpPr>
        <p:spPr>
          <a:xfrm>
            <a:off x="5257801" y="131196"/>
            <a:ext cx="3505198" cy="1994931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/>
          <p:cNvSpPr txBox="1"/>
          <p:nvPr/>
        </p:nvSpPr>
        <p:spPr>
          <a:xfrm>
            <a:off x="2439933" y="4113303"/>
            <a:ext cx="9361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manager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115809" y="5086260"/>
            <a:ext cx="441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0..1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8" name="Carré corné 37"/>
          <p:cNvSpPr/>
          <p:nvPr/>
        </p:nvSpPr>
        <p:spPr>
          <a:xfrm>
            <a:off x="5366427" y="892009"/>
            <a:ext cx="3269571" cy="173188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r>
              <a:rPr lang="fr-FR" sz="1000" b="1" dirty="0" smtClean="0">
                <a:latin typeface="Arial"/>
                <a:cs typeface="Arial"/>
              </a:rPr>
              <a:t>P1</a:t>
            </a:r>
            <a:r>
              <a:rPr lang="fr-FR" sz="1000" dirty="0" smtClean="0">
                <a:latin typeface="Arial"/>
                <a:cs typeface="Arial"/>
              </a:rPr>
              <a:t>: </a:t>
            </a:r>
            <a:r>
              <a:rPr lang="mr-IN" sz="1000" dirty="0" smtClean="0">
                <a:latin typeface="Arial"/>
                <a:cs typeface="Arial"/>
              </a:rPr>
              <a:t>∀</a:t>
            </a:r>
            <a:r>
              <a:rPr lang="mr-IN" sz="1000" dirty="0">
                <a:latin typeface="Arial"/>
                <a:cs typeface="Arial"/>
              </a:rPr>
              <a:t>𝑎,</a:t>
            </a:r>
            <a:r>
              <a:rPr lang="mr-IN" sz="1000" dirty="0" smtClean="0">
                <a:latin typeface="Arial"/>
                <a:cs typeface="Arial"/>
              </a:rPr>
              <a:t>𝑏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∈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𝐼𝑆𝑢𝑏𝑗𝑒𝑐𝑡,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𝑎</a:t>
            </a:r>
            <a:r>
              <a:rPr lang="mr-IN" sz="1000" dirty="0">
                <a:latin typeface="Arial"/>
                <a:cs typeface="Arial"/>
              </a:rPr>
              <a:t>≠𝑏=⇒𝑎.𝑎𝑢𝑡ℎ𝐼𝑛𝑓𝑜≠</a:t>
            </a:r>
            <a:r>
              <a:rPr lang="mr-IN" sz="1000" dirty="0" smtClean="0">
                <a:latin typeface="Arial"/>
                <a:cs typeface="Arial"/>
              </a:rPr>
              <a:t>𝑏.𝑎𝑢𝑡ℎ𝐼𝑛𝑓𝑜</a:t>
            </a:r>
            <a:endParaRPr lang="fr-FR" sz="1000" dirty="0" smtClean="0">
              <a:latin typeface="Arial"/>
              <a:cs typeface="Arial"/>
            </a:endParaRPr>
          </a:p>
          <a:p>
            <a:r>
              <a:rPr lang="fr-FR" sz="1000" b="1" dirty="0" smtClean="0">
                <a:latin typeface="Arial"/>
                <a:cs typeface="Arial"/>
              </a:rPr>
              <a:t>P</a:t>
            </a:r>
            <a:r>
              <a:rPr lang="mr-IN" sz="1000" b="1" dirty="0" smtClean="0">
                <a:latin typeface="Arial"/>
                <a:cs typeface="Arial"/>
              </a:rPr>
              <a:t>2</a:t>
            </a:r>
            <a:r>
              <a:rPr lang="mr-IN" sz="1000" dirty="0" smtClean="0">
                <a:latin typeface="Arial"/>
                <a:cs typeface="Arial"/>
              </a:rPr>
              <a:t> :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∀𝑎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∈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𝐼𝑆𝑢𝑏𝑗𝑒𝑐𝑡,</a:t>
            </a:r>
            <a:r>
              <a:rPr lang="fr-FR" sz="1000" dirty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𝑎.𝑎𝑢𝑡ℎ𝐼𝑛𝑓𝑜</a:t>
            </a:r>
            <a:r>
              <a:rPr lang="mr-IN" sz="1000" dirty="0">
                <a:latin typeface="Arial"/>
                <a:cs typeface="Arial"/>
              </a:rPr>
              <a:t>=</a:t>
            </a:r>
            <a:r>
              <a:rPr lang="mr-IN" sz="1000" dirty="0" smtClean="0">
                <a:latin typeface="Arial"/>
                <a:cs typeface="Arial"/>
              </a:rPr>
              <a:t>𝑎.𝑎𝑢𝑡ℎ𝐼𝑛𝑓𝑜𝑖𝑛𝑖</a:t>
            </a:r>
            <a:endParaRPr lang="fr-FR" sz="1000" dirty="0" smtClean="0">
              <a:latin typeface="Arial"/>
              <a:cs typeface="Arial"/>
            </a:endParaRPr>
          </a:p>
          <a:p>
            <a:r>
              <a:rPr lang="fr-FR" sz="1000" b="1" dirty="0" smtClean="0">
                <a:latin typeface="Arial"/>
                <a:cs typeface="Arial"/>
              </a:rPr>
              <a:t>P3</a:t>
            </a:r>
            <a:r>
              <a:rPr lang="fr-FR" sz="1000" dirty="0" smtClean="0">
                <a:latin typeface="Arial"/>
                <a:cs typeface="Arial"/>
              </a:rPr>
              <a:t> : </a:t>
            </a:r>
            <a:r>
              <a:rPr lang="mr-IN" sz="1000" dirty="0" smtClean="0">
                <a:latin typeface="Arial"/>
                <a:cs typeface="Arial"/>
              </a:rPr>
              <a:t>∀𝑎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∈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𝐼𝑆𝑢𝑏𝑗𝑒𝑐𝑡,</a:t>
            </a:r>
            <a:r>
              <a:rPr lang="fr-FR" sz="1000" dirty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𝑎.𝑎𝑢𝑡ℎ𝑒𝑛𝑡𝑖𝑐𝑎𝑡𝑜𝑟</a:t>
            </a:r>
            <a:r>
              <a:rPr lang="mr-IN" sz="1000" dirty="0">
                <a:latin typeface="Arial"/>
                <a:cs typeface="Arial"/>
              </a:rPr>
              <a:t>=</a:t>
            </a:r>
            <a:r>
              <a:rPr lang="mr-IN" sz="1000" dirty="0" smtClean="0">
                <a:latin typeface="Arial"/>
                <a:cs typeface="Arial"/>
              </a:rPr>
              <a:t>𝑎.𝑎𝑢𝑡ℎ𝑒𝑛𝑡𝑖𝑐𝑎𝑡𝑜𝑟𝑖𝑛𝑖</a:t>
            </a:r>
            <a:endParaRPr lang="fr-FR" sz="1000" dirty="0" smtClean="0">
              <a:latin typeface="Arial"/>
              <a:cs typeface="Arial"/>
            </a:endParaRPr>
          </a:p>
          <a:p>
            <a:r>
              <a:rPr lang="fr-FR" sz="1000" b="1" dirty="0" smtClean="0">
                <a:latin typeface="Arial"/>
                <a:cs typeface="Arial"/>
              </a:rPr>
              <a:t>P</a:t>
            </a:r>
            <a:r>
              <a:rPr lang="mr-IN" sz="1000" b="1" dirty="0" smtClean="0">
                <a:latin typeface="Arial"/>
                <a:cs typeface="Arial"/>
              </a:rPr>
              <a:t>4</a:t>
            </a:r>
            <a:r>
              <a:rPr lang="mr-IN" sz="1000" dirty="0" smtClean="0">
                <a:latin typeface="Arial"/>
                <a:cs typeface="Arial"/>
              </a:rPr>
              <a:t> :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∀𝑎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∈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𝐼𝑆𝑢𝑏𝑗𝑒𝑐𝑡</a:t>
            </a:r>
            <a:r>
              <a:rPr lang="fr-FR" sz="1000" dirty="0" smtClean="0">
                <a:latin typeface="Arial"/>
                <a:cs typeface="Arial"/>
              </a:rPr>
              <a:t>, </a:t>
            </a:r>
            <a:r>
              <a:rPr lang="mr-IN" sz="1000" dirty="0" smtClean="0">
                <a:latin typeface="Arial"/>
                <a:cs typeface="Arial"/>
              </a:rPr>
              <a:t>(</a:t>
            </a:r>
            <a:r>
              <a:rPr lang="mr-IN" sz="1000" dirty="0">
                <a:latin typeface="Arial"/>
                <a:cs typeface="Arial"/>
              </a:rPr>
              <a:t>𝑎.𝑖𝑑𝑃𝑟𝑜𝑜𝑓=∅</a:t>
            </a:r>
            <a:r>
              <a:rPr lang="mr-IN" sz="1000" dirty="0" smtClean="0">
                <a:latin typeface="Arial"/>
                <a:cs typeface="Arial"/>
              </a:rPr>
              <a:t>)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∨</a:t>
            </a:r>
            <a:r>
              <a:rPr lang="fr-FR" sz="1000" dirty="0" smtClean="0">
                <a:latin typeface="Arial"/>
                <a:cs typeface="Arial"/>
              </a:rPr>
              <a:t> </a:t>
            </a:r>
          </a:p>
          <a:p>
            <a:r>
              <a:rPr lang="mr-IN" sz="1000" dirty="0" smtClean="0">
                <a:latin typeface="Arial"/>
                <a:cs typeface="Arial"/>
              </a:rPr>
              <a:t>(𝑎.𝑖𝑑𝑃𝑟𝑜𝑜𝑓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=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𝑎.𝑎𝑢𝑡ℎ𝑒𝑛𝑡𝑖𝑐𝑎𝑡𝑜𝑟.𝑟𝑒𝑞𝑢𝑒𝑠𝑡</a:t>
            </a:r>
            <a:r>
              <a:rPr lang="mr-IN" sz="1000" dirty="0">
                <a:latin typeface="Arial"/>
                <a:cs typeface="Arial"/>
              </a:rPr>
              <a:t>(𝑎.𝑎𝑢𝑡ℎ𝐼𝑛𝑓𝑜)</a:t>
            </a:r>
            <a:r>
              <a:rPr lang="mr-IN" sz="1000" dirty="0" smtClean="0">
                <a:latin typeface="Arial"/>
                <a:cs typeface="Arial"/>
              </a:rPr>
              <a:t>)</a:t>
            </a:r>
            <a:endParaRPr lang="fr-FR" sz="1000" dirty="0" smtClean="0">
              <a:latin typeface="Arial"/>
              <a:cs typeface="Arial"/>
            </a:endParaRPr>
          </a:p>
          <a:p>
            <a:r>
              <a:rPr lang="fr-FR" sz="1000" b="1" dirty="0" smtClean="0">
                <a:latin typeface="Arial"/>
                <a:cs typeface="Arial"/>
              </a:rPr>
              <a:t>P</a:t>
            </a:r>
            <a:r>
              <a:rPr lang="mr-IN" sz="1000" b="1" dirty="0" smtClean="0">
                <a:latin typeface="Arial"/>
                <a:cs typeface="Arial"/>
              </a:rPr>
              <a:t>5</a:t>
            </a:r>
            <a:r>
              <a:rPr lang="mr-IN" sz="1000" dirty="0" smtClean="0">
                <a:latin typeface="Arial"/>
                <a:cs typeface="Arial"/>
              </a:rPr>
              <a:t> :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𝑠𝑒𝑙𝑓.𝑖𝑑𝑃𝑟𝑜𝑜𝑓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=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𝑠𝑒𝑙𝑓.𝑎𝑢𝑡ℎ𝑒𝑛𝑡𝑖𝑐𝑎𝑡𝑜𝑟.𝑟𝑒𝑞𝑢𝑒𝑠𝑡</a:t>
            </a:r>
            <a:r>
              <a:rPr lang="mr-IN" sz="1000" dirty="0">
                <a:latin typeface="Arial"/>
                <a:cs typeface="Arial"/>
              </a:rPr>
              <a:t>(</a:t>
            </a:r>
            <a:r>
              <a:rPr lang="mr-IN" sz="1000" dirty="0" smtClean="0">
                <a:latin typeface="Arial"/>
                <a:cs typeface="Arial"/>
              </a:rPr>
              <a:t>𝑠𝑒𝑙</a:t>
            </a:r>
            <a:r>
              <a:rPr lang="fr-FR" sz="1000" dirty="0" smtClean="0">
                <a:latin typeface="Arial"/>
                <a:cs typeface="Arial"/>
              </a:rPr>
              <a:t>f</a:t>
            </a:r>
            <a:r>
              <a:rPr lang="mr-IN" sz="1000" dirty="0" smtClean="0">
                <a:latin typeface="Arial"/>
                <a:cs typeface="Arial"/>
              </a:rPr>
              <a:t>.𝑎𝑢𝑡ℎ𝐼𝑛𝑓𝑜)</a:t>
            </a:r>
            <a:endParaRPr lang="fr-FR" sz="1000" dirty="0" smtClean="0">
              <a:latin typeface="Arial"/>
              <a:cs typeface="Arial"/>
            </a:endParaRPr>
          </a:p>
          <a:p>
            <a:r>
              <a:rPr lang="fr-FR" sz="1000" b="1" dirty="0" smtClean="0">
                <a:latin typeface="Arial"/>
                <a:cs typeface="Arial"/>
              </a:rPr>
              <a:t>P</a:t>
            </a:r>
            <a:r>
              <a:rPr lang="mr-IN" sz="1000" b="1" dirty="0" smtClean="0">
                <a:latin typeface="Arial"/>
                <a:cs typeface="Arial"/>
              </a:rPr>
              <a:t>6</a:t>
            </a:r>
            <a:r>
              <a:rPr lang="mr-IN" sz="1000" dirty="0" smtClean="0">
                <a:latin typeface="Arial"/>
                <a:cs typeface="Arial"/>
              </a:rPr>
              <a:t> :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𝑠𝑒𝑙</a:t>
            </a:r>
            <a:r>
              <a:rPr lang="fr-FR" sz="1000" dirty="0" smtClean="0">
                <a:latin typeface="Arial"/>
                <a:cs typeface="Arial"/>
              </a:rPr>
              <a:t>f</a:t>
            </a:r>
            <a:r>
              <a:rPr lang="mr-IN" sz="1000" dirty="0" smtClean="0">
                <a:latin typeface="Arial"/>
                <a:cs typeface="Arial"/>
              </a:rPr>
              <a:t>.𝑐ℎ𝑒𝑐𝑘</a:t>
            </a:r>
            <a:r>
              <a:rPr lang="mr-IN" sz="1000" dirty="0">
                <a:latin typeface="Arial"/>
                <a:cs typeface="Arial"/>
              </a:rPr>
              <a:t>(𝑎𝑢𝑡ℎ𝐼𝑛𝑓𝑜</a:t>
            </a:r>
            <a:r>
              <a:rPr lang="mr-IN" sz="1000" dirty="0" smtClean="0">
                <a:latin typeface="Arial"/>
                <a:cs typeface="Arial"/>
              </a:rPr>
              <a:t>)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∨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𝑟𝑒𝑡𝑢𝑟𝑛𝑉𝑎𝑙𝑢𝑒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=</a:t>
            </a:r>
            <a:r>
              <a:rPr lang="fr-FR" sz="1000" dirty="0" smtClean="0">
                <a:latin typeface="Arial"/>
                <a:cs typeface="Arial"/>
              </a:rPr>
              <a:t> </a:t>
            </a:r>
            <a:r>
              <a:rPr lang="mr-IN" sz="1000" dirty="0" smtClean="0">
                <a:latin typeface="Arial"/>
                <a:cs typeface="Arial"/>
              </a:rPr>
              <a:t>∅</a:t>
            </a:r>
            <a:endParaRPr lang="fr-FR" sz="1000" dirty="0" smtClean="0">
              <a:latin typeface="Arial"/>
              <a:cs typeface="Arial"/>
            </a:endParaRPr>
          </a:p>
        </p:txBody>
      </p:sp>
      <p:cxnSp>
        <p:nvCxnSpPr>
          <p:cNvPr id="92" name="Connecteur en angle 91"/>
          <p:cNvCxnSpPr>
            <a:stCxn id="10" idx="3"/>
            <a:endCxn id="5" idx="0"/>
          </p:cNvCxnSpPr>
          <p:nvPr/>
        </p:nvCxnSpPr>
        <p:spPr>
          <a:xfrm>
            <a:off x="2465333" y="4394634"/>
            <a:ext cx="650476" cy="97915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478033" y="4407329"/>
            <a:ext cx="264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*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2407" y="3594631"/>
            <a:ext cx="1782926" cy="433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2407" y="4027633"/>
            <a:ext cx="1782926" cy="73400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691870" y="4750614"/>
            <a:ext cx="1764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+ authenticate()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buFontTx/>
              <a:buChar char="-"/>
            </a:pPr>
            <a:endParaRPr lang="en-US" sz="1200" dirty="0">
              <a:latin typeface="Arial"/>
              <a:cs typeface="Arial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50533" y="4472071"/>
            <a:ext cx="1764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- manager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buFontTx/>
              <a:buChar char="-"/>
            </a:pPr>
            <a:endParaRPr lang="en-US" sz="1200" dirty="0">
              <a:latin typeface="Arial"/>
              <a:cs typeface="Arial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65541" y="4247571"/>
            <a:ext cx="1764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- </a:t>
            </a:r>
            <a:r>
              <a:rPr lang="en-US" sz="1200" dirty="0" err="1" smtClean="0">
                <a:latin typeface="Arial"/>
                <a:cs typeface="Arial"/>
              </a:rPr>
              <a:t>authInfo</a:t>
            </a: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buFontTx/>
              <a:buChar char="-"/>
            </a:pPr>
            <a:endParaRPr lang="en-US" sz="1200" dirty="0">
              <a:latin typeface="Arial"/>
              <a:cs typeface="Arial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50533" y="4033853"/>
            <a:ext cx="1764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- </a:t>
            </a:r>
            <a:r>
              <a:rPr lang="en-US" sz="1200" dirty="0" err="1" smtClean="0">
                <a:latin typeface="Arial"/>
                <a:cs typeface="Arial"/>
              </a:rPr>
              <a:t>IDProof</a:t>
            </a: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buFontTx/>
              <a:buChar char="-"/>
            </a:pP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buFontTx/>
              <a:buChar char="-"/>
            </a:pP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2407" y="4761635"/>
            <a:ext cx="1782926" cy="4663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er 130"/>
          <p:cNvGrpSpPr/>
          <p:nvPr/>
        </p:nvGrpSpPr>
        <p:grpSpPr>
          <a:xfrm>
            <a:off x="2224157" y="5373793"/>
            <a:ext cx="1776954" cy="1385967"/>
            <a:chOff x="2224157" y="4929293"/>
            <a:chExt cx="1776954" cy="1385967"/>
          </a:xfrm>
        </p:grpSpPr>
        <p:sp>
          <p:nvSpPr>
            <p:cNvPr id="5" name="Rectangle 4"/>
            <p:cNvSpPr/>
            <p:nvPr/>
          </p:nvSpPr>
          <p:spPr>
            <a:xfrm>
              <a:off x="2230507" y="4929293"/>
              <a:ext cx="1770604" cy="4876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4157" y="5416933"/>
              <a:ext cx="1770604" cy="382722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224157" y="5849460"/>
              <a:ext cx="176248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+ </a:t>
              </a:r>
              <a:r>
                <a:rPr lang="en-US" sz="1200" dirty="0" err="1" smtClean="0">
                  <a:latin typeface="Arial"/>
                  <a:cs typeface="Arial"/>
                </a:rPr>
                <a:t>int</a:t>
              </a:r>
              <a:r>
                <a:rPr lang="en-US" sz="1200" dirty="0" smtClean="0">
                  <a:latin typeface="Arial"/>
                  <a:cs typeface="Arial"/>
                </a:rPr>
                <a:t> request(String id)</a:t>
              </a:r>
            </a:p>
            <a:p>
              <a:pPr marL="171450" indent="-171450">
                <a:buFontTx/>
                <a:buChar char="-"/>
              </a:pPr>
              <a:endParaRPr lang="en-US" sz="1200" dirty="0" smtClean="0">
                <a:latin typeface="Arial"/>
                <a:cs typeface="Arial"/>
              </a:endParaRPr>
            </a:p>
            <a:p>
              <a:pPr marL="171450" indent="-171450">
                <a:buFontTx/>
                <a:buChar char="-"/>
              </a:pPr>
              <a:endParaRPr lang="en-US" sz="1200" dirty="0" smtClean="0">
                <a:latin typeface="Arial"/>
                <a:cs typeface="Arial"/>
              </a:endParaRPr>
            </a:p>
            <a:p>
              <a:pPr marL="171450" indent="-171450">
                <a:buFontTx/>
                <a:buChar char="-"/>
              </a:pP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30507" y="5799655"/>
              <a:ext cx="1756130" cy="51560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1003300" y="131197"/>
            <a:ext cx="3238499" cy="2499469"/>
            <a:chOff x="2933700" y="850347"/>
            <a:chExt cx="3238499" cy="2499469"/>
          </a:xfrm>
        </p:grpSpPr>
        <p:sp>
          <p:nvSpPr>
            <p:cNvPr id="3" name="Rogner un rectangle avec un coin diagonal 2"/>
            <p:cNvSpPr/>
            <p:nvPr/>
          </p:nvSpPr>
          <p:spPr>
            <a:xfrm>
              <a:off x="2933700" y="850347"/>
              <a:ext cx="3238499" cy="2499469"/>
            </a:xfrm>
            <a:prstGeom prst="snip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err="1" smtClean="0"/>
                <a:t>AuthenticatorPatternDefinition</a:t>
              </a:r>
              <a:endParaRPr lang="en-US" sz="1600" dirty="0"/>
            </a:p>
          </p:txBody>
        </p:sp>
        <p:sp>
          <p:nvSpPr>
            <p:cNvPr id="40" name="Autre processus 39"/>
            <p:cNvSpPr/>
            <p:nvPr/>
          </p:nvSpPr>
          <p:spPr>
            <a:xfrm>
              <a:off x="3275670" y="1516822"/>
              <a:ext cx="1232830" cy="466543"/>
            </a:xfrm>
            <a:prstGeom prst="flowChartAlternate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Subject</a:t>
              </a:r>
              <a:endParaRPr lang="en-US" sz="14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301070" y="2288736"/>
              <a:ext cx="2529359" cy="30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10000"/>
                </a:lnSpc>
                <a:buFontTx/>
                <a:buChar char="-"/>
              </a:pPr>
              <a:r>
                <a:rPr lang="en-US" sz="1100" dirty="0" err="1" smtClean="0">
                  <a:latin typeface="Arial"/>
                  <a:cs typeface="Arial"/>
                </a:rPr>
                <a:t>authenticatorGetterMethod</a:t>
              </a:r>
              <a:endParaRPr lang="en-US" sz="1100" dirty="0" smtClean="0">
                <a:latin typeface="Arial"/>
                <a:cs typeface="Arial"/>
              </a:endParaRPr>
            </a:p>
          </p:txBody>
        </p:sp>
        <p:sp>
          <p:nvSpPr>
            <p:cNvPr id="42" name="Autre processus 41"/>
            <p:cNvSpPr/>
            <p:nvPr/>
          </p:nvSpPr>
          <p:spPr>
            <a:xfrm>
              <a:off x="4636730" y="1516822"/>
              <a:ext cx="1256070" cy="466543"/>
            </a:xfrm>
            <a:prstGeom prst="flowChartAlternate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Authenticator</a:t>
              </a: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301070" y="2078861"/>
              <a:ext cx="2529359" cy="27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10000"/>
                </a:lnSpc>
                <a:buFontTx/>
                <a:buChar char="-"/>
              </a:pPr>
              <a:r>
                <a:rPr lang="en-US" sz="1100" dirty="0" err="1" smtClean="0">
                  <a:latin typeface="Arial"/>
                  <a:cs typeface="Arial"/>
                </a:rPr>
                <a:t>requestAuthenticationMethod</a:t>
              </a:r>
              <a:endParaRPr lang="en-US" sz="1100" dirty="0" smtClean="0">
                <a:latin typeface="Arial"/>
                <a:cs typeface="Arial"/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3301070" y="2495202"/>
              <a:ext cx="2529359" cy="27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10000"/>
                </a:lnSpc>
                <a:buFontTx/>
                <a:buChar char="-"/>
              </a:pPr>
              <a:r>
                <a:rPr lang="en-US" sz="1100" dirty="0" err="1" smtClean="0">
                  <a:latin typeface="Arial"/>
                  <a:cs typeface="Arial"/>
                </a:rPr>
                <a:t>authenticationInfoMethod</a:t>
              </a:r>
              <a:endParaRPr lang="en-US" sz="1100" dirty="0" smtClean="0">
                <a:latin typeface="Arial"/>
                <a:cs typeface="Arial"/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301070" y="2707419"/>
              <a:ext cx="2529359" cy="27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10000"/>
                </a:lnSpc>
                <a:buFontTx/>
                <a:buChar char="-"/>
              </a:pPr>
              <a:r>
                <a:rPr lang="en-US" sz="1100" dirty="0" err="1" smtClean="0">
                  <a:latin typeface="Arial"/>
                  <a:cs typeface="Arial"/>
                </a:rPr>
                <a:t>proofOfIdentitySetterMethod</a:t>
              </a:r>
              <a:endParaRPr lang="en-US" sz="1100" dirty="0" smtClean="0">
                <a:latin typeface="Arial"/>
                <a:cs typeface="Arial"/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3301070" y="2932559"/>
              <a:ext cx="1745139" cy="27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10000"/>
                </a:lnSpc>
                <a:buFontTx/>
                <a:buChar char="-"/>
              </a:pPr>
              <a:r>
                <a:rPr lang="en-US" sz="1100" dirty="0" err="1" smtClean="0">
                  <a:latin typeface="Arial"/>
                  <a:cs typeface="Arial"/>
                </a:rPr>
                <a:t>authenticateMethod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cxnSp>
        <p:nvCxnSpPr>
          <p:cNvPr id="34" name="Connecteur en angle 33"/>
          <p:cNvCxnSpPr>
            <a:stCxn id="72" idx="3"/>
            <a:endCxn id="37" idx="3"/>
          </p:cNvCxnSpPr>
          <p:nvPr/>
        </p:nvCxnSpPr>
        <p:spPr>
          <a:xfrm>
            <a:off x="3115809" y="2351268"/>
            <a:ext cx="870828" cy="4086692"/>
          </a:xfrm>
          <a:prstGeom prst="bentConnector3">
            <a:avLst>
              <a:gd name="adj1" fmla="val 140835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41" idx="1"/>
            <a:endCxn id="47" idx="1"/>
          </p:cNvCxnSpPr>
          <p:nvPr/>
        </p:nvCxnSpPr>
        <p:spPr>
          <a:xfrm rot="10800000" flipV="1">
            <a:off x="650534" y="1722775"/>
            <a:ext cx="720137" cy="2893295"/>
          </a:xfrm>
          <a:prstGeom prst="bentConnector3">
            <a:avLst>
              <a:gd name="adj1" fmla="val 152907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stCxn id="64" idx="1"/>
            <a:endCxn id="36" idx="1"/>
          </p:cNvCxnSpPr>
          <p:nvPr/>
        </p:nvCxnSpPr>
        <p:spPr>
          <a:xfrm rot="10800000" flipV="1">
            <a:off x="691870" y="1497570"/>
            <a:ext cx="678800" cy="3397044"/>
          </a:xfrm>
          <a:prstGeom prst="bentConnector3">
            <a:avLst>
              <a:gd name="adj1" fmla="val 182322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en angle 59"/>
          <p:cNvCxnSpPr>
            <a:stCxn id="69" idx="1"/>
            <a:endCxn id="49" idx="1"/>
          </p:cNvCxnSpPr>
          <p:nvPr/>
        </p:nvCxnSpPr>
        <p:spPr>
          <a:xfrm rot="10800000" flipV="1">
            <a:off x="650534" y="2126127"/>
            <a:ext cx="720137" cy="2051725"/>
          </a:xfrm>
          <a:prstGeom prst="bentConnector3">
            <a:avLst>
              <a:gd name="adj1" fmla="val 119399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68" idx="1"/>
            <a:endCxn id="48" idx="1"/>
          </p:cNvCxnSpPr>
          <p:nvPr/>
        </p:nvCxnSpPr>
        <p:spPr>
          <a:xfrm rot="10800000" flipV="1">
            <a:off x="665542" y="1913911"/>
            <a:ext cx="705129" cy="2477660"/>
          </a:xfrm>
          <a:prstGeom prst="bentConnector3">
            <a:avLst>
              <a:gd name="adj1" fmla="val 137823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er 29"/>
          <p:cNvGrpSpPr/>
          <p:nvPr/>
        </p:nvGrpSpPr>
        <p:grpSpPr>
          <a:xfrm>
            <a:off x="5471109" y="5420477"/>
            <a:ext cx="1414175" cy="1241042"/>
            <a:chOff x="287625" y="4080258"/>
            <a:chExt cx="1776954" cy="1622968"/>
          </a:xfrm>
        </p:grpSpPr>
        <p:sp>
          <p:nvSpPr>
            <p:cNvPr id="53" name="Rectangle 52"/>
            <p:cNvSpPr/>
            <p:nvPr/>
          </p:nvSpPr>
          <p:spPr>
            <a:xfrm>
              <a:off x="293975" y="4080258"/>
              <a:ext cx="1770604" cy="487639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myManager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7625" y="4567898"/>
              <a:ext cx="1770604" cy="58952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7625" y="5157420"/>
              <a:ext cx="1770604" cy="545806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er 56"/>
          <p:cNvGrpSpPr/>
          <p:nvPr/>
        </p:nvGrpSpPr>
        <p:grpSpPr>
          <a:xfrm>
            <a:off x="5471109" y="3645431"/>
            <a:ext cx="1414175" cy="1241042"/>
            <a:chOff x="287625" y="4080258"/>
            <a:chExt cx="1776954" cy="1622968"/>
          </a:xfrm>
        </p:grpSpPr>
        <p:sp>
          <p:nvSpPr>
            <p:cNvPr id="58" name="Rectangle 57"/>
            <p:cNvSpPr/>
            <p:nvPr/>
          </p:nvSpPr>
          <p:spPr>
            <a:xfrm>
              <a:off x="293975" y="4080258"/>
              <a:ext cx="1770604" cy="487639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myClient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7625" y="4567898"/>
              <a:ext cx="1770604" cy="58952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7625" y="5157420"/>
              <a:ext cx="1770604" cy="545806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ZoneTexte 64"/>
          <p:cNvSpPr txBox="1"/>
          <p:nvPr/>
        </p:nvSpPr>
        <p:spPr>
          <a:xfrm>
            <a:off x="4535005" y="3556012"/>
            <a:ext cx="936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dirty="0" smtClean="0">
                <a:latin typeface="Arial"/>
                <a:cs typeface="Arial"/>
              </a:rPr>
              <a:t>nstance of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66" name="Connecteur droit avec flèche 65"/>
          <p:cNvCxnSpPr>
            <a:stCxn id="5" idx="3"/>
            <a:endCxn id="53" idx="1"/>
          </p:cNvCxnSpPr>
          <p:nvPr/>
        </p:nvCxnSpPr>
        <p:spPr>
          <a:xfrm flipV="1">
            <a:off x="4001111" y="5606920"/>
            <a:ext cx="1475052" cy="1069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9" idx="3"/>
            <a:endCxn id="58" idx="1"/>
          </p:cNvCxnSpPr>
          <p:nvPr/>
        </p:nvCxnSpPr>
        <p:spPr>
          <a:xfrm>
            <a:off x="2465333" y="3811132"/>
            <a:ext cx="3010830" cy="2074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5707712" y="346482"/>
            <a:ext cx="2673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AuthenticatorPatternInstance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277100" y="3645431"/>
            <a:ext cx="1485899" cy="2826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ZoneTexte 72"/>
          <p:cNvSpPr txBox="1"/>
          <p:nvPr/>
        </p:nvSpPr>
        <p:spPr>
          <a:xfrm>
            <a:off x="7041212" y="6487996"/>
            <a:ext cx="195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PAMELA interpreter</a:t>
            </a:r>
            <a:endParaRPr lang="en-US" sz="1600" dirty="0"/>
          </a:p>
        </p:txBody>
      </p:sp>
      <p:cxnSp>
        <p:nvCxnSpPr>
          <p:cNvPr id="83" name="Connecteur droit avec flèche 82"/>
          <p:cNvCxnSpPr>
            <a:stCxn id="59" idx="3"/>
          </p:cNvCxnSpPr>
          <p:nvPr/>
        </p:nvCxnSpPr>
        <p:spPr>
          <a:xfrm flipV="1">
            <a:off x="6880230" y="4239433"/>
            <a:ext cx="396870" cy="428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54" idx="3"/>
          </p:cNvCxnSpPr>
          <p:nvPr/>
        </p:nvCxnSpPr>
        <p:spPr>
          <a:xfrm>
            <a:off x="6880230" y="6018759"/>
            <a:ext cx="39687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7835900" y="2623897"/>
            <a:ext cx="0" cy="10215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101600" y="3124200"/>
            <a:ext cx="889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4546600" y="131197"/>
            <a:ext cx="0" cy="66285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ZoneTexte 110"/>
          <p:cNvSpPr txBox="1"/>
          <p:nvPr/>
        </p:nvSpPr>
        <p:spPr>
          <a:xfrm>
            <a:off x="2179705" y="2819815"/>
            <a:ext cx="1125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Arial"/>
                <a:cs typeface="Arial"/>
              </a:rPr>
              <a:t>Design time</a:t>
            </a:r>
            <a:endParaRPr lang="en-US" sz="1200" b="1" i="1" dirty="0">
              <a:latin typeface="Arial"/>
              <a:cs typeface="Arial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6340996" y="2836583"/>
            <a:ext cx="9361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Arial"/>
                <a:cs typeface="Arial"/>
              </a:rPr>
              <a:t>Runtime</a:t>
            </a:r>
            <a:endParaRPr lang="en-US" sz="1200" b="1" i="1" dirty="0">
              <a:latin typeface="Arial"/>
              <a:cs typeface="Arial"/>
            </a:endParaRPr>
          </a:p>
        </p:txBody>
      </p:sp>
      <p:cxnSp>
        <p:nvCxnSpPr>
          <p:cNvPr id="157" name="Connecteur droit avec flèche 156"/>
          <p:cNvCxnSpPr/>
          <p:nvPr/>
        </p:nvCxnSpPr>
        <p:spPr>
          <a:xfrm>
            <a:off x="4241799" y="1088832"/>
            <a:ext cx="101600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4241799" y="1619360"/>
            <a:ext cx="101600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4241799" y="747993"/>
            <a:ext cx="10160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&lt;&lt;creates&gt;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4241799" y="1292587"/>
            <a:ext cx="10160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&lt;&lt;uses&gt;&gt;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1143000" y="1264215"/>
            <a:ext cx="406400" cy="2330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3557156" y="1292587"/>
            <a:ext cx="113144" cy="40706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4535005" y="5332777"/>
            <a:ext cx="9361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dirty="0" smtClean="0">
                <a:latin typeface="Arial"/>
                <a:cs typeface="Arial"/>
              </a:rPr>
              <a:t>nstance of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9507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130</Words>
  <Application>Microsoft Macintosh PowerPoint</Application>
  <PresentationFormat>Présentation à l'écran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Guérin</dc:creator>
  <cp:lastModifiedBy>Sylvain Guérin</cp:lastModifiedBy>
  <cp:revision>23</cp:revision>
  <cp:lastPrinted>2020-04-30T08:40:45Z</cp:lastPrinted>
  <dcterms:created xsi:type="dcterms:W3CDTF">2020-04-07T09:29:23Z</dcterms:created>
  <dcterms:modified xsi:type="dcterms:W3CDTF">2020-04-30T13:12:24Z</dcterms:modified>
</cp:coreProperties>
</file>