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58" r:id="rId5"/>
    <p:sldId id="373" r:id="rId6"/>
    <p:sldId id="351" r:id="rId7"/>
    <p:sldId id="389" r:id="rId8"/>
    <p:sldId id="352" r:id="rId9"/>
    <p:sldId id="390" r:id="rId10"/>
    <p:sldId id="391" r:id="rId11"/>
    <p:sldId id="392" r:id="rId12"/>
    <p:sldId id="266" r:id="rId13"/>
    <p:sldId id="393" r:id="rId14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周 宇光" initials="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2" autoAdjust="0"/>
    <p:restoredTop sz="94660"/>
  </p:normalViewPr>
  <p:slideViewPr>
    <p:cSldViewPr>
      <p:cViewPr varScale="1">
        <p:scale>
          <a:sx n="91" d="100"/>
          <a:sy n="91" d="100"/>
        </p:scale>
        <p:origin x="63" y="252"/>
      </p:cViewPr>
      <p:guideLst>
        <p:guide orient="horz" pos="2814"/>
        <p:guide pos="20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list" loCatId="list" qsTypeId="urn:microsoft.com/office/officeart/2005/8/quickstyle/simple2" qsCatId="simple" csTypeId="urn:microsoft.com/office/officeart/2005/8/colors/accent6_2" csCatId="accent1" phldr="0"/>
      <dgm:spPr/>
      <dgm:t>
        <a:bodyPr/>
        <a:p>
          <a:endParaRPr lang="zh-CN" altLang="en-US"/>
        </a:p>
      </dgm:t>
    </dgm:pt>
    <dgm:pt modelId="{90DDC401-903F-495B-A387-FFA8A45891F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叶片形状</a:t>
          </a:r>
          <a:endParaRPr lang="zh-CN" altLang="en-US"/>
        </a:p>
      </dgm:t>
    </dgm:pt>
    <dgm:pt modelId="{C8BB0B8A-C63A-4F83-B8DD-3A7CE259E4EE}" cxnId="{9EEDBC4C-30FA-41EC-8B8D-F1C83841AA0A}" type="parTrans">
      <dgm:prSet/>
      <dgm:spPr/>
      <dgm:t>
        <a:bodyPr/>
        <a:p>
          <a:endParaRPr lang="zh-CN" altLang="en-US"/>
        </a:p>
      </dgm:t>
    </dgm:pt>
    <dgm:pt modelId="{35E5E878-0907-4014-9CFA-56AEFE6C22E5}" cxnId="{9EEDBC4C-30FA-41EC-8B8D-F1C83841AA0A}" type="sibTrans">
      <dgm:prSet/>
      <dgm:spPr/>
      <dgm:t>
        <a:bodyPr/>
        <a:p>
          <a:endParaRPr lang="zh-CN" altLang="en-US"/>
        </a:p>
      </dgm:t>
    </dgm:pt>
    <dgm:pt modelId="{E08CEB0C-E37F-4DCA-A8EA-4B2CD3AD7754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>
              <a:sym typeface="+mn-ea"/>
            </a:rPr>
            <a:t>椭圆形至长椭圆形</a:t>
          </a:r>
          <a:r>
            <a:rPr lang="zh-CN" altLang="en-US"/>
            <a:t/>
          </a:r>
          <a:endParaRPr lang="zh-CN" altLang="en-US"/>
        </a:p>
      </dgm:t>
    </dgm:pt>
    <dgm:pt modelId="{FB4BCC77-44E9-4065-8A2F-90CD32DE34E3}" cxnId="{1AE76AD4-4535-45CF-BDEF-23AFFF208786}" type="parTrans">
      <dgm:prSet/>
      <dgm:spPr/>
      <dgm:t>
        <a:bodyPr/>
        <a:p>
          <a:endParaRPr lang="zh-CN" altLang="en-US"/>
        </a:p>
      </dgm:t>
    </dgm:pt>
    <dgm:pt modelId="{41FED480-3E2E-47A2-B997-02D527BC8082}" cxnId="{1AE76AD4-4535-45CF-BDEF-23AFFF208786}" type="sibTrans">
      <dgm:prSet/>
      <dgm:spPr/>
      <dgm:t>
        <a:bodyPr/>
        <a:p>
          <a:endParaRPr lang="zh-CN" altLang="en-US"/>
        </a:p>
      </dgm:t>
    </dgm:pt>
    <dgm:pt modelId="{A6685E83-BEEC-49B3-B40A-539E2C0D7A1A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叶片颜色</a:t>
          </a:r>
          <a:r>
            <a:rPr lang="zh-CN" altLang="en-US"/>
            <a:t/>
          </a:r>
          <a:endParaRPr lang="zh-CN" altLang="en-US"/>
        </a:p>
      </dgm:t>
    </dgm:pt>
    <dgm:pt modelId="{FECC43A3-D59E-4EE1-9557-8FBB90D5B362}" cxnId="{A1179CD3-4A5A-4CD6-8188-3D6840A51455}" type="parTrans">
      <dgm:prSet/>
      <dgm:spPr/>
      <dgm:t>
        <a:bodyPr/>
        <a:p>
          <a:endParaRPr lang="zh-CN" altLang="en-US"/>
        </a:p>
      </dgm:t>
    </dgm:pt>
    <dgm:pt modelId="{68BB6C9A-B7F0-43A0-955B-FC8C4D4009BF}" cxnId="{A1179CD3-4A5A-4CD6-8188-3D6840A51455}" type="sibTrans">
      <dgm:prSet/>
      <dgm:spPr/>
      <dgm:t>
        <a:bodyPr/>
        <a:p>
          <a:endParaRPr lang="zh-CN" altLang="en-US"/>
        </a:p>
      </dgm:t>
    </dgm:pt>
    <dgm:pt modelId="{CBA50553-63FA-4B5A-9888-EDDBA06CA593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>
              <a:sym typeface="+mn-ea"/>
            </a:rPr>
            <a:t>深绿色</a:t>
          </a:r>
          <a:r>
            <a:rPr lang="zh-CN" altLang="en-US"/>
            <a:t/>
          </a:r>
          <a:endParaRPr lang="zh-CN" altLang="en-US"/>
        </a:p>
      </dgm:t>
    </dgm:pt>
    <dgm:pt modelId="{73E2772F-165D-4B56-ACC2-969CBF53B0A8}" cxnId="{8436A4BE-1CA0-4A12-93BB-53EA938E006F}" type="parTrans">
      <dgm:prSet/>
      <dgm:spPr/>
      <dgm:t>
        <a:bodyPr/>
        <a:p>
          <a:endParaRPr lang="zh-CN" altLang="en-US"/>
        </a:p>
      </dgm:t>
    </dgm:pt>
    <dgm:pt modelId="{7BFD1607-7356-4D3D-A829-75D002A3A4B0}" cxnId="{8436A4BE-1CA0-4A12-93BB-53EA938E006F}" type="sibTrans">
      <dgm:prSet/>
      <dgm:spPr/>
      <dgm:t>
        <a:bodyPr/>
        <a:p>
          <a:endParaRPr lang="zh-CN" altLang="en-US"/>
        </a:p>
      </dgm:t>
    </dgm:pt>
    <dgm:pt modelId="{C8DDDFA1-AF37-4444-AAEB-D51CEE21271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用途</a:t>
          </a:r>
          <a:r>
            <a:rPr lang="zh-CN" altLang="en-US"/>
            <a:t/>
          </a:r>
          <a:endParaRPr lang="zh-CN" altLang="en-US"/>
        </a:p>
      </dgm:t>
    </dgm:pt>
    <dgm:pt modelId="{26EA520A-5891-4EBA-B2AD-1840663D8C07}" cxnId="{EA9A1BE3-C752-4417-9F51-1F0C1528AF5E}" type="parTrans">
      <dgm:prSet/>
      <dgm:spPr/>
      <dgm:t>
        <a:bodyPr/>
        <a:p>
          <a:endParaRPr lang="zh-CN" altLang="en-US"/>
        </a:p>
      </dgm:t>
    </dgm:pt>
    <dgm:pt modelId="{CE2287C8-6424-4771-88FD-4DADE15C5A04}" cxnId="{EA9A1BE3-C752-4417-9F51-1F0C1528AF5E}" type="sibTrans">
      <dgm:prSet/>
      <dgm:spPr/>
      <dgm:t>
        <a:bodyPr/>
        <a:p>
          <a:endParaRPr lang="zh-CN" altLang="en-US"/>
        </a:p>
      </dgm:t>
    </dgm:pt>
    <dgm:pt modelId="{5AA02751-379E-46DB-884A-F23ACBC498EE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>
              <a:sym typeface="+mn-ea"/>
            </a:rPr>
            <a:t>制糖，酿酒，制醋</a:t>
          </a:r>
          <a:r>
            <a:rPr lang="zh-CN" altLang="en-US"/>
            <a:t/>
          </a:r>
          <a:endParaRPr lang="zh-CN" altLang="en-US"/>
        </a:p>
      </dgm:t>
    </dgm:pt>
    <dgm:pt modelId="{D0D77647-95BE-4607-B2F0-006D9CAB8F0E}" cxnId="{A5521472-8641-4A92-BB4A-C4619B89D304}" type="parTrans">
      <dgm:prSet/>
      <dgm:spPr/>
      <dgm:t>
        <a:bodyPr/>
        <a:p>
          <a:endParaRPr lang="zh-CN" altLang="en-US"/>
        </a:p>
      </dgm:t>
    </dgm:pt>
    <dgm:pt modelId="{3DBF6B9F-A188-4D67-ABE8-0633561FA9E5}" cxnId="{A5521472-8641-4A92-BB4A-C4619B89D304}" type="sibTrans">
      <dgm:prSet/>
      <dgm:spPr/>
      <dgm:t>
        <a:bodyPr/>
        <a:p>
          <a:endParaRPr lang="zh-CN" altLang="en-US"/>
        </a:p>
      </dgm:t>
    </dgm:pt>
    <dgm:pt modelId="{6913F624-4A0E-447F-AF98-542C22448F3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>
              <a:sym typeface="+mn-ea"/>
            </a:rPr>
            <a:t>提取丙种维生素...</a:t>
          </a:r>
          <a:r>
            <a:rPr lang="zh-CN" altLang="en-US">
              <a:sym typeface="+mn-ea"/>
            </a:rPr>
            <a:t/>
          </a:r>
          <a:endParaRPr lang="zh-CN" altLang="en-US">
            <a:sym typeface="+mn-ea"/>
          </a:endParaRPr>
        </a:p>
      </dgm:t>
    </dgm:pt>
    <dgm:pt modelId="{3B6F1754-FBF4-427C-BE37-870B9C1930E5}" cxnId="{A2E9C9DD-6C5C-450A-A560-26F0C44E02A6}" type="parTrans">
      <dgm:prSet/>
      <dgm:spPr/>
    </dgm:pt>
    <dgm:pt modelId="{DC44E278-1DBE-4927-82F8-2DCC766653DC}" cxnId="{A2E9C9DD-6C5C-450A-A560-26F0C44E02A6}" type="sibTrans">
      <dgm:prSet/>
      <dgm:spPr/>
    </dgm:pt>
    <dgm:pt modelId="{B3B2FCA6-46F7-4C97-AF5E-2BDE0180DE3D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其他属性</a:t>
          </a:r>
          <a:r>
            <a:rPr lang="zh-CN" altLang="en-US"/>
            <a:t/>
          </a:r>
          <a:endParaRPr lang="zh-CN" altLang="en-US"/>
        </a:p>
      </dgm:t>
    </dgm:pt>
    <dgm:pt modelId="{C054BF7C-C18F-49FC-86D1-4755D61B45F6}" cxnId="{BEF4AAB5-CBF3-4E6E-AEC9-64AB8270FDE0}" type="parTrans">
      <dgm:prSet/>
      <dgm:spPr/>
    </dgm:pt>
    <dgm:pt modelId="{3F561939-1354-47D2-84EB-F5C69F91CC44}" cxnId="{BEF4AAB5-CBF3-4E6E-AEC9-64AB8270FDE0}" type="sibTrans">
      <dgm:prSet/>
      <dgm:spPr/>
    </dgm:pt>
    <dgm:pt modelId="{1AE9F6A3-C96E-4ED8-856B-D28F2B3B79A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>
              <a:sym typeface="+mn-ea"/>
            </a:rPr>
            <a:t>花期、果期</a:t>
          </a:r>
          <a:r>
            <a:rPr lang="zh-CN" altLang="en-US"/>
            <a:t/>
          </a:r>
          <a:endParaRPr lang="zh-CN" altLang="en-US"/>
        </a:p>
      </dgm:t>
    </dgm:pt>
    <dgm:pt modelId="{EBC2F8ED-2A2A-449D-A4C1-C69BC1E03D9B}" cxnId="{EA921246-E78D-47B3-B99D-39AD58D20AE1}" type="parTrans">
      <dgm:prSet/>
      <dgm:spPr/>
    </dgm:pt>
    <dgm:pt modelId="{FFD6AD84-6050-4DAF-B5DC-615D2F66F5DF}" cxnId="{EA921246-E78D-47B3-B99D-39AD58D20AE1}" type="sibTrans">
      <dgm:prSet/>
      <dgm:spPr/>
    </dgm:pt>
    <dgm:pt modelId="{CDD833B4-784E-4329-96C0-8B252025CC54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常见病虫害</a:t>
          </a:r>
          <a:r>
            <a:rPr lang="en-US" altLang="zh-CN"/>
            <a:t>...</a:t>
          </a:r>
          <a:r>
            <a:rPr lang="en-US" altLang="zh-CN"/>
            <a:t/>
          </a:r>
          <a:endParaRPr lang="en-US" altLang="zh-CN"/>
        </a:p>
      </dgm:t>
    </dgm:pt>
    <dgm:pt modelId="{5DBEA82E-AB7B-4C4E-B499-3E0608CEEFC3}" cxnId="{75201997-B1F3-49E5-AF79-FF4347A82167}" type="parTrans">
      <dgm:prSet/>
      <dgm:spPr/>
    </dgm:pt>
    <dgm:pt modelId="{B3C95E81-49C9-48DD-91D5-6D8767B93D9F}" cxnId="{75201997-B1F3-49E5-AF79-FF4347A82167}" type="sibTrans">
      <dgm:prSet/>
      <dgm:spPr/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4">
        <dgm:presLayoutVars>
          <dgm:bulletEnabled val="1"/>
        </dgm:presLayoutVars>
      </dgm:prSet>
      <dgm:spPr/>
    </dgm:pt>
    <dgm:pt modelId="{F1941F29-E51C-4282-956D-50CFAFAEB9B8}" type="pres">
      <dgm:prSet presAssocID="{35E5E878-0907-4014-9CFA-56AEFE6C22E5}" presName="sp" presStyleCnt="0"/>
      <dgm:spPr/>
    </dgm:pt>
    <dgm:pt modelId="{B589D1EC-5156-4FB2-BB1C-8E1290A868B9}" type="pres">
      <dgm:prSet presAssocID="{A6685E83-BEEC-49B3-B40A-539E2C0D7A1A}" presName="linNode" presStyleCnt="0"/>
      <dgm:spPr/>
    </dgm:pt>
    <dgm:pt modelId="{EBD335B5-8308-49CB-9630-99D852747B1F}" type="pres">
      <dgm:prSet presAssocID="{A6685E83-BEEC-49B3-B40A-539E2C0D7A1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6EB2A58E-CA03-4F76-94B6-D8FE50231963}" type="pres">
      <dgm:prSet presAssocID="{A6685E83-BEEC-49B3-B40A-539E2C0D7A1A}" presName="descendantText" presStyleLbl="alignAccFollowNode1" presStyleIdx="1" presStyleCnt="4">
        <dgm:presLayoutVars>
          <dgm:bulletEnabled val="1"/>
        </dgm:presLayoutVars>
      </dgm:prSet>
      <dgm:spPr/>
    </dgm:pt>
    <dgm:pt modelId="{A76EE5BB-CBA4-4DD9-BFB7-3F3F246C9BF0}" type="pres">
      <dgm:prSet presAssocID="{68BB6C9A-B7F0-43A0-955B-FC8C4D4009BF}" presName="sp" presStyleCnt="0"/>
      <dgm:spPr/>
    </dgm:pt>
    <dgm:pt modelId="{2BB2A428-FB05-47E5-AC5F-C6A7936A9AC0}" type="pres">
      <dgm:prSet presAssocID="{C8DDDFA1-AF37-4444-AAEB-D51CEE212719}" presName="linNode" presStyleCnt="0"/>
      <dgm:spPr/>
    </dgm:pt>
    <dgm:pt modelId="{B093CE78-670B-40EB-95CF-315E334D550F}" type="pres">
      <dgm:prSet presAssocID="{C8DDDFA1-AF37-4444-AAEB-D51CEE212719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64028F0D-BE57-4642-92F7-303D4E45C524}" type="pres">
      <dgm:prSet presAssocID="{C8DDDFA1-AF37-4444-AAEB-D51CEE212719}" presName="descendantText" presStyleLbl="alignAccFollowNode1" presStyleIdx="2" presStyleCnt="4">
        <dgm:presLayoutVars>
          <dgm:bulletEnabled val="1"/>
        </dgm:presLayoutVars>
      </dgm:prSet>
      <dgm:spPr/>
    </dgm:pt>
    <dgm:pt modelId="{51EA52C3-315C-4ACB-81A1-694E2A2D6756}" type="pres">
      <dgm:prSet presAssocID="{CE2287C8-6424-4771-88FD-4DADE15C5A04}" presName="sp" presStyleCnt="0"/>
      <dgm:spPr/>
    </dgm:pt>
    <dgm:pt modelId="{D8668EE4-F2F4-45D3-81CF-AE43F48D41FB}" type="pres">
      <dgm:prSet presAssocID="{B3B2FCA6-46F7-4C97-AF5E-2BDE0180DE3D}" presName="linNode" presStyleCnt="0"/>
      <dgm:spPr/>
    </dgm:pt>
    <dgm:pt modelId="{AB9B856B-35BB-4BB0-AA32-AEB2FC120031}" type="pres">
      <dgm:prSet presAssocID="{B3B2FCA6-46F7-4C97-AF5E-2BDE0180DE3D}" presName="parentText" presStyleLbl="node1" presStyleIdx="3" presStyleCnt="4" custLinFactNeighborY="4687">
        <dgm:presLayoutVars>
          <dgm:chMax val="1"/>
          <dgm:bulletEnabled val="1"/>
        </dgm:presLayoutVars>
      </dgm:prSet>
      <dgm:spPr/>
    </dgm:pt>
    <dgm:pt modelId="{39A78FBE-A90F-42B4-9604-8FB2940558D3}" type="pres">
      <dgm:prSet presAssocID="{B3B2FCA6-46F7-4C97-AF5E-2BDE0180DE3D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9EEDBC4C-30FA-41EC-8B8D-F1C83841AA0A}" srcId="{2E15931E-1654-4B73-89B2-8E333D9C42E0}" destId="{90DDC401-903F-495B-A387-FFA8A45891F6}" srcOrd="0" destOrd="0" parTransId="{C8BB0B8A-C63A-4F83-B8DD-3A7CE259E4EE}" sibTransId="{35E5E878-0907-4014-9CFA-56AEFE6C22E5}"/>
    <dgm:cxn modelId="{1AE76AD4-4535-45CF-BDEF-23AFFF208786}" srcId="{90DDC401-903F-495B-A387-FFA8A45891F6}" destId="{E08CEB0C-E37F-4DCA-A8EA-4B2CD3AD7754}" srcOrd="0" destOrd="0" parTransId="{FB4BCC77-44E9-4065-8A2F-90CD32DE34E3}" sibTransId="{41FED480-3E2E-47A2-B997-02D527BC8082}"/>
    <dgm:cxn modelId="{A1179CD3-4A5A-4CD6-8188-3D6840A51455}" srcId="{2E15931E-1654-4B73-89B2-8E333D9C42E0}" destId="{A6685E83-BEEC-49B3-B40A-539E2C0D7A1A}" srcOrd="1" destOrd="0" parTransId="{FECC43A3-D59E-4EE1-9557-8FBB90D5B362}" sibTransId="{68BB6C9A-B7F0-43A0-955B-FC8C4D4009BF}"/>
    <dgm:cxn modelId="{8436A4BE-1CA0-4A12-93BB-53EA938E006F}" srcId="{A6685E83-BEEC-49B3-B40A-539E2C0D7A1A}" destId="{CBA50553-63FA-4B5A-9888-EDDBA06CA593}" srcOrd="0" destOrd="1" parTransId="{73E2772F-165D-4B56-ACC2-969CBF53B0A8}" sibTransId="{7BFD1607-7356-4D3D-A829-75D002A3A4B0}"/>
    <dgm:cxn modelId="{EA9A1BE3-C752-4417-9F51-1F0C1528AF5E}" srcId="{2E15931E-1654-4B73-89B2-8E333D9C42E0}" destId="{C8DDDFA1-AF37-4444-AAEB-D51CEE212719}" srcOrd="2" destOrd="0" parTransId="{26EA520A-5891-4EBA-B2AD-1840663D8C07}" sibTransId="{CE2287C8-6424-4771-88FD-4DADE15C5A04}"/>
    <dgm:cxn modelId="{A5521472-8641-4A92-BB4A-C4619B89D304}" srcId="{C8DDDFA1-AF37-4444-AAEB-D51CEE212719}" destId="{5AA02751-379E-46DB-884A-F23ACBC498EE}" srcOrd="0" destOrd="2" parTransId="{D0D77647-95BE-4607-B2F0-006D9CAB8F0E}" sibTransId="{3DBF6B9F-A188-4D67-ABE8-0633561FA9E5}"/>
    <dgm:cxn modelId="{A2E9C9DD-6C5C-450A-A560-26F0C44E02A6}" srcId="{C8DDDFA1-AF37-4444-AAEB-D51CEE212719}" destId="{6913F624-4A0E-447F-AF98-542C22448F32}" srcOrd="1" destOrd="2" parTransId="{3B6F1754-FBF4-427C-BE37-870B9C1930E5}" sibTransId="{DC44E278-1DBE-4927-82F8-2DCC766653DC}"/>
    <dgm:cxn modelId="{BEF4AAB5-CBF3-4E6E-AEC9-64AB8270FDE0}" srcId="{2E15931E-1654-4B73-89B2-8E333D9C42E0}" destId="{B3B2FCA6-46F7-4C97-AF5E-2BDE0180DE3D}" srcOrd="3" destOrd="0" parTransId="{C054BF7C-C18F-49FC-86D1-4755D61B45F6}" sibTransId="{3F561939-1354-47D2-84EB-F5C69F91CC44}"/>
    <dgm:cxn modelId="{EA921246-E78D-47B3-B99D-39AD58D20AE1}" srcId="{B3B2FCA6-46F7-4C97-AF5E-2BDE0180DE3D}" destId="{1AE9F6A3-C96E-4ED8-856B-D28F2B3B79AB}" srcOrd="0" destOrd="3" parTransId="{EBC2F8ED-2A2A-449D-A4C1-C69BC1E03D9B}" sibTransId="{FFD6AD84-6050-4DAF-B5DC-615D2F66F5DF}"/>
    <dgm:cxn modelId="{75201997-B1F3-49E5-AF79-FF4347A82167}" srcId="{B3B2FCA6-46F7-4C97-AF5E-2BDE0180DE3D}" destId="{CDD833B4-784E-4329-96C0-8B252025CC54}" srcOrd="1" destOrd="3" parTransId="{5DBEA82E-AB7B-4C4E-B499-3E0608CEEFC3}" sibTransId="{B3C95E81-49C9-48DD-91D5-6D8767B93D9F}"/>
    <dgm:cxn modelId="{F3C01673-0ED0-4E58-9EE9-FB6F4A943325}" type="presOf" srcId="{2E15931E-1654-4B73-89B2-8E333D9C42E0}" destId="{D5935282-3C7C-4F88-A1AE-C27DB8591514}" srcOrd="0" destOrd="0" presId="urn:microsoft.com/office/officeart/2005/8/layout/vList5"/>
    <dgm:cxn modelId="{B0C3758E-3688-46AF-B08B-8CE085C49D23}" type="presParOf" srcId="{D5935282-3C7C-4F88-A1AE-C27DB8591514}" destId="{E61486FD-113E-4C87-8ADF-B1A8E2A84801}" srcOrd="0" destOrd="0" presId="urn:microsoft.com/office/officeart/2005/8/layout/vList5"/>
    <dgm:cxn modelId="{0539A6BD-A428-4729-AA39-527546252813}" type="presParOf" srcId="{E61486FD-113E-4C87-8ADF-B1A8E2A84801}" destId="{96BE2B31-D87C-43E1-BE64-4C27B13F4AA4}" srcOrd="0" destOrd="0" presId="urn:microsoft.com/office/officeart/2005/8/layout/vList5"/>
    <dgm:cxn modelId="{E7B23A22-9BBE-4E94-9686-396499137138}" type="presOf" srcId="{90DDC401-903F-495B-A387-FFA8A45891F6}" destId="{96BE2B31-D87C-43E1-BE64-4C27B13F4AA4}" srcOrd="0" destOrd="0" presId="urn:microsoft.com/office/officeart/2005/8/layout/vList5"/>
    <dgm:cxn modelId="{D9F03D53-7BD8-4898-B839-5CDA77454626}" type="presParOf" srcId="{E61486FD-113E-4C87-8ADF-B1A8E2A84801}" destId="{DD9406C3-FC80-4468-A55B-122D744D43F0}" srcOrd="1" destOrd="0" presId="urn:microsoft.com/office/officeart/2005/8/layout/vList5"/>
    <dgm:cxn modelId="{F60EDB01-A9ED-44D8-8F7C-CDEBF35D18B0}" type="presOf" srcId="{E08CEB0C-E37F-4DCA-A8EA-4B2CD3AD7754}" destId="{DD9406C3-FC80-4468-A55B-122D744D43F0}" srcOrd="0" destOrd="0" presId="urn:microsoft.com/office/officeart/2005/8/layout/vList5"/>
    <dgm:cxn modelId="{14CCA689-5221-42CF-8E89-B9A7487E78F5}" type="presParOf" srcId="{D5935282-3C7C-4F88-A1AE-C27DB8591514}" destId="{F1941F29-E51C-4282-956D-50CFAFAEB9B8}" srcOrd="1" destOrd="0" presId="urn:microsoft.com/office/officeart/2005/8/layout/vList5"/>
    <dgm:cxn modelId="{770F3F56-237C-43BF-9106-65CBC8E39A8E}" type="presParOf" srcId="{D5935282-3C7C-4F88-A1AE-C27DB8591514}" destId="{B589D1EC-5156-4FB2-BB1C-8E1290A868B9}" srcOrd="2" destOrd="0" presId="urn:microsoft.com/office/officeart/2005/8/layout/vList5"/>
    <dgm:cxn modelId="{DEEC8E89-53F1-4B31-B3B4-FAC28E4174FC}" type="presParOf" srcId="{B589D1EC-5156-4FB2-BB1C-8E1290A868B9}" destId="{EBD335B5-8308-49CB-9630-99D852747B1F}" srcOrd="0" destOrd="2" presId="urn:microsoft.com/office/officeart/2005/8/layout/vList5"/>
    <dgm:cxn modelId="{4C73FE18-B237-4DF5-B2A6-E400E0F05108}" type="presOf" srcId="{A6685E83-BEEC-49B3-B40A-539E2C0D7A1A}" destId="{EBD335B5-8308-49CB-9630-99D852747B1F}" srcOrd="0" destOrd="0" presId="urn:microsoft.com/office/officeart/2005/8/layout/vList5"/>
    <dgm:cxn modelId="{8ACF2D07-AD00-400D-81F0-00290EF3E36C}" type="presParOf" srcId="{B589D1EC-5156-4FB2-BB1C-8E1290A868B9}" destId="{6EB2A58E-CA03-4F76-94B6-D8FE50231963}" srcOrd="1" destOrd="2" presId="urn:microsoft.com/office/officeart/2005/8/layout/vList5"/>
    <dgm:cxn modelId="{F21724B1-29AA-48FD-AF17-C055F05F4CB1}" type="presOf" srcId="{CBA50553-63FA-4B5A-9888-EDDBA06CA593}" destId="{6EB2A58E-CA03-4F76-94B6-D8FE50231963}" srcOrd="0" destOrd="0" presId="urn:microsoft.com/office/officeart/2005/8/layout/vList5"/>
    <dgm:cxn modelId="{CF343A5E-9C3A-414B-8475-8CF660308D03}" type="presParOf" srcId="{D5935282-3C7C-4F88-A1AE-C27DB8591514}" destId="{A76EE5BB-CBA4-4DD9-BFB7-3F3F246C9BF0}" srcOrd="3" destOrd="0" presId="urn:microsoft.com/office/officeart/2005/8/layout/vList5"/>
    <dgm:cxn modelId="{88FB69DF-1F98-487D-9957-16FD748B3283}" type="presParOf" srcId="{D5935282-3C7C-4F88-A1AE-C27DB8591514}" destId="{2BB2A428-FB05-47E5-AC5F-C6A7936A9AC0}" srcOrd="4" destOrd="0" presId="urn:microsoft.com/office/officeart/2005/8/layout/vList5"/>
    <dgm:cxn modelId="{8285E3A3-6DF5-455E-BAFF-93F4DC511DE1}" type="presParOf" srcId="{2BB2A428-FB05-47E5-AC5F-C6A7936A9AC0}" destId="{B093CE78-670B-40EB-95CF-315E334D550F}" srcOrd="0" destOrd="4" presId="urn:microsoft.com/office/officeart/2005/8/layout/vList5"/>
    <dgm:cxn modelId="{A58D6FD7-60B9-4D49-BC5D-B92D122BA520}" type="presOf" srcId="{C8DDDFA1-AF37-4444-AAEB-D51CEE212719}" destId="{B093CE78-670B-40EB-95CF-315E334D550F}" srcOrd="0" destOrd="0" presId="urn:microsoft.com/office/officeart/2005/8/layout/vList5"/>
    <dgm:cxn modelId="{D3F8ECCD-0385-4949-8763-11964F8A535E}" type="presParOf" srcId="{2BB2A428-FB05-47E5-AC5F-C6A7936A9AC0}" destId="{64028F0D-BE57-4642-92F7-303D4E45C524}" srcOrd="1" destOrd="4" presId="urn:microsoft.com/office/officeart/2005/8/layout/vList5"/>
    <dgm:cxn modelId="{EDC6702D-1288-48FB-81D6-4E011D1ECAE8}" type="presOf" srcId="{5AA02751-379E-46DB-884A-F23ACBC498EE}" destId="{64028F0D-BE57-4642-92F7-303D4E45C524}" srcOrd="0" destOrd="0" presId="urn:microsoft.com/office/officeart/2005/8/layout/vList5"/>
    <dgm:cxn modelId="{AF5B5E4B-3F76-4B2D-955C-1E2812DC2B6F}" type="presOf" srcId="{6913F624-4A0E-447F-AF98-542C22448F32}" destId="{64028F0D-BE57-4642-92F7-303D4E45C524}" srcOrd="0" destOrd="1" presId="urn:microsoft.com/office/officeart/2005/8/layout/vList5"/>
    <dgm:cxn modelId="{10ED8954-7186-41BD-8007-DEFD239674A3}" type="presParOf" srcId="{D5935282-3C7C-4F88-A1AE-C27DB8591514}" destId="{51EA52C3-315C-4ACB-81A1-694E2A2D6756}" srcOrd="5" destOrd="0" presId="urn:microsoft.com/office/officeart/2005/8/layout/vList5"/>
    <dgm:cxn modelId="{FB122400-3D19-4589-8CDC-980F3C2EEE65}" type="presParOf" srcId="{D5935282-3C7C-4F88-A1AE-C27DB8591514}" destId="{D8668EE4-F2F4-45D3-81CF-AE43F48D41FB}" srcOrd="6" destOrd="0" presId="urn:microsoft.com/office/officeart/2005/8/layout/vList5"/>
    <dgm:cxn modelId="{30E95FB6-93E8-47F5-B4B4-0D8B15B06132}" type="presParOf" srcId="{D8668EE4-F2F4-45D3-81CF-AE43F48D41FB}" destId="{AB9B856B-35BB-4BB0-AA32-AEB2FC120031}" srcOrd="0" destOrd="6" presId="urn:microsoft.com/office/officeart/2005/8/layout/vList5"/>
    <dgm:cxn modelId="{A1A71809-F389-4391-8208-1B9C46DFB626}" type="presOf" srcId="{B3B2FCA6-46F7-4C97-AF5E-2BDE0180DE3D}" destId="{AB9B856B-35BB-4BB0-AA32-AEB2FC120031}" srcOrd="0" destOrd="0" presId="urn:microsoft.com/office/officeart/2005/8/layout/vList5"/>
    <dgm:cxn modelId="{4661D356-8248-4B79-A7A4-3CB23CF7D05D}" type="presParOf" srcId="{D8668EE4-F2F4-45D3-81CF-AE43F48D41FB}" destId="{39A78FBE-A90F-42B4-9604-8FB2940558D3}" srcOrd="1" destOrd="6" presId="urn:microsoft.com/office/officeart/2005/8/layout/vList5"/>
    <dgm:cxn modelId="{74087558-27C4-482B-ABF0-61EEFB13AF98}" type="presOf" srcId="{1AE9F6A3-C96E-4ED8-856B-D28F2B3B79AB}" destId="{39A78FBE-A90F-42B4-9604-8FB2940558D3}" srcOrd="0" destOrd="0" presId="urn:microsoft.com/office/officeart/2005/8/layout/vList5"/>
    <dgm:cxn modelId="{C0119D23-C946-43D0-B31F-1757D55F9C47}" type="presOf" srcId="{CDD833B4-784E-4329-96C0-8B252025CC54}" destId="{39A78FBE-A90F-42B4-9604-8FB2940558D3}" srcOrd="0" destOrd="1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B23D42-BC25-41C4-9A3F-A3E78CFB9E14}" type="doc">
      <dgm:prSet loTypeId="process" loCatId="process" qsTypeId="urn:microsoft.com/office/officeart/2005/8/quickstyle/simple1" qsCatId="simple" csTypeId="urn:microsoft.com/office/officeart/2005/8/colors/colorful3" csCatId="accent1" phldr="0"/>
      <dgm:spPr/>
    </dgm:pt>
    <dgm:pt modelId="{4B5DF693-4886-4E9C-B265-25DF30A69707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/>
            <a:t>数据收集</a:t>
          </a:r>
          <a:r>
            <a:rPr lang="zh-CN" altLang="en-US" sz="2400"/>
            <a:t/>
          </a:r>
          <a:endParaRPr lang="zh-CN" altLang="en-US" sz="2400"/>
        </a:p>
      </dgm:t>
    </dgm:pt>
    <dgm:pt modelId="{C45242E4-C1BE-46EE-AFF4-3FF6BC67FF5A}" cxnId="{89D2AF16-B055-4CF2-A048-1D17D000C9DA}" type="parTrans">
      <dgm:prSet/>
      <dgm:spPr/>
    </dgm:pt>
    <dgm:pt modelId="{66F3CD11-6360-47FC-B16E-09D287CFF570}" cxnId="{89D2AF16-B055-4CF2-A048-1D17D000C9DA}" type="sibTrans">
      <dgm:prSet/>
      <dgm:spPr/>
    </dgm:pt>
    <dgm:pt modelId="{D21DC186-0676-45FC-9354-C0188C2FF392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>
              <a:solidFill>
                <a:srgbClr val="FF0000"/>
              </a:solidFill>
            </a:rPr>
            <a:t>后端开发</a:t>
          </a:r>
          <a:r>
            <a:rPr lang="zh-CN" altLang="en-US" sz="2400">
              <a:solidFill>
                <a:srgbClr val="FF0000"/>
              </a:solidFill>
            </a:rPr>
            <a:t/>
          </a:r>
          <a:endParaRPr lang="zh-CN" altLang="en-US" sz="2400">
            <a:solidFill>
              <a:srgbClr val="FF0000"/>
            </a:solidFill>
          </a:endParaRPr>
        </a:p>
      </dgm:t>
    </dgm:pt>
    <dgm:pt modelId="{33F77309-AEA6-42F5-AB74-D99CE411FBE2}" cxnId="{4B3BC01C-47AF-4D71-AE5D-A01F365C3B99}" type="parTrans">
      <dgm:prSet/>
      <dgm:spPr/>
    </dgm:pt>
    <dgm:pt modelId="{2E62AB09-D0F6-438F-9C66-EA56C3C41BD4}" cxnId="{4B3BC01C-47AF-4D71-AE5D-A01F365C3B99}" type="sibTrans">
      <dgm:prSet/>
      <dgm:spPr/>
    </dgm:pt>
    <dgm:pt modelId="{CB84C01F-80D0-4070-80A6-CB6614DA8F48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/>
            <a:t>前端开发</a:t>
          </a:r>
          <a:r>
            <a:rPr lang="zh-CN" altLang="en-US" sz="2400"/>
            <a:t/>
          </a:r>
          <a:endParaRPr lang="zh-CN" altLang="en-US" sz="2400"/>
        </a:p>
      </dgm:t>
    </dgm:pt>
    <dgm:pt modelId="{BD679D04-73EA-4B88-AC52-631A0355AF75}" cxnId="{776E9287-3A3F-4291-B8E6-A54AF6E311AC}" type="parTrans">
      <dgm:prSet/>
      <dgm:spPr/>
    </dgm:pt>
    <dgm:pt modelId="{3D21CAD6-6F72-4608-B9D4-571910F9A702}" cxnId="{776E9287-3A3F-4291-B8E6-A54AF6E311AC}" type="sibTrans">
      <dgm:prSet/>
      <dgm:spPr/>
    </dgm:pt>
    <dgm:pt modelId="{7782AA44-0CB5-4A4E-9298-02DD0F6207E3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2400"/>
            <a:t>系统部署</a:t>
          </a:r>
          <a:r>
            <a:rPr lang="zh-CN" sz="2400"/>
            <a:t/>
          </a:r>
          <a:endParaRPr lang="zh-CN" sz="2400"/>
        </a:p>
      </dgm:t>
    </dgm:pt>
    <dgm:pt modelId="{D2C9008C-6967-4374-8845-41E2712E746D}" cxnId="{23E31CC6-3C01-4A56-8B36-DCB9F9DEE8FF}" type="parTrans">
      <dgm:prSet/>
      <dgm:spPr/>
    </dgm:pt>
    <dgm:pt modelId="{725BCB60-469A-4BFE-AE83-6594DC804F15}" cxnId="{23E31CC6-3C01-4A56-8B36-DCB9F9DEE8FF}" type="sibTrans">
      <dgm:prSet/>
      <dgm:spPr/>
    </dgm:pt>
    <dgm:pt modelId="{B84BFEFB-261E-437C-AD9E-90ED8A3C8045}" type="pres">
      <dgm:prSet presAssocID="{9DB23D42-BC25-41C4-9A3F-A3E78CFB9E14}" presName="Name0" presStyleCnt="0">
        <dgm:presLayoutVars>
          <dgm:dir/>
          <dgm:resizeHandles val="exact"/>
        </dgm:presLayoutVars>
      </dgm:prSet>
      <dgm:spPr/>
    </dgm:pt>
    <dgm:pt modelId="{1450B55C-E4AF-4C4A-86D5-6F08C883C8A1}" type="pres">
      <dgm:prSet presAssocID="{4B5DF693-4886-4E9C-B265-25DF30A69707}" presName="parTxOnly" presStyleLbl="node1" presStyleIdx="0" presStyleCnt="4">
        <dgm:presLayoutVars>
          <dgm:bulletEnabled val="1"/>
        </dgm:presLayoutVars>
      </dgm:prSet>
      <dgm:spPr/>
    </dgm:pt>
    <dgm:pt modelId="{B9E1FA38-2042-466B-8091-F149A9FE2767}" type="pres">
      <dgm:prSet presAssocID="{66F3CD11-6360-47FC-B16E-09D287CFF570}" presName="parSpace" presStyleCnt="0"/>
      <dgm:spPr/>
    </dgm:pt>
    <dgm:pt modelId="{97ED5984-E182-4084-893A-3007DB7F6057}" type="pres">
      <dgm:prSet presAssocID="{D21DC186-0676-45FC-9354-C0188C2FF392}" presName="parTxOnly" presStyleLbl="node1" presStyleIdx="1" presStyleCnt="4">
        <dgm:presLayoutVars>
          <dgm:bulletEnabled val="1"/>
        </dgm:presLayoutVars>
      </dgm:prSet>
      <dgm:spPr/>
    </dgm:pt>
    <dgm:pt modelId="{D2344F82-2A90-412D-B813-61B1B47F68C7}" type="pres">
      <dgm:prSet presAssocID="{2E62AB09-D0F6-438F-9C66-EA56C3C41BD4}" presName="parSpace" presStyleCnt="0"/>
      <dgm:spPr/>
    </dgm:pt>
    <dgm:pt modelId="{BA1BBACD-C964-4429-B8AC-A0F655E890BE}" type="pres">
      <dgm:prSet presAssocID="{CB84C01F-80D0-4070-80A6-CB6614DA8F48}" presName="parTxOnly" presStyleLbl="node1" presStyleIdx="2" presStyleCnt="4">
        <dgm:presLayoutVars>
          <dgm:bulletEnabled val="1"/>
        </dgm:presLayoutVars>
      </dgm:prSet>
      <dgm:spPr/>
    </dgm:pt>
    <dgm:pt modelId="{4BB9BBA8-BE10-4C7F-BC33-D69EAF3015DF}" type="pres">
      <dgm:prSet presAssocID="{3D21CAD6-6F72-4608-B9D4-571910F9A702}" presName="parSpace" presStyleCnt="0"/>
      <dgm:spPr/>
    </dgm:pt>
    <dgm:pt modelId="{CA5B8B3C-0BD2-4DBB-A4F2-03BAEC1E820A}" type="pres">
      <dgm:prSet presAssocID="{7782AA44-0CB5-4A4E-9298-02DD0F6207E3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89D2AF16-B055-4CF2-A048-1D17D000C9DA}" srcId="{9DB23D42-BC25-41C4-9A3F-A3E78CFB9E14}" destId="{4B5DF693-4886-4E9C-B265-25DF30A69707}" srcOrd="0" destOrd="0" parTransId="{C45242E4-C1BE-46EE-AFF4-3FF6BC67FF5A}" sibTransId="{66F3CD11-6360-47FC-B16E-09D287CFF570}"/>
    <dgm:cxn modelId="{4B3BC01C-47AF-4D71-AE5D-A01F365C3B99}" srcId="{9DB23D42-BC25-41C4-9A3F-A3E78CFB9E14}" destId="{D21DC186-0676-45FC-9354-C0188C2FF392}" srcOrd="1" destOrd="0" parTransId="{33F77309-AEA6-42F5-AB74-D99CE411FBE2}" sibTransId="{2E62AB09-D0F6-438F-9C66-EA56C3C41BD4}"/>
    <dgm:cxn modelId="{776E9287-3A3F-4291-B8E6-A54AF6E311AC}" srcId="{9DB23D42-BC25-41C4-9A3F-A3E78CFB9E14}" destId="{CB84C01F-80D0-4070-80A6-CB6614DA8F48}" srcOrd="2" destOrd="0" parTransId="{BD679D04-73EA-4B88-AC52-631A0355AF75}" sibTransId="{3D21CAD6-6F72-4608-B9D4-571910F9A702}"/>
    <dgm:cxn modelId="{23E31CC6-3C01-4A56-8B36-DCB9F9DEE8FF}" srcId="{9DB23D42-BC25-41C4-9A3F-A3E78CFB9E14}" destId="{7782AA44-0CB5-4A4E-9298-02DD0F6207E3}" srcOrd="3" destOrd="0" parTransId="{D2C9008C-6967-4374-8845-41E2712E746D}" sibTransId="{725BCB60-469A-4BFE-AE83-6594DC804F15}"/>
    <dgm:cxn modelId="{CD50EA06-8389-46A8-840E-4FE28A90F8CD}" type="presOf" srcId="{9DB23D42-BC25-41C4-9A3F-A3E78CFB9E14}" destId="{B84BFEFB-261E-437C-AD9E-90ED8A3C8045}" srcOrd="0" destOrd="0" presId="urn:microsoft.com/office/officeart/2005/8/layout/hChevron3"/>
    <dgm:cxn modelId="{366E7F77-B777-411A-82ED-CA7801758DE6}" type="presParOf" srcId="{B84BFEFB-261E-437C-AD9E-90ED8A3C8045}" destId="{1450B55C-E4AF-4C4A-86D5-6F08C883C8A1}" srcOrd="0" destOrd="0" presId="urn:microsoft.com/office/officeart/2005/8/layout/hChevron3"/>
    <dgm:cxn modelId="{04880D2C-E256-43B7-B761-51CD00A26234}" type="presOf" srcId="{4B5DF693-4886-4E9C-B265-25DF30A69707}" destId="{1450B55C-E4AF-4C4A-86D5-6F08C883C8A1}" srcOrd="0" destOrd="0" presId="urn:microsoft.com/office/officeart/2005/8/layout/hChevron3"/>
    <dgm:cxn modelId="{22C66983-97EF-43C3-B827-478729067C22}" type="presParOf" srcId="{B84BFEFB-261E-437C-AD9E-90ED8A3C8045}" destId="{B9E1FA38-2042-466B-8091-F149A9FE2767}" srcOrd="1" destOrd="0" presId="urn:microsoft.com/office/officeart/2005/8/layout/hChevron3"/>
    <dgm:cxn modelId="{815062E8-CC2B-4396-86C4-5140E556DD8C}" type="presParOf" srcId="{B84BFEFB-261E-437C-AD9E-90ED8A3C8045}" destId="{97ED5984-E182-4084-893A-3007DB7F6057}" srcOrd="2" destOrd="0" presId="urn:microsoft.com/office/officeart/2005/8/layout/hChevron3"/>
    <dgm:cxn modelId="{DBCB0765-13E5-40B6-8817-F8537C841C94}" type="presOf" srcId="{D21DC186-0676-45FC-9354-C0188C2FF392}" destId="{97ED5984-E182-4084-893A-3007DB7F6057}" srcOrd="0" destOrd="0" presId="urn:microsoft.com/office/officeart/2005/8/layout/hChevron3"/>
    <dgm:cxn modelId="{00BB5D1B-09E6-45EF-9CCB-40F9EB214FD1}" type="presParOf" srcId="{B84BFEFB-261E-437C-AD9E-90ED8A3C8045}" destId="{D2344F82-2A90-412D-B813-61B1B47F68C7}" srcOrd="3" destOrd="0" presId="urn:microsoft.com/office/officeart/2005/8/layout/hChevron3"/>
    <dgm:cxn modelId="{FEA7C37E-7562-4AC1-970E-B292BE7D6A1D}" type="presParOf" srcId="{B84BFEFB-261E-437C-AD9E-90ED8A3C8045}" destId="{BA1BBACD-C964-4429-B8AC-A0F655E890BE}" srcOrd="4" destOrd="0" presId="urn:microsoft.com/office/officeart/2005/8/layout/hChevron3"/>
    <dgm:cxn modelId="{26AFCAA1-7298-4567-B5BA-138D8FED6175}" type="presOf" srcId="{CB84C01F-80D0-4070-80A6-CB6614DA8F48}" destId="{BA1BBACD-C964-4429-B8AC-A0F655E890BE}" srcOrd="0" destOrd="0" presId="urn:microsoft.com/office/officeart/2005/8/layout/hChevron3"/>
    <dgm:cxn modelId="{8CDD58FE-1BFB-4057-A7F2-91E03C8162F3}" type="presParOf" srcId="{B84BFEFB-261E-437C-AD9E-90ED8A3C8045}" destId="{4BB9BBA8-BE10-4C7F-BC33-D69EAF3015DF}" srcOrd="5" destOrd="0" presId="urn:microsoft.com/office/officeart/2005/8/layout/hChevron3"/>
    <dgm:cxn modelId="{D1B8F77C-2760-4F1B-B01A-1FB716450023}" type="presParOf" srcId="{B84BFEFB-261E-437C-AD9E-90ED8A3C8045}" destId="{CA5B8B3C-0BD2-4DBB-A4F2-03BAEC1E820A}" srcOrd="6" destOrd="0" presId="urn:microsoft.com/office/officeart/2005/8/layout/hChevron3"/>
    <dgm:cxn modelId="{C8E236C9-B072-49F3-8FC9-C22A7F100638}" type="presOf" srcId="{7782AA44-0CB5-4A4E-9298-02DD0F6207E3}" destId="{CA5B8B3C-0BD2-4DBB-A4F2-03BAEC1E820A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838325" cy="1798955"/>
        <a:chOff x="0" y="0"/>
        <a:chExt cx="1838325" cy="1798955"/>
      </a:xfrm>
    </dsp:grpSpPr>
    <dsp:sp modelId="{DD9406C3-FC80-4468-A55B-122D744D43F0}">
      <dsp:nvSpPr>
        <dsp:cNvPr id="4" name="同侧圆角矩形 3"/>
        <dsp:cNvSpPr/>
      </dsp:nvSpPr>
      <dsp:spPr bwMode="white">
        <a:xfrm rot="5400000">
          <a:off x="1076668" y="-371522"/>
          <a:ext cx="346787" cy="1176528"/>
        </a:xfrm>
        <a:prstGeom prst="round2SameRect">
          <a:avLst/>
        </a:prstGeom>
      </dsp:spPr>
      <dsp:style>
        <a:lnRef idx="2">
          <a:schemeClr val="accent6">
            <a:alpha val="90000"/>
            <a:tint val="40000"/>
          </a:schemeClr>
        </a:lnRef>
        <a:fillRef idx="1">
          <a:schemeClr val="accent6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30480" tIns="15240" rIns="30480" bIns="15240" anchor="ctr"/>
        <a:lstStyle>
          <a:lvl1pPr algn="l">
            <a:defRPr sz="800"/>
          </a:lvl1pPr>
          <a:lvl2pPr marL="57150" indent="-57150" algn="l">
            <a:defRPr sz="800"/>
          </a:lvl2pPr>
          <a:lvl3pPr marL="114300" indent="-57150" algn="l">
            <a:defRPr sz="800"/>
          </a:lvl3pPr>
          <a:lvl4pPr marL="171450" indent="-57150" algn="l">
            <a:defRPr sz="800"/>
          </a:lvl4pPr>
          <a:lvl5pPr marL="228600" indent="-57150" algn="l">
            <a:defRPr sz="800"/>
          </a:lvl5pPr>
          <a:lvl6pPr marL="285750" indent="-57150" algn="l">
            <a:defRPr sz="800"/>
          </a:lvl6pPr>
          <a:lvl7pPr marL="342900" indent="-57150" algn="l">
            <a:defRPr sz="800"/>
          </a:lvl7pPr>
          <a:lvl8pPr marL="400050" indent="-57150" algn="l">
            <a:defRPr sz="800"/>
          </a:lvl8pPr>
          <a:lvl9pPr marL="457200" indent="-57150" algn="l">
            <a:defRPr sz="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  <a:sym typeface="+mn-ea"/>
            </a:rPr>
            <a:t>椭圆形至长椭圆形</a:t>
          </a:r>
          <a:endParaRPr lang="zh-CN" altLang="en-US">
            <a:solidFill>
              <a:schemeClr val="dk1"/>
            </a:solidFill>
          </a:endParaRPr>
        </a:p>
      </dsp:txBody>
      <dsp:txXfrm rot="5400000">
        <a:off x="1076668" y="-371522"/>
        <a:ext cx="346787" cy="1176528"/>
      </dsp:txXfrm>
    </dsp:sp>
    <dsp:sp modelId="{96BE2B31-D87C-43E1-BE64-4C27B13F4AA4}">
      <dsp:nvSpPr>
        <dsp:cNvPr id="3" name="圆角矩形 2"/>
        <dsp:cNvSpPr/>
      </dsp:nvSpPr>
      <dsp:spPr bwMode="white">
        <a:xfrm>
          <a:off x="0" y="0"/>
          <a:ext cx="661797" cy="433483"/>
        </a:xfrm>
        <a:prstGeom prst="roundRect">
          <a:avLst/>
        </a:prstGeom>
      </dsp:spPr>
      <dsp:style>
        <a:lnRef idx="3">
          <a:schemeClr val="lt1"/>
        </a:lnRef>
        <a:fillRef idx="1">
          <a:schemeClr val="accent6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41910" tIns="20955" rIns="41910" bIns="2095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叶片形状</a:t>
          </a:r>
          <a:endParaRPr lang="zh-CN" altLang="en-US"/>
        </a:p>
      </dsp:txBody>
      <dsp:txXfrm>
        <a:off x="0" y="0"/>
        <a:ext cx="661797" cy="433483"/>
      </dsp:txXfrm>
    </dsp:sp>
    <dsp:sp modelId="{6EB2A58E-CA03-4F76-94B6-D8FE50231963}">
      <dsp:nvSpPr>
        <dsp:cNvPr id="6" name="同侧圆角矩形 5"/>
        <dsp:cNvSpPr/>
      </dsp:nvSpPr>
      <dsp:spPr bwMode="white">
        <a:xfrm rot="5400000">
          <a:off x="1076668" y="83635"/>
          <a:ext cx="346787" cy="1176528"/>
        </a:xfrm>
        <a:prstGeom prst="round2SameRect">
          <a:avLst/>
        </a:prstGeom>
      </dsp:spPr>
      <dsp:style>
        <a:lnRef idx="2">
          <a:schemeClr val="accent6">
            <a:alpha val="90000"/>
            <a:tint val="40000"/>
          </a:schemeClr>
        </a:lnRef>
        <a:fillRef idx="1">
          <a:schemeClr val="accent6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30480" tIns="15240" rIns="30480" bIns="15240" anchor="ctr"/>
        <a:lstStyle>
          <a:lvl1pPr algn="l">
            <a:defRPr sz="800"/>
          </a:lvl1pPr>
          <a:lvl2pPr marL="57150" indent="-57150" algn="l">
            <a:defRPr sz="800"/>
          </a:lvl2pPr>
          <a:lvl3pPr marL="114300" indent="-57150" algn="l">
            <a:defRPr sz="800"/>
          </a:lvl3pPr>
          <a:lvl4pPr marL="171450" indent="-57150" algn="l">
            <a:defRPr sz="800"/>
          </a:lvl4pPr>
          <a:lvl5pPr marL="228600" indent="-57150" algn="l">
            <a:defRPr sz="800"/>
          </a:lvl5pPr>
          <a:lvl6pPr marL="285750" indent="-57150" algn="l">
            <a:defRPr sz="800"/>
          </a:lvl6pPr>
          <a:lvl7pPr marL="342900" indent="-57150" algn="l">
            <a:defRPr sz="800"/>
          </a:lvl7pPr>
          <a:lvl8pPr marL="400050" indent="-57150" algn="l">
            <a:defRPr sz="800"/>
          </a:lvl8pPr>
          <a:lvl9pPr marL="457200" indent="-57150" algn="l">
            <a:defRPr sz="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  <a:sym typeface="+mn-ea"/>
            </a:rPr>
            <a:t>深绿色</a:t>
          </a:r>
          <a:endParaRPr lang="zh-CN" altLang="en-US">
            <a:solidFill>
              <a:schemeClr val="dk1"/>
            </a:solidFill>
          </a:endParaRPr>
        </a:p>
      </dsp:txBody>
      <dsp:txXfrm rot="5400000">
        <a:off x="1076668" y="83635"/>
        <a:ext cx="346787" cy="1176528"/>
      </dsp:txXfrm>
    </dsp:sp>
    <dsp:sp modelId="{EBD335B5-8308-49CB-9630-99D852747B1F}">
      <dsp:nvSpPr>
        <dsp:cNvPr id="5" name="圆角矩形 4"/>
        <dsp:cNvSpPr/>
      </dsp:nvSpPr>
      <dsp:spPr bwMode="white">
        <a:xfrm>
          <a:off x="0" y="455157"/>
          <a:ext cx="661797" cy="433483"/>
        </a:xfrm>
        <a:prstGeom prst="roundRect">
          <a:avLst/>
        </a:prstGeom>
      </dsp:spPr>
      <dsp:style>
        <a:lnRef idx="3">
          <a:schemeClr val="lt1"/>
        </a:lnRef>
        <a:fillRef idx="1">
          <a:schemeClr val="accent6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41910" tIns="20955" rIns="41910" bIns="2095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叶片颜色</a:t>
          </a:r>
          <a:endParaRPr lang="zh-CN" altLang="en-US"/>
        </a:p>
      </dsp:txBody>
      <dsp:txXfrm>
        <a:off x="0" y="455157"/>
        <a:ext cx="661797" cy="433483"/>
      </dsp:txXfrm>
    </dsp:sp>
    <dsp:sp modelId="{64028F0D-BE57-4642-92F7-303D4E45C524}">
      <dsp:nvSpPr>
        <dsp:cNvPr id="8" name="同侧圆角矩形 7"/>
        <dsp:cNvSpPr/>
      </dsp:nvSpPr>
      <dsp:spPr bwMode="white">
        <a:xfrm rot="5400000">
          <a:off x="1076668" y="538792"/>
          <a:ext cx="346787" cy="1176528"/>
        </a:xfrm>
        <a:prstGeom prst="round2SameRect">
          <a:avLst/>
        </a:prstGeom>
      </dsp:spPr>
      <dsp:style>
        <a:lnRef idx="2">
          <a:schemeClr val="accent6">
            <a:alpha val="90000"/>
            <a:tint val="40000"/>
          </a:schemeClr>
        </a:lnRef>
        <a:fillRef idx="1">
          <a:schemeClr val="accent6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30480" tIns="15240" rIns="30480" bIns="15240" anchor="ctr"/>
        <a:lstStyle>
          <a:lvl1pPr algn="l">
            <a:defRPr sz="800"/>
          </a:lvl1pPr>
          <a:lvl2pPr marL="57150" indent="-57150" algn="l">
            <a:defRPr sz="800"/>
          </a:lvl2pPr>
          <a:lvl3pPr marL="114300" indent="-57150" algn="l">
            <a:defRPr sz="800"/>
          </a:lvl3pPr>
          <a:lvl4pPr marL="171450" indent="-57150" algn="l">
            <a:defRPr sz="800"/>
          </a:lvl4pPr>
          <a:lvl5pPr marL="228600" indent="-57150" algn="l">
            <a:defRPr sz="800"/>
          </a:lvl5pPr>
          <a:lvl6pPr marL="285750" indent="-57150" algn="l">
            <a:defRPr sz="800"/>
          </a:lvl6pPr>
          <a:lvl7pPr marL="342900" indent="-57150" algn="l">
            <a:defRPr sz="800"/>
          </a:lvl7pPr>
          <a:lvl8pPr marL="400050" indent="-57150" algn="l">
            <a:defRPr sz="800"/>
          </a:lvl8pPr>
          <a:lvl9pPr marL="457200" indent="-57150" algn="l">
            <a:defRPr sz="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dk1"/>
              </a:solidFill>
              <a:sym typeface="+mn-ea"/>
            </a:rPr>
            <a:t>制糖，酿酒，制醋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dk1"/>
              </a:solidFill>
              <a:sym typeface="+mn-ea"/>
            </a:rPr>
            <a:t>提取丙种维生素...</a:t>
          </a:r>
          <a:endParaRPr lang="zh-CN" altLang="en-US">
            <a:solidFill>
              <a:schemeClr val="dk1"/>
            </a:solidFill>
            <a:sym typeface="+mn-ea"/>
          </a:endParaRPr>
        </a:p>
      </dsp:txBody>
      <dsp:txXfrm rot="5400000">
        <a:off x="1076668" y="538792"/>
        <a:ext cx="346787" cy="1176528"/>
      </dsp:txXfrm>
    </dsp:sp>
    <dsp:sp modelId="{B093CE78-670B-40EB-95CF-315E334D550F}">
      <dsp:nvSpPr>
        <dsp:cNvPr id="7" name="圆角矩形 6"/>
        <dsp:cNvSpPr/>
      </dsp:nvSpPr>
      <dsp:spPr bwMode="white">
        <a:xfrm>
          <a:off x="0" y="910315"/>
          <a:ext cx="661797" cy="433483"/>
        </a:xfrm>
        <a:prstGeom prst="roundRect">
          <a:avLst/>
        </a:prstGeom>
      </dsp:spPr>
      <dsp:style>
        <a:lnRef idx="3">
          <a:schemeClr val="lt1"/>
        </a:lnRef>
        <a:fillRef idx="1">
          <a:schemeClr val="accent6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41910" tIns="20955" rIns="41910" bIns="2095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用途</a:t>
          </a:r>
          <a:endParaRPr lang="zh-CN" altLang="en-US"/>
        </a:p>
      </dsp:txBody>
      <dsp:txXfrm>
        <a:off x="0" y="910315"/>
        <a:ext cx="661797" cy="433483"/>
      </dsp:txXfrm>
    </dsp:sp>
    <dsp:sp modelId="{39A78FBE-A90F-42B4-9604-8FB2940558D3}">
      <dsp:nvSpPr>
        <dsp:cNvPr id="18" name="同侧圆角矩形 17"/>
        <dsp:cNvSpPr/>
      </dsp:nvSpPr>
      <dsp:spPr bwMode="white">
        <a:xfrm rot="5400000">
          <a:off x="1076668" y="993949"/>
          <a:ext cx="346787" cy="1176528"/>
        </a:xfrm>
        <a:prstGeom prst="round2SameRect">
          <a:avLst/>
        </a:prstGeom>
      </dsp:spPr>
      <dsp:style>
        <a:lnRef idx="2">
          <a:schemeClr val="accent6">
            <a:alpha val="90000"/>
            <a:tint val="40000"/>
          </a:schemeClr>
        </a:lnRef>
        <a:fillRef idx="1">
          <a:schemeClr val="accent6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30480" tIns="15240" rIns="30480" bIns="15240" anchor="ctr"/>
        <a:lstStyle>
          <a:lvl1pPr algn="l">
            <a:defRPr sz="800"/>
          </a:lvl1pPr>
          <a:lvl2pPr marL="57150" indent="-57150" algn="l">
            <a:defRPr sz="800"/>
          </a:lvl2pPr>
          <a:lvl3pPr marL="114300" indent="-57150" algn="l">
            <a:defRPr sz="800"/>
          </a:lvl3pPr>
          <a:lvl4pPr marL="171450" indent="-57150" algn="l">
            <a:defRPr sz="800"/>
          </a:lvl4pPr>
          <a:lvl5pPr marL="228600" indent="-57150" algn="l">
            <a:defRPr sz="800"/>
          </a:lvl5pPr>
          <a:lvl6pPr marL="285750" indent="-57150" algn="l">
            <a:defRPr sz="800"/>
          </a:lvl6pPr>
          <a:lvl7pPr marL="342900" indent="-57150" algn="l">
            <a:defRPr sz="800"/>
          </a:lvl7pPr>
          <a:lvl8pPr marL="400050" indent="-57150" algn="l">
            <a:defRPr sz="800"/>
          </a:lvl8pPr>
          <a:lvl9pPr marL="457200" indent="-57150" algn="l">
            <a:defRPr sz="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>
              <a:solidFill>
                <a:schemeClr val="dk1"/>
              </a:solidFill>
              <a:sym typeface="+mn-ea"/>
            </a:rPr>
            <a:t>花期、果期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常见病虫害</a:t>
          </a:r>
          <a:r>
            <a:rPr lang="en-US" altLang="zh-CN">
              <a:solidFill>
                <a:schemeClr val="dk1"/>
              </a:solidFill>
            </a:rPr>
            <a:t>...</a:t>
          </a:r>
          <a:endParaRPr lang="en-US" altLang="zh-CN">
            <a:solidFill>
              <a:schemeClr val="dk1"/>
            </a:solidFill>
          </a:endParaRPr>
        </a:p>
      </dsp:txBody>
      <dsp:txXfrm rot="5400000">
        <a:off x="1076668" y="993949"/>
        <a:ext cx="346787" cy="1176528"/>
      </dsp:txXfrm>
    </dsp:sp>
    <dsp:sp modelId="{AB9B856B-35BB-4BB0-AA32-AEB2FC120031}">
      <dsp:nvSpPr>
        <dsp:cNvPr id="17" name="圆角矩形 16"/>
        <dsp:cNvSpPr/>
      </dsp:nvSpPr>
      <dsp:spPr bwMode="white">
        <a:xfrm>
          <a:off x="0" y="1365472"/>
          <a:ext cx="661797" cy="433483"/>
        </a:xfrm>
        <a:prstGeom prst="roundRect">
          <a:avLst/>
        </a:prstGeom>
      </dsp:spPr>
      <dsp:style>
        <a:lnRef idx="3">
          <a:schemeClr val="lt1"/>
        </a:lnRef>
        <a:fillRef idx="1">
          <a:schemeClr val="accent6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41910" tIns="20955" rIns="41910" bIns="2095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其他属性</a:t>
          </a:r>
          <a:endParaRPr lang="zh-CN" altLang="en-US"/>
        </a:p>
      </dsp:txBody>
      <dsp:txXfrm>
        <a:off x="0" y="1365472"/>
        <a:ext cx="661797" cy="4334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044940" cy="3334385"/>
        <a:chOff x="0" y="0"/>
        <a:chExt cx="9044940" cy="3334385"/>
      </a:xfrm>
    </dsp:grpSpPr>
    <dsp:sp modelId="{1450B55C-E4AF-4C4A-86D5-6F08C883C8A1}">
      <dsp:nvSpPr>
        <dsp:cNvPr id="9" name="五边形 8"/>
        <dsp:cNvSpPr/>
      </dsp:nvSpPr>
      <dsp:spPr bwMode="white">
        <a:xfrm>
          <a:off x="0" y="1135137"/>
          <a:ext cx="2660276" cy="1064111"/>
        </a:xfrm>
        <a:prstGeom prst="homePlate">
          <a:avLst/>
        </a:prstGeom>
      </dsp:spPr>
      <dsp:style>
        <a:lnRef idx="2">
          <a:schemeClr val="lt1"/>
        </a:lnRef>
        <a:fillRef idx="1">
          <a:schemeClr val="accent3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28016" tIns="64008" rIns="32004" bIns="64008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/>
            <a:t>数据收集</a:t>
          </a:r>
          <a:endParaRPr lang="zh-CN" altLang="en-US" sz="2400"/>
        </a:p>
      </dsp:txBody>
      <dsp:txXfrm>
        <a:off x="0" y="1135137"/>
        <a:ext cx="2660276" cy="1064111"/>
      </dsp:txXfrm>
    </dsp:sp>
    <dsp:sp modelId="{97ED5984-E182-4084-893A-3007DB7F6057}">
      <dsp:nvSpPr>
        <dsp:cNvPr id="10" name="燕尾形 9"/>
        <dsp:cNvSpPr/>
      </dsp:nvSpPr>
      <dsp:spPr bwMode="white">
        <a:xfrm>
          <a:off x="2128221" y="1135137"/>
          <a:ext cx="2660276" cy="1064111"/>
        </a:xfrm>
        <a:prstGeom prst="chevron">
          <a:avLst/>
        </a:prstGeom>
      </dsp:spPr>
      <dsp:style>
        <a:lnRef idx="2">
          <a:schemeClr val="lt1"/>
        </a:lnRef>
        <a:fillRef idx="1">
          <a:schemeClr val="accent3">
            <a:hueOff val="3760000"/>
            <a:satOff val="-5620"/>
            <a:lumOff val="-91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6012" tIns="64008" rIns="32004" bIns="64008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>
              <a:solidFill>
                <a:srgbClr val="FF0000"/>
              </a:solidFill>
            </a:rPr>
            <a:t>后端开发</a:t>
          </a:r>
          <a:endParaRPr lang="zh-CN" altLang="en-US" sz="2400">
            <a:solidFill>
              <a:srgbClr val="FF0000"/>
            </a:solidFill>
          </a:endParaRPr>
        </a:p>
      </dsp:txBody>
      <dsp:txXfrm>
        <a:off x="2128221" y="1135137"/>
        <a:ext cx="2660276" cy="1064111"/>
      </dsp:txXfrm>
    </dsp:sp>
    <dsp:sp modelId="{BA1BBACD-C964-4429-B8AC-A0F655E890BE}">
      <dsp:nvSpPr>
        <dsp:cNvPr id="11" name="燕尾形 10"/>
        <dsp:cNvSpPr/>
      </dsp:nvSpPr>
      <dsp:spPr bwMode="white">
        <a:xfrm>
          <a:off x="4256442" y="1135137"/>
          <a:ext cx="2660276" cy="1064111"/>
        </a:xfrm>
        <a:prstGeom prst="chevron">
          <a:avLst/>
        </a:prstGeom>
      </dsp:spPr>
      <dsp:style>
        <a:lnRef idx="2">
          <a:schemeClr val="lt1"/>
        </a:lnRef>
        <a:fillRef idx="1">
          <a:schemeClr val="accent3">
            <a:hueOff val="7520000"/>
            <a:satOff val="-11241"/>
            <a:lumOff val="-1829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6012" tIns="64008" rIns="32004" bIns="64008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/>
            <a:t>前端开发</a:t>
          </a:r>
          <a:endParaRPr lang="zh-CN" altLang="en-US" sz="2400"/>
        </a:p>
      </dsp:txBody>
      <dsp:txXfrm>
        <a:off x="4256442" y="1135137"/>
        <a:ext cx="2660276" cy="1064111"/>
      </dsp:txXfrm>
    </dsp:sp>
    <dsp:sp modelId="{CA5B8B3C-0BD2-4DBB-A4F2-03BAEC1E820A}">
      <dsp:nvSpPr>
        <dsp:cNvPr id="13" name="燕尾形 12"/>
        <dsp:cNvSpPr/>
      </dsp:nvSpPr>
      <dsp:spPr bwMode="white">
        <a:xfrm>
          <a:off x="6384664" y="1135137"/>
          <a:ext cx="2660276" cy="1064111"/>
        </a:xfrm>
        <a:prstGeom prst="chevron">
          <a:avLst/>
        </a:prstGeom>
      </dsp:spPr>
      <dsp:style>
        <a:lnRef idx="2">
          <a:schemeClr val="lt1"/>
        </a:lnRef>
        <a:fillRef idx="1">
          <a:schemeClr val="accent3">
            <a:hueOff val="11280000"/>
            <a:satOff val="-16862"/>
            <a:lumOff val="-274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6012" tIns="64008" rIns="32004" bIns="64008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2400"/>
            <a:t>系统部署</a:t>
          </a:r>
          <a:endParaRPr lang="zh-CN" sz="2400"/>
        </a:p>
      </dsp:txBody>
      <dsp:txXfrm>
        <a:off x="6384664" y="1135137"/>
        <a:ext cx="2660276" cy="10641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55883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55883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55883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3355847"/>
            <a:ext cx="12188952" cy="35021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42" y="123444"/>
            <a:ext cx="1126651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55883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44276" y="1288795"/>
            <a:ext cx="7503447" cy="4131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microsoft.com/office/2007/relationships/diagramDrawing" Target="../diagrams/drawin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3" Type="http://schemas.openxmlformats.org/officeDocument/2006/relationships/diagramData" Target="../diagrams/data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 flipV="1">
            <a:off x="10281920" y="3509010"/>
            <a:ext cx="1447800" cy="76199"/>
          </a:xfrm>
          <a:custGeom>
            <a:avLst/>
            <a:gdLst/>
            <a:ahLst/>
            <a:cxnLst/>
            <a:rect l="l" t="t" r="r" b="b"/>
            <a:pathLst>
              <a:path w="2063750">
                <a:moveTo>
                  <a:pt x="2063552" y="0"/>
                </a:moveTo>
                <a:lnTo>
                  <a:pt x="0" y="1"/>
                </a:lnTo>
              </a:path>
            </a:pathLst>
          </a:custGeom>
          <a:ln w="38100">
            <a:solidFill>
              <a:srgbClr val="1F497D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86375" y="5805263"/>
            <a:ext cx="4386064" cy="8704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2915" y="2670813"/>
            <a:ext cx="11266515" cy="676910"/>
          </a:xfrm>
        </p:spPr>
        <p:txBody>
          <a:bodyPr/>
          <a:lstStyle/>
          <a:p>
            <a:pPr algn="ctr"/>
            <a:r>
              <a:rPr lang="zh-CN" altLang="en-US" sz="4400" dirty="0"/>
              <a:t>基于多模态知识图谱的植物分类和鉴别系统</a:t>
            </a:r>
            <a:endParaRPr lang="en-US" sz="4400" dirty="0"/>
          </a:p>
        </p:txBody>
      </p:sp>
      <p:sp>
        <p:nvSpPr>
          <p:cNvPr id="10" name="标题 1"/>
          <p:cNvSpPr/>
          <p:nvPr/>
        </p:nvSpPr>
        <p:spPr>
          <a:xfrm>
            <a:off x="3205942" y="4114853"/>
            <a:ext cx="5780115" cy="923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55883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pPr algn="ctr"/>
            <a:r>
              <a:rPr lang="zh-CN" altLang="en-US" sz="2000" dirty="0"/>
              <a:t>岑芃均</a:t>
            </a:r>
            <a:r>
              <a:rPr lang="en-US" altLang="zh-CN" sz="2000" dirty="0"/>
              <a:t> </a:t>
            </a:r>
            <a:r>
              <a:rPr lang="zh-CN" altLang="en-US" sz="2000" dirty="0"/>
              <a:t>魏少杭</a:t>
            </a:r>
            <a:endParaRPr lang="en-US" altLang="zh-CN" sz="2000" dirty="0"/>
          </a:p>
          <a:p>
            <a:pPr algn="ctr"/>
            <a:endParaRPr lang="zh-CN" altLang="en-US" sz="2000" dirty="0"/>
          </a:p>
          <a:p>
            <a:pPr algn="ctr"/>
            <a:r>
              <a:rPr lang="zh-CN" altLang="en-US" sz="2000" dirty="0"/>
              <a:t>指导教师：牛广林</a:t>
            </a:r>
            <a:endParaRPr lang="zh-CN" altLang="en-US" sz="2000" dirty="0"/>
          </a:p>
        </p:txBody>
      </p:sp>
      <p:sp>
        <p:nvSpPr>
          <p:cNvPr id="3" name="object 4"/>
          <p:cNvSpPr/>
          <p:nvPr/>
        </p:nvSpPr>
        <p:spPr>
          <a:xfrm rot="5400000" flipV="1">
            <a:off x="305435" y="2590165"/>
            <a:ext cx="532130" cy="76200"/>
          </a:xfrm>
          <a:custGeom>
            <a:avLst/>
            <a:gdLst/>
            <a:ahLst/>
            <a:cxnLst/>
            <a:rect l="l" t="t" r="r" b="b"/>
            <a:pathLst>
              <a:path w="2387600">
                <a:moveTo>
                  <a:pt x="2387080" y="0"/>
                </a:moveTo>
                <a:lnTo>
                  <a:pt x="0" y="1"/>
                </a:lnTo>
              </a:path>
            </a:pathLst>
          </a:custGeom>
          <a:ln w="38100">
            <a:solidFill>
              <a:srgbClr val="1F497D"/>
            </a:solidFill>
          </a:ln>
        </p:spPr>
        <p:txBody>
          <a:bodyPr wrap="square" lIns="0" tIns="0" rIns="0" bIns="0" rtlCol="0"/>
          <a:p/>
        </p:txBody>
      </p:sp>
      <p:sp>
        <p:nvSpPr>
          <p:cNvPr id="7" name="object 4"/>
          <p:cNvSpPr/>
          <p:nvPr/>
        </p:nvSpPr>
        <p:spPr>
          <a:xfrm rot="5400000" flipV="1">
            <a:off x="11501755" y="3279775"/>
            <a:ext cx="532130" cy="76200"/>
          </a:xfrm>
          <a:custGeom>
            <a:avLst/>
            <a:gdLst/>
            <a:ahLst/>
            <a:cxnLst/>
            <a:rect l="l" t="t" r="r" b="b"/>
            <a:pathLst>
              <a:path w="2387600">
                <a:moveTo>
                  <a:pt x="2387080" y="0"/>
                </a:moveTo>
                <a:lnTo>
                  <a:pt x="0" y="1"/>
                </a:lnTo>
              </a:path>
            </a:pathLst>
          </a:custGeom>
          <a:ln w="38100">
            <a:solidFill>
              <a:srgbClr val="1F497D"/>
            </a:solidFill>
          </a:ln>
        </p:spPr>
        <p:txBody>
          <a:bodyPr wrap="square" lIns="0" tIns="0" rIns="0" bIns="0" rtlCol="0"/>
          <a:p/>
        </p:txBody>
      </p:sp>
      <p:sp>
        <p:nvSpPr>
          <p:cNvPr id="8" name="object 5"/>
          <p:cNvSpPr/>
          <p:nvPr/>
        </p:nvSpPr>
        <p:spPr>
          <a:xfrm flipV="1">
            <a:off x="533400" y="2286000"/>
            <a:ext cx="1447800" cy="76199"/>
          </a:xfrm>
          <a:custGeom>
            <a:avLst/>
            <a:gdLst/>
            <a:ahLst/>
            <a:cxnLst/>
            <a:rect l="l" t="t" r="r" b="b"/>
            <a:pathLst>
              <a:path w="2063750">
                <a:moveTo>
                  <a:pt x="2063552" y="0"/>
                </a:moveTo>
                <a:lnTo>
                  <a:pt x="0" y="1"/>
                </a:lnTo>
              </a:path>
            </a:pathLst>
          </a:custGeom>
          <a:ln w="38100">
            <a:solidFill>
              <a:srgbClr val="1F497D"/>
            </a:solidFill>
          </a:ln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3355847"/>
            <a:ext cx="12188952" cy="35021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9415"/>
            <a:ext cx="12188825" cy="5975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676400" y="1752600"/>
            <a:ext cx="9137015" cy="3680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4000" b="1" dirty="0"/>
              <a:t>一、选题背景</a:t>
            </a:r>
            <a:endParaRPr lang="en-US" altLang="zh-CN" sz="4000" b="1" dirty="0"/>
          </a:p>
          <a:p>
            <a:pPr fontAlgn="auto">
              <a:lnSpc>
                <a:spcPct val="150000"/>
              </a:lnSpc>
            </a:pPr>
            <a:r>
              <a:rPr lang="zh-CN" altLang="en-US" sz="4000" b="1" dirty="0"/>
              <a:t>二、项目内容</a:t>
            </a:r>
            <a:endParaRPr lang="zh-CN" altLang="en-US" sz="4000" b="1" dirty="0"/>
          </a:p>
          <a:p>
            <a:pPr fontAlgn="auto">
              <a:lnSpc>
                <a:spcPct val="150000"/>
              </a:lnSpc>
            </a:pPr>
            <a:r>
              <a:rPr lang="zh-CN" altLang="en-US" sz="4000" b="1" dirty="0"/>
              <a:t>三、创新点</a:t>
            </a:r>
            <a:endParaRPr lang="zh-CN" altLang="en-US" sz="4000" b="1" dirty="0"/>
          </a:p>
          <a:p>
            <a:pPr fontAlgn="auto">
              <a:lnSpc>
                <a:spcPct val="150000"/>
              </a:lnSpc>
            </a:pPr>
            <a:r>
              <a:rPr lang="zh-CN" altLang="en-US" sz="4000" b="1" dirty="0">
                <a:solidFill>
                  <a:srgbClr val="C00000"/>
                </a:solidFill>
              </a:rPr>
              <a:t>四、项目进展</a:t>
            </a:r>
            <a:endParaRPr lang="zh-CN" alt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8097" y="228854"/>
            <a:ext cx="11266515" cy="553720"/>
          </a:xfrm>
        </p:spPr>
        <p:txBody>
          <a:bodyPr/>
          <a:lstStyle/>
          <a:p>
            <a:r>
              <a:rPr lang="zh-CN" altLang="en-US" sz="3600"/>
              <a:t>内容提要</a:t>
            </a:r>
            <a:endParaRPr lang="zh-CN" altLang="en-US"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191" y="423672"/>
            <a:ext cx="12176760" cy="597407"/>
          </a:xfrm>
          <a:prstGeom prst="rect">
            <a:avLst/>
          </a:prstGeom>
        </p:spPr>
      </p:pic>
      <p:sp>
        <p:nvSpPr>
          <p:cNvPr id="36" name="object 6"/>
          <p:cNvSpPr txBox="1">
            <a:spLocks noGrp="1"/>
          </p:cNvSpPr>
          <p:nvPr/>
        </p:nvSpPr>
        <p:spPr>
          <a:xfrm>
            <a:off x="429895" y="167005"/>
            <a:ext cx="803656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1" i="0">
                <a:solidFill>
                  <a:srgbClr val="355883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</a:tabLst>
            </a:pPr>
            <a:r>
              <a:rPr lang="zh-CN" sz="3600"/>
              <a:t>项目进展</a:t>
            </a:r>
            <a:endParaRPr lang="zh-CN" sz="3600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1371600" y="1066800"/>
          <a:ext cx="9044940" cy="3334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1" name="文本框 40"/>
          <p:cNvSpPr txBox="1"/>
          <p:nvPr/>
        </p:nvSpPr>
        <p:spPr>
          <a:xfrm>
            <a:off x="1371600" y="3733800"/>
            <a:ext cx="64357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2400"/>
              <a:t>在本地的小规模植物数据上成功实现了系统</a:t>
            </a:r>
            <a:endParaRPr lang="zh-CN" altLang="en-US" sz="2400"/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sz="240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2400"/>
              <a:t>需要更多人手进行前端的开发和部署</a:t>
            </a:r>
            <a:endParaRPr lang="zh-CN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 flipV="1">
            <a:off x="0" y="3355340"/>
            <a:ext cx="5181600" cy="73660"/>
          </a:xfrm>
          <a:custGeom>
            <a:avLst/>
            <a:gdLst/>
            <a:ahLst/>
            <a:cxnLst/>
            <a:rect l="l" t="t" r="r" b="b"/>
            <a:pathLst>
              <a:path w="2621915">
                <a:moveTo>
                  <a:pt x="2621360" y="0"/>
                </a:moveTo>
                <a:lnTo>
                  <a:pt x="0" y="1"/>
                </a:lnTo>
              </a:path>
            </a:pathLst>
          </a:custGeom>
          <a:ln w="38100">
            <a:solidFill>
              <a:srgbClr val="1F49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58000" y="3429000"/>
            <a:ext cx="5334000" cy="76200"/>
          </a:xfrm>
          <a:custGeom>
            <a:avLst/>
            <a:gdLst/>
            <a:ahLst/>
            <a:cxnLst/>
            <a:rect l="l" t="t" r="r" b="b"/>
            <a:pathLst>
              <a:path w="2783840">
                <a:moveTo>
                  <a:pt x="2783632" y="0"/>
                </a:moveTo>
                <a:lnTo>
                  <a:pt x="0" y="1"/>
                </a:lnTo>
              </a:path>
            </a:pathLst>
          </a:custGeom>
          <a:ln w="38100">
            <a:solidFill>
              <a:srgbClr val="1F497D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43812" y="5524220"/>
            <a:ext cx="4248471" cy="843096"/>
          </a:xfrm>
          <a:prstGeom prst="rect">
            <a:avLst/>
          </a:prstGeom>
        </p:spPr>
      </p:pic>
      <p:sp>
        <p:nvSpPr>
          <p:cNvPr id="9" name="object 6"/>
          <p:cNvSpPr txBox="1">
            <a:spLocks noGrp="1"/>
          </p:cNvSpPr>
          <p:nvPr>
            <p:ph type="title"/>
          </p:nvPr>
        </p:nvSpPr>
        <p:spPr>
          <a:xfrm>
            <a:off x="5297169" y="3084195"/>
            <a:ext cx="1597660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</a:tabLst>
            </a:pPr>
            <a:r>
              <a:rPr lang="zh-CN" altLang="en-US" sz="4400" dirty="0"/>
              <a:t>谢谢！</a:t>
            </a:r>
            <a:endParaRPr lang="zh-CN" altLang="en-US" sz="4400" dirty="0"/>
          </a:p>
        </p:txBody>
      </p:sp>
      <p:sp>
        <p:nvSpPr>
          <p:cNvPr id="10" name="标题 1"/>
          <p:cNvSpPr/>
          <p:nvPr/>
        </p:nvSpPr>
        <p:spPr>
          <a:xfrm>
            <a:off x="533227" y="4354199"/>
            <a:ext cx="11266515" cy="245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55883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pPr algn="ctr"/>
            <a:r>
              <a:rPr lang="zh-CN" altLang="en-US" sz="1600" dirty="0"/>
              <a:t>汇报人  岑芃均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3355847"/>
            <a:ext cx="12188952" cy="35021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9415"/>
            <a:ext cx="12188825" cy="5975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676400" y="1752600"/>
            <a:ext cx="9137015" cy="3680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4000" b="1" dirty="0">
                <a:solidFill>
                  <a:srgbClr val="C00000"/>
                </a:solidFill>
              </a:rPr>
              <a:t>一、选题背景</a:t>
            </a:r>
            <a:endParaRPr lang="en-US" altLang="zh-CN" sz="4000" b="1" dirty="0">
              <a:solidFill>
                <a:srgbClr val="C0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4000" b="1" dirty="0"/>
              <a:t>二、项目内容</a:t>
            </a:r>
            <a:endParaRPr lang="zh-CN" altLang="en-US" sz="4000" b="1" dirty="0"/>
          </a:p>
          <a:p>
            <a:pPr fontAlgn="auto">
              <a:lnSpc>
                <a:spcPct val="150000"/>
              </a:lnSpc>
            </a:pPr>
            <a:r>
              <a:rPr lang="zh-CN" altLang="en-US" sz="4000" b="1" dirty="0"/>
              <a:t>三、创新点</a:t>
            </a:r>
            <a:endParaRPr lang="zh-CN" altLang="en-US" sz="4000" b="1" dirty="0"/>
          </a:p>
          <a:p>
            <a:pPr fontAlgn="auto">
              <a:lnSpc>
                <a:spcPct val="150000"/>
              </a:lnSpc>
            </a:pPr>
            <a:r>
              <a:rPr lang="zh-CN" altLang="en-US" sz="4000" b="1" dirty="0"/>
              <a:t>四、项目进展</a:t>
            </a:r>
            <a:endParaRPr lang="zh-CN" altLang="en-US" sz="40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8097" y="228854"/>
            <a:ext cx="11266515" cy="553720"/>
          </a:xfrm>
        </p:spPr>
        <p:txBody>
          <a:bodyPr/>
          <a:lstStyle/>
          <a:p>
            <a:r>
              <a:rPr lang="zh-CN" altLang="en-US" sz="3600"/>
              <a:t>内容提要</a:t>
            </a:r>
            <a:endParaRPr lang="zh-CN" altLang="en-US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3355847"/>
            <a:ext cx="12188952" cy="35021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9415"/>
            <a:ext cx="12188825" cy="59753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8440" y="150495"/>
            <a:ext cx="510032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</a:tabLst>
            </a:pPr>
            <a:r>
              <a:rPr lang="zh-CN" altLang="en-US" sz="3600" dirty="0"/>
              <a:t>选题背景</a:t>
            </a:r>
            <a:endParaRPr lang="zh-CN" altLang="en-US" sz="3600" dirty="0"/>
          </a:p>
        </p:txBody>
      </p:sp>
      <p:sp>
        <p:nvSpPr>
          <p:cNvPr id="8" name="object 5"/>
          <p:cNvSpPr txBox="1"/>
          <p:nvPr/>
        </p:nvSpPr>
        <p:spPr>
          <a:xfrm>
            <a:off x="351155" y="1559560"/>
            <a:ext cx="11040745" cy="3536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1F497D"/>
              </a:buClr>
              <a:buFont typeface="Wingdings" panose="05000000000000000000"/>
              <a:buChar char=""/>
              <a:tabLst>
                <a:tab pos="469265" algn="l"/>
                <a:tab pos="469900" algn="l"/>
              </a:tabLst>
            </a:pPr>
            <a:r>
              <a:rPr lang="zh-CN" sz="2800" dirty="0">
                <a:latin typeface="+mn-ea"/>
                <a:sym typeface="+mn-ea"/>
              </a:rPr>
              <a:t>植物分类和鉴别是植物学研究和植物资源应用的一个重要组成部分，现有的植物数据库和分类系统存在着诸多问题</a:t>
            </a:r>
            <a:r>
              <a:rPr lang="zh-CN" altLang="en-US" sz="2800" dirty="0">
                <a:latin typeface="+mn-ea"/>
                <a:sym typeface="+mn-ea"/>
              </a:rPr>
              <a:t>：</a:t>
            </a:r>
            <a:endParaRPr lang="en-US" altLang="zh-CN" sz="2800" dirty="0">
              <a:latin typeface="+mn-ea"/>
              <a:sym typeface="+mn-ea"/>
            </a:endParaRPr>
          </a:p>
          <a:p>
            <a:pPr marL="927100" lvl="1" indent="-457200">
              <a:spcBef>
                <a:spcPts val="100"/>
              </a:spcBef>
              <a:buClr>
                <a:srgbClr val="1F497D"/>
              </a:buClr>
              <a:buFont typeface="Wingdings" panose="05000000000000000000" pitchFamily="2" charset="2"/>
              <a:buChar char="ü"/>
              <a:tabLst>
                <a:tab pos="469265" algn="l"/>
                <a:tab pos="469900" algn="l"/>
              </a:tabLst>
            </a:pPr>
            <a:r>
              <a:rPr lang="zh-CN" sz="2800" dirty="0">
                <a:latin typeface="+mn-ea"/>
                <a:sym typeface="+mn-ea"/>
              </a:rPr>
              <a:t>数据多、知识少</a:t>
            </a:r>
            <a:endParaRPr lang="zh-CN" sz="2800" dirty="0">
              <a:latin typeface="+mn-ea"/>
              <a:sym typeface="+mn-ea"/>
            </a:endParaRPr>
          </a:p>
          <a:p>
            <a:pPr marL="927100" lvl="1" indent="-457200">
              <a:spcBef>
                <a:spcPts val="100"/>
              </a:spcBef>
              <a:buClr>
                <a:srgbClr val="1F497D"/>
              </a:buClr>
              <a:buFont typeface="Wingdings" panose="05000000000000000000" pitchFamily="2" charset="2"/>
              <a:buChar char="ü"/>
              <a:tabLst>
                <a:tab pos="469265" algn="l"/>
                <a:tab pos="469900" algn="l"/>
              </a:tabLst>
            </a:pPr>
            <a:endParaRPr lang="zh-CN" sz="2800" dirty="0">
              <a:latin typeface="+mn-ea"/>
              <a:sym typeface="+mn-ea"/>
            </a:endParaRPr>
          </a:p>
          <a:p>
            <a:pPr marL="927100" lvl="1" indent="-457200">
              <a:spcBef>
                <a:spcPts val="100"/>
              </a:spcBef>
              <a:buClr>
                <a:srgbClr val="1F497D"/>
              </a:buClr>
              <a:buFont typeface="Wingdings" panose="05000000000000000000" pitchFamily="2" charset="2"/>
              <a:buChar char="ü"/>
              <a:tabLst>
                <a:tab pos="469265" algn="l"/>
                <a:tab pos="469900" algn="l"/>
              </a:tabLst>
            </a:pPr>
            <a:r>
              <a:rPr lang="zh-CN" sz="2800" dirty="0">
                <a:latin typeface="+mn-ea"/>
                <a:sym typeface="+mn-ea"/>
              </a:rPr>
              <a:t>鉴别系统与植物知识割裂</a:t>
            </a:r>
            <a:endParaRPr lang="zh-CN" sz="2800" dirty="0">
              <a:latin typeface="+mn-ea"/>
              <a:sym typeface="+mn-ea"/>
            </a:endParaRPr>
          </a:p>
          <a:p>
            <a:pPr marL="927100" lvl="1" indent="-457200">
              <a:spcBef>
                <a:spcPts val="100"/>
              </a:spcBef>
              <a:buClr>
                <a:srgbClr val="1F497D"/>
              </a:buClr>
              <a:buFont typeface="Wingdings" panose="05000000000000000000" pitchFamily="2" charset="2"/>
              <a:buChar char="ü"/>
              <a:tabLst>
                <a:tab pos="469265" algn="l"/>
                <a:tab pos="469900" algn="l"/>
              </a:tabLst>
            </a:pPr>
            <a:endParaRPr lang="zh-CN" sz="2800" dirty="0">
              <a:latin typeface="+mn-ea"/>
              <a:sym typeface="+mn-ea"/>
            </a:endParaRPr>
          </a:p>
          <a:p>
            <a:pPr marL="927100" lvl="1" indent="-457200">
              <a:spcBef>
                <a:spcPts val="100"/>
              </a:spcBef>
              <a:buClr>
                <a:srgbClr val="1F497D"/>
              </a:buClr>
              <a:buFont typeface="Wingdings" panose="05000000000000000000" pitchFamily="2" charset="2"/>
              <a:buChar char="ü"/>
              <a:tabLst>
                <a:tab pos="469265" algn="l"/>
                <a:tab pos="469900" algn="l"/>
              </a:tabLst>
            </a:pPr>
            <a:r>
              <a:rPr lang="zh-CN" sz="2800" dirty="0">
                <a:latin typeface="+mn-ea"/>
                <a:sym typeface="+mn-ea"/>
              </a:rPr>
              <a:t>难以分辨相近植物</a:t>
            </a:r>
            <a:endParaRPr lang="zh-CN" sz="2800" dirty="0">
              <a:latin typeface="+mn-ea"/>
              <a:sym typeface="+mn-ea"/>
            </a:endParaRPr>
          </a:p>
          <a:p>
            <a:pPr marL="469900" lvl="1" indent="0">
              <a:spcBef>
                <a:spcPts val="100"/>
              </a:spcBef>
              <a:buClr>
                <a:srgbClr val="1F497D"/>
              </a:buClr>
              <a:buFont typeface="Wingdings" panose="05000000000000000000" pitchFamily="2" charset="2"/>
              <a:buNone/>
              <a:tabLst>
                <a:tab pos="469265" algn="l"/>
                <a:tab pos="469900" algn="l"/>
              </a:tabLst>
            </a:pPr>
            <a:endParaRPr lang="zh-CN" altLang="en-US" sz="2800" b="1" dirty="0">
              <a:solidFill>
                <a:srgbClr val="C00000"/>
              </a:solidFill>
              <a:latin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0" y="2667000"/>
            <a:ext cx="3112135" cy="30746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rcRect b="6450"/>
          <a:stretch>
            <a:fillRect/>
          </a:stretch>
        </p:blipFill>
        <p:spPr>
          <a:xfrm>
            <a:off x="5665470" y="2667000"/>
            <a:ext cx="3097530" cy="30746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3355847"/>
            <a:ext cx="12188952" cy="35021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9415"/>
            <a:ext cx="12188825" cy="59753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8440" y="150495"/>
            <a:ext cx="510032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</a:tabLst>
            </a:pPr>
            <a:r>
              <a:rPr lang="zh-CN" altLang="en-US" sz="3600" dirty="0"/>
              <a:t>选题背景</a:t>
            </a:r>
            <a:endParaRPr lang="zh-CN" altLang="en-US" sz="3600" dirty="0"/>
          </a:p>
        </p:txBody>
      </p:sp>
      <p:sp>
        <p:nvSpPr>
          <p:cNvPr id="8" name="object 5"/>
          <p:cNvSpPr txBox="1"/>
          <p:nvPr/>
        </p:nvSpPr>
        <p:spPr>
          <a:xfrm>
            <a:off x="351155" y="1559560"/>
            <a:ext cx="1104074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1F497D"/>
              </a:buClr>
              <a:buFont typeface="Wingdings" panose="05000000000000000000"/>
              <a:buChar char=""/>
              <a:tabLst>
                <a:tab pos="469265" algn="l"/>
                <a:tab pos="469900" algn="l"/>
              </a:tabLst>
            </a:pPr>
            <a:r>
              <a:rPr lang="zh-CN" sz="2800" dirty="0">
                <a:latin typeface="+mn-ea"/>
                <a:sym typeface="+mn-ea"/>
              </a:rPr>
              <a:t>知识图谱提供了一种更好地组织、管理和理解海量数据的能力</a:t>
            </a:r>
            <a:endParaRPr lang="en-US" altLang="zh-CN" sz="2800" b="1" dirty="0">
              <a:solidFill>
                <a:srgbClr val="C00000"/>
              </a:solidFill>
              <a:latin typeface="+mn-ea"/>
              <a:sym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914400" y="4505960"/>
            <a:ext cx="2726690" cy="139001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Diospyros kaki Thunb.</a:t>
            </a: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515485" y="2286000"/>
            <a:ext cx="2726690" cy="139001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Diospyros lotus L.</a:t>
            </a: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914400" y="2287905"/>
            <a:ext cx="2726690" cy="139001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Diospyros </a:t>
            </a:r>
            <a:r>
              <a:rPr lang="en-US" altLang="zh-CN"/>
              <a:t>Linn.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9" idx="0"/>
            <a:endCxn id="11" idx="4"/>
          </p:cNvCxnSpPr>
          <p:nvPr/>
        </p:nvCxnSpPr>
        <p:spPr>
          <a:xfrm flipV="1">
            <a:off x="2277745" y="3677920"/>
            <a:ext cx="0" cy="8280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0" idx="2"/>
            <a:endCxn id="11" idx="6"/>
          </p:cNvCxnSpPr>
          <p:nvPr/>
        </p:nvCxnSpPr>
        <p:spPr>
          <a:xfrm flipH="1">
            <a:off x="3641090" y="2981325"/>
            <a:ext cx="874395" cy="19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10000" y="261493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属于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286000" y="396240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属于</a:t>
            </a:r>
            <a:endParaRPr lang="zh-CN" altLang="en-US"/>
          </a:p>
        </p:txBody>
      </p:sp>
      <p:sp>
        <p:nvSpPr>
          <p:cNvPr id="16" name="流程图: 准备 15"/>
          <p:cNvSpPr/>
          <p:nvPr/>
        </p:nvSpPr>
        <p:spPr>
          <a:xfrm>
            <a:off x="8153400" y="2611755"/>
            <a:ext cx="2514600" cy="762000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君迁子</a:t>
            </a:r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700" y="4191000"/>
            <a:ext cx="1676400" cy="1762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8" name="直接箭头连接符 17"/>
          <p:cNvCxnSpPr>
            <a:stCxn id="10" idx="6"/>
            <a:endCxn id="16" idx="1"/>
          </p:cNvCxnSpPr>
          <p:nvPr/>
        </p:nvCxnSpPr>
        <p:spPr>
          <a:xfrm>
            <a:off x="7242175" y="2981325"/>
            <a:ext cx="911225" cy="1143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239000" y="2624455"/>
            <a:ext cx="903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中文名</a:t>
            </a:r>
            <a:endParaRPr lang="zh-CN" altLang="en-US"/>
          </a:p>
        </p:txBody>
      </p:sp>
      <p:cxnSp>
        <p:nvCxnSpPr>
          <p:cNvPr id="20" name="直接箭头连接符 19"/>
          <p:cNvCxnSpPr>
            <a:stCxn id="10" idx="5"/>
          </p:cNvCxnSpPr>
          <p:nvPr/>
        </p:nvCxnSpPr>
        <p:spPr>
          <a:xfrm>
            <a:off x="6842760" y="3472180"/>
            <a:ext cx="1767840" cy="71882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 rot="1320000">
            <a:off x="7512050" y="3467100"/>
            <a:ext cx="681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图像</a:t>
            </a:r>
            <a:endParaRPr lang="zh-CN" altLang="en-US"/>
          </a:p>
        </p:txBody>
      </p:sp>
      <p:sp>
        <p:nvSpPr>
          <p:cNvPr id="22" name="折角形 21"/>
          <p:cNvSpPr/>
          <p:nvPr/>
        </p:nvSpPr>
        <p:spPr>
          <a:xfrm>
            <a:off x="4652645" y="4505960"/>
            <a:ext cx="2438400" cy="1386840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zh-CN" altLang="en-US"/>
              <a:t>花色：</a:t>
            </a:r>
            <a:r>
              <a:rPr lang="en-US" altLang="zh-CN"/>
              <a:t>...</a:t>
            </a:r>
            <a:endParaRPr lang="en-US" altLang="zh-CN"/>
          </a:p>
          <a:p>
            <a:pPr algn="l"/>
            <a:endParaRPr lang="en-US" altLang="zh-CN"/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zh-CN" altLang="en-US"/>
              <a:t>果色：</a:t>
            </a:r>
            <a:r>
              <a:rPr lang="en-US" altLang="zh-CN"/>
              <a:t>...</a:t>
            </a:r>
            <a:endParaRPr lang="en-US" altLang="zh-CN"/>
          </a:p>
          <a:p>
            <a:pPr algn="l"/>
            <a:endParaRPr lang="en-US" altLang="zh-CN"/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zh-CN" altLang="en-US"/>
              <a:t>生活型：</a:t>
            </a:r>
            <a:r>
              <a:rPr lang="en-US" altLang="zh-CN"/>
              <a:t>...</a:t>
            </a:r>
            <a:endParaRPr lang="en-US" altLang="zh-CN"/>
          </a:p>
        </p:txBody>
      </p:sp>
      <p:cxnSp>
        <p:nvCxnSpPr>
          <p:cNvPr id="24" name="直接箭头连接符 23"/>
          <p:cNvCxnSpPr>
            <a:stCxn id="10" idx="4"/>
            <a:endCxn id="22" idx="0"/>
          </p:cNvCxnSpPr>
          <p:nvPr/>
        </p:nvCxnSpPr>
        <p:spPr>
          <a:xfrm flipH="1">
            <a:off x="5871845" y="3676015"/>
            <a:ext cx="6985" cy="829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878830" y="386334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属性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3355847"/>
            <a:ext cx="12188952" cy="35021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9415"/>
            <a:ext cx="12188825" cy="5975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676400" y="1752600"/>
            <a:ext cx="9137015" cy="3680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4000" b="1" dirty="0"/>
              <a:t>一、选题背景</a:t>
            </a:r>
            <a:endParaRPr lang="en-US" altLang="zh-CN" sz="4000" b="1" dirty="0"/>
          </a:p>
          <a:p>
            <a:pPr fontAlgn="auto">
              <a:lnSpc>
                <a:spcPct val="150000"/>
              </a:lnSpc>
            </a:pPr>
            <a:r>
              <a:rPr lang="zh-CN" altLang="en-US" sz="4000" b="1" dirty="0">
                <a:solidFill>
                  <a:srgbClr val="C00000"/>
                </a:solidFill>
              </a:rPr>
              <a:t>二、项目内容</a:t>
            </a:r>
            <a:endParaRPr lang="zh-CN" altLang="en-US" sz="4000" b="1" dirty="0">
              <a:solidFill>
                <a:srgbClr val="C0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4000" b="1" dirty="0"/>
              <a:t>三、创新点</a:t>
            </a:r>
            <a:endParaRPr lang="zh-CN" altLang="en-US" sz="4000" b="1" dirty="0"/>
          </a:p>
          <a:p>
            <a:pPr fontAlgn="auto">
              <a:lnSpc>
                <a:spcPct val="150000"/>
              </a:lnSpc>
            </a:pPr>
            <a:r>
              <a:rPr lang="zh-CN" altLang="en-US" sz="4000" b="1" dirty="0"/>
              <a:t>四、项目进展</a:t>
            </a:r>
            <a:endParaRPr lang="zh-CN" altLang="en-US" sz="40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8097" y="228854"/>
            <a:ext cx="11266515" cy="553720"/>
          </a:xfrm>
        </p:spPr>
        <p:txBody>
          <a:bodyPr/>
          <a:lstStyle/>
          <a:p>
            <a:r>
              <a:rPr lang="zh-CN" altLang="en-US" sz="3600"/>
              <a:t>内容提要</a:t>
            </a:r>
            <a:endParaRPr lang="zh-CN" altLang="en-US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75" y="3355847"/>
            <a:ext cx="12188952" cy="35021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9415"/>
            <a:ext cx="12188825" cy="59753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8440" y="150495"/>
            <a:ext cx="510032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</a:tabLst>
            </a:pPr>
            <a:r>
              <a:rPr lang="zh-CN" altLang="en-US" sz="3600" dirty="0"/>
              <a:t>项目内容</a:t>
            </a:r>
            <a:endParaRPr lang="zh-CN" altLang="en-US" sz="3600" dirty="0"/>
          </a:p>
        </p:txBody>
      </p:sp>
      <p:sp>
        <p:nvSpPr>
          <p:cNvPr id="5" name="圆角矩形 4"/>
          <p:cNvSpPr/>
          <p:nvPr/>
        </p:nvSpPr>
        <p:spPr>
          <a:xfrm>
            <a:off x="512445" y="1219200"/>
            <a:ext cx="2934970" cy="322389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植物知识图谱</a:t>
            </a:r>
            <a:endParaRPr lang="zh-CN" altLang="en-US" sz="3200"/>
          </a:p>
        </p:txBody>
      </p:sp>
      <p:sp>
        <p:nvSpPr>
          <p:cNvPr id="7" name="圆角矩形 6"/>
          <p:cNvSpPr/>
          <p:nvPr/>
        </p:nvSpPr>
        <p:spPr>
          <a:xfrm>
            <a:off x="6019800" y="996950"/>
            <a:ext cx="1525270" cy="342392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鉴别分类系统</a:t>
            </a:r>
            <a:endParaRPr lang="zh-CN" altLang="en-US" sz="2000"/>
          </a:p>
        </p:txBody>
      </p:sp>
      <p:sp>
        <p:nvSpPr>
          <p:cNvPr id="9" name="圆角矩形 8"/>
          <p:cNvSpPr/>
          <p:nvPr/>
        </p:nvSpPr>
        <p:spPr>
          <a:xfrm>
            <a:off x="532765" y="5619115"/>
            <a:ext cx="8401685" cy="97282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百科系统</a:t>
            </a:r>
            <a:endParaRPr lang="zh-CN" altLang="en-US" sz="2000"/>
          </a:p>
        </p:txBody>
      </p:sp>
      <p:sp>
        <p:nvSpPr>
          <p:cNvPr id="11" name="右箭头 10"/>
          <p:cNvSpPr/>
          <p:nvPr/>
        </p:nvSpPr>
        <p:spPr>
          <a:xfrm>
            <a:off x="3496310" y="2286000"/>
            <a:ext cx="972185" cy="76835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植物</a:t>
            </a:r>
            <a:endParaRPr lang="zh-CN" altLang="en-US" sz="1400"/>
          </a:p>
          <a:p>
            <a:pPr algn="ctr"/>
            <a:r>
              <a:rPr lang="zh-CN" altLang="en-US" sz="1400"/>
              <a:t>知识</a:t>
            </a:r>
            <a:endParaRPr lang="zh-CN" altLang="en-US" sz="14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980" y="1995805"/>
            <a:ext cx="1306195" cy="1373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笑脸 11"/>
          <p:cNvSpPr/>
          <p:nvPr/>
        </p:nvSpPr>
        <p:spPr>
          <a:xfrm>
            <a:off x="4405630" y="879475"/>
            <a:ext cx="609600" cy="6096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流程图: 汇总连接 12"/>
          <p:cNvSpPr/>
          <p:nvPr/>
        </p:nvSpPr>
        <p:spPr>
          <a:xfrm>
            <a:off x="4495800" y="2457450"/>
            <a:ext cx="457200" cy="457200"/>
          </a:xfrm>
          <a:prstGeom prst="flowChartSummingJuncti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左箭头 13"/>
          <p:cNvSpPr/>
          <p:nvPr/>
        </p:nvSpPr>
        <p:spPr>
          <a:xfrm>
            <a:off x="4985385" y="2286000"/>
            <a:ext cx="996950" cy="793750"/>
          </a:xfrm>
          <a:prstGeom prst="lef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初鉴别结果</a:t>
            </a:r>
            <a:endParaRPr lang="zh-CN" altLang="en-US" sz="1400"/>
          </a:p>
        </p:txBody>
      </p:sp>
      <p:sp>
        <p:nvSpPr>
          <p:cNvPr id="15" name="下箭头 14"/>
          <p:cNvSpPr/>
          <p:nvPr/>
        </p:nvSpPr>
        <p:spPr>
          <a:xfrm>
            <a:off x="4081780" y="1600200"/>
            <a:ext cx="1257300" cy="814705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zh-CN" altLang="en-US" sz="1400"/>
              <a:t>引导用户补充信息</a:t>
            </a:r>
            <a:endParaRPr lang="zh-CN" altLang="en-US" sz="1400"/>
          </a:p>
        </p:txBody>
      </p:sp>
      <p:sp>
        <p:nvSpPr>
          <p:cNvPr id="16" name="下箭头 15"/>
          <p:cNvSpPr/>
          <p:nvPr/>
        </p:nvSpPr>
        <p:spPr>
          <a:xfrm>
            <a:off x="990600" y="4518025"/>
            <a:ext cx="685800" cy="1026795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返回数据</a:t>
            </a:r>
            <a:endParaRPr lang="zh-CN" altLang="en-US" sz="1400"/>
          </a:p>
        </p:txBody>
      </p:sp>
      <p:sp>
        <p:nvSpPr>
          <p:cNvPr id="19" name="上箭头 18"/>
          <p:cNvSpPr/>
          <p:nvPr/>
        </p:nvSpPr>
        <p:spPr>
          <a:xfrm>
            <a:off x="2057400" y="4517390"/>
            <a:ext cx="657225" cy="1027430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发起查询</a:t>
            </a:r>
            <a:endParaRPr lang="zh-CN" altLang="en-US" sz="1400"/>
          </a:p>
        </p:txBody>
      </p:sp>
      <p:sp>
        <p:nvSpPr>
          <p:cNvPr id="20" name="下箭头 19"/>
          <p:cNvSpPr/>
          <p:nvPr/>
        </p:nvSpPr>
        <p:spPr>
          <a:xfrm>
            <a:off x="4330700" y="3048000"/>
            <a:ext cx="776605" cy="250063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zh-CN" altLang="en-US" sz="1400"/>
              <a:t>最终鉴别结果</a:t>
            </a:r>
            <a:endParaRPr lang="zh-CN" altLang="en-US" sz="1400"/>
          </a:p>
        </p:txBody>
      </p:sp>
      <p:sp>
        <p:nvSpPr>
          <p:cNvPr id="21" name="流程图: 顺序访问存储器 20"/>
          <p:cNvSpPr/>
          <p:nvPr/>
        </p:nvSpPr>
        <p:spPr>
          <a:xfrm>
            <a:off x="9296400" y="3810000"/>
            <a:ext cx="2009775" cy="685800"/>
          </a:xfrm>
          <a:prstGeom prst="flowChartMagneticTap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Diospyros lotus L.</a:t>
            </a:r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532765" y="990600"/>
            <a:ext cx="2934970" cy="322389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植物知识图谱</a:t>
            </a:r>
            <a:endParaRPr lang="zh-CN" altLang="en-US" sz="3200"/>
          </a:p>
        </p:txBody>
      </p:sp>
      <p:sp>
        <p:nvSpPr>
          <p:cNvPr id="23" name="左箭头 22"/>
          <p:cNvSpPr/>
          <p:nvPr/>
        </p:nvSpPr>
        <p:spPr>
          <a:xfrm>
            <a:off x="7620000" y="2289175"/>
            <a:ext cx="2254250" cy="793750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图像鉴别请求</a:t>
            </a:r>
            <a:endParaRPr lang="zh-CN" altLang="en-US" sz="1400"/>
          </a:p>
        </p:txBody>
      </p:sp>
      <p:sp>
        <p:nvSpPr>
          <p:cNvPr id="25" name="直角上箭头 24"/>
          <p:cNvSpPr/>
          <p:nvPr/>
        </p:nvSpPr>
        <p:spPr>
          <a:xfrm rot="10800000">
            <a:off x="7696200" y="3962400"/>
            <a:ext cx="1466850" cy="1586230"/>
          </a:xfrm>
          <a:prstGeom prst="bent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858125" y="4021455"/>
            <a:ext cx="12858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物种查询请求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7" name="折角形 26"/>
          <p:cNvSpPr/>
          <p:nvPr/>
        </p:nvSpPr>
        <p:spPr>
          <a:xfrm>
            <a:off x="10304780" y="5067935"/>
            <a:ext cx="1295400" cy="1524000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  <a:ln w="12700" cmpd="sng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植物物种百科页面</a:t>
            </a:r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8981440" y="5721350"/>
            <a:ext cx="1276350" cy="76835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组织页面</a:t>
            </a:r>
            <a:endParaRPr lang="zh-CN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3355847"/>
            <a:ext cx="12188952" cy="35021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9415"/>
            <a:ext cx="12188825" cy="5975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676400" y="1752600"/>
            <a:ext cx="9137015" cy="3680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4000" b="1" dirty="0"/>
              <a:t>一、选题背景</a:t>
            </a:r>
            <a:endParaRPr lang="en-US" altLang="zh-CN" sz="4000" b="1" dirty="0"/>
          </a:p>
          <a:p>
            <a:pPr fontAlgn="auto">
              <a:lnSpc>
                <a:spcPct val="150000"/>
              </a:lnSpc>
            </a:pPr>
            <a:r>
              <a:rPr lang="zh-CN" altLang="en-US" sz="4000" b="1" dirty="0"/>
              <a:t>二、项目内容</a:t>
            </a:r>
            <a:endParaRPr lang="zh-CN" altLang="en-US" sz="4000" b="1" dirty="0"/>
          </a:p>
          <a:p>
            <a:pPr fontAlgn="auto">
              <a:lnSpc>
                <a:spcPct val="150000"/>
              </a:lnSpc>
            </a:pPr>
            <a:r>
              <a:rPr lang="zh-CN" altLang="en-US" sz="4000" b="1" dirty="0">
                <a:solidFill>
                  <a:srgbClr val="C00000"/>
                </a:solidFill>
              </a:rPr>
              <a:t>三、创新点</a:t>
            </a:r>
            <a:endParaRPr lang="zh-CN" altLang="en-US" sz="4000" b="1" dirty="0">
              <a:solidFill>
                <a:srgbClr val="C0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4000" b="1" dirty="0"/>
              <a:t>四、项目进展</a:t>
            </a:r>
            <a:endParaRPr lang="zh-CN" altLang="en-US" sz="40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8097" y="228854"/>
            <a:ext cx="11266515" cy="553720"/>
          </a:xfrm>
        </p:spPr>
        <p:txBody>
          <a:bodyPr/>
          <a:lstStyle/>
          <a:p>
            <a:r>
              <a:rPr lang="zh-CN" altLang="en-US" sz="3600"/>
              <a:t>内容提要</a:t>
            </a:r>
            <a:endParaRPr lang="zh-CN" altLang="en-US"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75" y="3355847"/>
            <a:ext cx="12188952" cy="35021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9415"/>
            <a:ext cx="12188825" cy="59753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8440" y="150495"/>
            <a:ext cx="803656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</a:tabLst>
            </a:pPr>
            <a:r>
              <a:rPr lang="zh-CN" altLang="en-US" sz="3600" dirty="0"/>
              <a:t>创新点</a:t>
            </a:r>
            <a:endParaRPr lang="zh-CN" altLang="en-US" sz="3600" dirty="0"/>
          </a:p>
        </p:txBody>
      </p:sp>
      <p:sp>
        <p:nvSpPr>
          <p:cNvPr id="45" name="object 5"/>
          <p:cNvSpPr txBox="1"/>
          <p:nvPr/>
        </p:nvSpPr>
        <p:spPr>
          <a:xfrm>
            <a:off x="457200" y="1117779"/>
            <a:ext cx="11598275" cy="887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indent="0">
              <a:lnSpc>
                <a:spcPct val="100000"/>
              </a:lnSpc>
              <a:spcBef>
                <a:spcPts val="100"/>
              </a:spcBef>
              <a:buClr>
                <a:srgbClr val="1F497D"/>
              </a:buClr>
              <a:buFont typeface="Wingdings" panose="05000000000000000000"/>
              <a:buNone/>
              <a:tabLst>
                <a:tab pos="469265" algn="l"/>
                <a:tab pos="469900" algn="l"/>
              </a:tabLst>
            </a:pPr>
            <a:endParaRPr lang="zh-CN" altLang="en-US" sz="2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1F497D"/>
              </a:buClr>
              <a:buFont typeface="Wingdings" panose="05000000000000000000"/>
              <a:buChar char=""/>
              <a:tabLst>
                <a:tab pos="469265" algn="l"/>
                <a:tab pos="469900" algn="l"/>
              </a:tabLst>
            </a:pPr>
            <a:r>
              <a:rPr lang="zh-CN" altLang="en-US" sz="2800" dirty="0">
                <a:latin typeface="微软雅黑" panose="020B0503020204020204" charset="-122"/>
                <a:cs typeface="微软雅黑" panose="020B0503020204020204" charset="-122"/>
              </a:rPr>
              <a:t>结合用户信息和植物知识的植物图片鉴别</a:t>
            </a:r>
            <a:endParaRPr lang="zh-CN" altLang="en-US" sz="28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197090" y="2428240"/>
            <a:ext cx="1525270" cy="232918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鉴别分类系统</a:t>
            </a:r>
            <a:endParaRPr lang="zh-CN" altLang="en-US" sz="2000"/>
          </a:p>
        </p:txBody>
      </p:sp>
      <p:sp>
        <p:nvSpPr>
          <p:cNvPr id="22" name="圆角矩形 21"/>
          <p:cNvSpPr/>
          <p:nvPr/>
        </p:nvSpPr>
        <p:spPr>
          <a:xfrm>
            <a:off x="3042920" y="2428875"/>
            <a:ext cx="2934970" cy="232854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200"/>
          </a:p>
        </p:txBody>
      </p:sp>
      <p:sp>
        <p:nvSpPr>
          <p:cNvPr id="11" name="左箭头 10"/>
          <p:cNvSpPr/>
          <p:nvPr/>
        </p:nvSpPr>
        <p:spPr>
          <a:xfrm>
            <a:off x="6050915" y="2678430"/>
            <a:ext cx="996950" cy="793750"/>
          </a:xfrm>
          <a:prstGeom prst="lef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模糊结果</a:t>
            </a:r>
            <a:r>
              <a:rPr lang="en-US" altLang="zh-CN" sz="1400"/>
              <a:t>A</a:t>
            </a:r>
            <a:endParaRPr lang="en-US" altLang="zh-CN" sz="1400"/>
          </a:p>
        </p:txBody>
      </p:sp>
      <p:sp>
        <p:nvSpPr>
          <p:cNvPr id="12" name="左箭头 11"/>
          <p:cNvSpPr/>
          <p:nvPr/>
        </p:nvSpPr>
        <p:spPr>
          <a:xfrm>
            <a:off x="6050915" y="3669030"/>
            <a:ext cx="996950" cy="793750"/>
          </a:xfrm>
          <a:prstGeom prst="lef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模糊结果</a:t>
            </a:r>
            <a:r>
              <a:rPr lang="en-US" altLang="zh-CN" sz="1400"/>
              <a:t>B</a:t>
            </a:r>
            <a:endParaRPr lang="en-US" altLang="zh-CN" sz="140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667000"/>
            <a:ext cx="1760855" cy="18516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文本框 17"/>
          <p:cNvSpPr txBox="1"/>
          <p:nvPr/>
        </p:nvSpPr>
        <p:spPr>
          <a:xfrm>
            <a:off x="9201150" y="2360295"/>
            <a:ext cx="1951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难以辨识的植物图片</a:t>
            </a:r>
            <a:endParaRPr lang="zh-CN" altLang="en-US" sz="1400"/>
          </a:p>
        </p:txBody>
      </p:sp>
      <p:sp>
        <p:nvSpPr>
          <p:cNvPr id="23" name="左箭头 22"/>
          <p:cNvSpPr/>
          <p:nvPr/>
        </p:nvSpPr>
        <p:spPr>
          <a:xfrm>
            <a:off x="8757920" y="3343275"/>
            <a:ext cx="474980" cy="499110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21" name="流程图: 准备 20"/>
          <p:cNvSpPr/>
          <p:nvPr/>
        </p:nvSpPr>
        <p:spPr>
          <a:xfrm>
            <a:off x="4243705" y="2830830"/>
            <a:ext cx="1609725" cy="370840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A</a:t>
            </a:r>
            <a:r>
              <a:rPr lang="zh-CN" altLang="en-US" sz="1400"/>
              <a:t>的属性</a:t>
            </a:r>
            <a:endParaRPr lang="zh-CN" altLang="en-US" sz="1400"/>
          </a:p>
        </p:txBody>
      </p:sp>
      <p:sp>
        <p:nvSpPr>
          <p:cNvPr id="24" name="流程图: 准备 23"/>
          <p:cNvSpPr/>
          <p:nvPr/>
        </p:nvSpPr>
        <p:spPr>
          <a:xfrm>
            <a:off x="4267200" y="4050030"/>
            <a:ext cx="1609725" cy="370840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B</a:t>
            </a:r>
            <a:r>
              <a:rPr lang="zh-CN" altLang="en-US" sz="1400"/>
              <a:t>的属性</a:t>
            </a:r>
            <a:endParaRPr lang="zh-CN" altLang="en-US" sz="1400"/>
          </a:p>
        </p:txBody>
      </p:sp>
      <p:sp>
        <p:nvSpPr>
          <p:cNvPr id="25" name="文本框 24"/>
          <p:cNvSpPr txBox="1"/>
          <p:nvPr/>
        </p:nvSpPr>
        <p:spPr>
          <a:xfrm>
            <a:off x="3557905" y="2024380"/>
            <a:ext cx="19513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知识图谱</a:t>
            </a:r>
            <a:endParaRPr lang="zh-CN" altLang="en-US" sz="2000"/>
          </a:p>
        </p:txBody>
      </p:sp>
      <p:sp>
        <p:nvSpPr>
          <p:cNvPr id="26" name="上下箭头 25"/>
          <p:cNvSpPr/>
          <p:nvPr/>
        </p:nvSpPr>
        <p:spPr>
          <a:xfrm>
            <a:off x="4930140" y="3202305"/>
            <a:ext cx="238125" cy="842645"/>
          </a:xfrm>
          <a:prstGeom prst="up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笑脸 26"/>
          <p:cNvSpPr/>
          <p:nvPr/>
        </p:nvSpPr>
        <p:spPr>
          <a:xfrm>
            <a:off x="1066800" y="3318510"/>
            <a:ext cx="609600" cy="6096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左箭头 27"/>
          <p:cNvSpPr/>
          <p:nvPr/>
        </p:nvSpPr>
        <p:spPr>
          <a:xfrm>
            <a:off x="1823720" y="3276600"/>
            <a:ext cx="3185795" cy="381000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提问用户</a:t>
            </a:r>
            <a:endParaRPr lang="zh-CN" altLang="en-US" sz="1400"/>
          </a:p>
        </p:txBody>
      </p:sp>
      <p:sp>
        <p:nvSpPr>
          <p:cNvPr id="32" name="右箭头 31"/>
          <p:cNvSpPr/>
          <p:nvPr/>
        </p:nvSpPr>
        <p:spPr>
          <a:xfrm>
            <a:off x="1827530" y="3596640"/>
            <a:ext cx="1510030" cy="3810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用户反馈</a:t>
            </a:r>
            <a:endParaRPr lang="zh-CN" altLang="en-US" sz="1400"/>
          </a:p>
        </p:txBody>
      </p:sp>
      <p:sp>
        <p:nvSpPr>
          <p:cNvPr id="35" name="流程图: 汇总连接 34"/>
          <p:cNvSpPr/>
          <p:nvPr/>
        </p:nvSpPr>
        <p:spPr>
          <a:xfrm>
            <a:off x="3351530" y="3585210"/>
            <a:ext cx="371475" cy="381000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左箭头 35"/>
          <p:cNvSpPr/>
          <p:nvPr/>
        </p:nvSpPr>
        <p:spPr>
          <a:xfrm>
            <a:off x="3723005" y="3581400"/>
            <a:ext cx="1286510" cy="381000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39" name="下箭头 38"/>
          <p:cNvSpPr/>
          <p:nvPr/>
        </p:nvSpPr>
        <p:spPr>
          <a:xfrm>
            <a:off x="3299460" y="4044950"/>
            <a:ext cx="476250" cy="1295400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2286000" y="5368290"/>
            <a:ext cx="2514600" cy="5715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最终鉴别结果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5977890" y="5153660"/>
            <a:ext cx="44373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2000"/>
              <a:t>利用图谱知识对模糊结果进行比较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sz="200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2000"/>
              <a:t>引导用户给出图片难以捕捉信息</a:t>
            </a:r>
            <a:endParaRPr lang="zh-CN" alt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75" y="3352672"/>
            <a:ext cx="12188952" cy="35021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9415"/>
            <a:ext cx="12188825" cy="59753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8440" y="150495"/>
            <a:ext cx="803656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</a:tabLst>
            </a:pPr>
            <a:r>
              <a:rPr lang="zh-CN" altLang="en-US" sz="3600" dirty="0"/>
              <a:t>创新点</a:t>
            </a:r>
            <a:endParaRPr lang="zh-CN" altLang="en-US" sz="3600" dirty="0"/>
          </a:p>
        </p:txBody>
      </p:sp>
      <p:sp>
        <p:nvSpPr>
          <p:cNvPr id="45" name="object 5"/>
          <p:cNvSpPr txBox="1"/>
          <p:nvPr/>
        </p:nvSpPr>
        <p:spPr>
          <a:xfrm>
            <a:off x="457200" y="1117144"/>
            <a:ext cx="11598275" cy="887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indent="0">
              <a:lnSpc>
                <a:spcPct val="100000"/>
              </a:lnSpc>
              <a:spcBef>
                <a:spcPts val="100"/>
              </a:spcBef>
              <a:buClr>
                <a:srgbClr val="1F497D"/>
              </a:buClr>
              <a:buFont typeface="Wingdings" panose="05000000000000000000"/>
              <a:buNone/>
              <a:tabLst>
                <a:tab pos="469265" algn="l"/>
                <a:tab pos="469900" algn="l"/>
              </a:tabLst>
            </a:pPr>
            <a:endParaRPr lang="zh-CN" altLang="en-US" sz="2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1F497D"/>
              </a:buClr>
              <a:buFont typeface="Wingdings" panose="05000000000000000000"/>
              <a:buChar char=""/>
              <a:tabLst>
                <a:tab pos="469265" algn="l"/>
                <a:tab pos="469900" algn="l"/>
              </a:tabLst>
            </a:pPr>
            <a:r>
              <a:rPr lang="zh-CN" altLang="en-US" sz="2800" dirty="0">
                <a:latin typeface="微软雅黑" panose="020B0503020204020204" charset="-122"/>
                <a:cs typeface="微软雅黑" panose="020B0503020204020204" charset="-122"/>
              </a:rPr>
              <a:t>知识图谱管理数据助力植物知识应用</a:t>
            </a:r>
            <a:endParaRPr lang="zh-CN" altLang="en-US" sz="28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折角形 2"/>
          <p:cNvSpPr/>
          <p:nvPr/>
        </p:nvSpPr>
        <p:spPr>
          <a:xfrm>
            <a:off x="652145" y="2748915"/>
            <a:ext cx="2286000" cy="2547620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  <a:ln w="12700" cmpd="sng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endParaRPr lang="zh-CN" altLang="en-US" sz="1400"/>
          </a:p>
          <a:p>
            <a:pPr algn="just"/>
            <a:endParaRPr lang="zh-CN" altLang="en-US" sz="1400"/>
          </a:p>
          <a:p>
            <a:pPr algn="just"/>
            <a:r>
              <a:rPr lang="en-US" altLang="zh-CN" sz="1400"/>
              <a:t>...</a:t>
            </a:r>
            <a:r>
              <a:rPr lang="zh-CN" altLang="en-US" sz="1400"/>
              <a:t>叶近膜质，椭圆形至长椭圆形，长5-13厘米，宽2.5-6厘米，先端渐尖或急尖，基部钝，宽楔形以至近圆形，上面深绿色，有光泽</a:t>
            </a:r>
            <a:r>
              <a:rPr lang="en-US" altLang="zh-CN" sz="1400"/>
              <a:t>...可供制糖，酿酒，制醋；果实、嫩叶均可供提取丙种维生素；未熟果实可提制柿漆，供医药和涂料用。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838200" y="2456815"/>
            <a:ext cx="1951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原始数据</a:t>
            </a:r>
            <a:endParaRPr lang="zh-CN" altLang="en-US" sz="1400"/>
          </a:p>
        </p:txBody>
      </p:sp>
      <p:sp>
        <p:nvSpPr>
          <p:cNvPr id="8" name="右箭头 7"/>
          <p:cNvSpPr/>
          <p:nvPr/>
        </p:nvSpPr>
        <p:spPr>
          <a:xfrm>
            <a:off x="3002915" y="3324225"/>
            <a:ext cx="741680" cy="139700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知识抽取</a:t>
            </a:r>
            <a:endParaRPr lang="zh-CN" altLang="en-US" sz="1400"/>
          </a:p>
        </p:txBody>
      </p:sp>
      <p:graphicFrame>
        <p:nvGraphicFramePr>
          <p:cNvPr id="9" name="图示 8"/>
          <p:cNvGraphicFramePr/>
          <p:nvPr/>
        </p:nvGraphicFramePr>
        <p:xfrm>
          <a:off x="3810000" y="3007995"/>
          <a:ext cx="1838325" cy="1798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886200" y="2691765"/>
            <a:ext cx="15519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植物知识</a:t>
            </a:r>
            <a:endParaRPr lang="zh-CN" altLang="en-US" sz="1400"/>
          </a:p>
        </p:txBody>
      </p:sp>
      <p:sp>
        <p:nvSpPr>
          <p:cNvPr id="14" name="流程图: 终止 13"/>
          <p:cNvSpPr/>
          <p:nvPr/>
        </p:nvSpPr>
        <p:spPr>
          <a:xfrm>
            <a:off x="9296400" y="2665095"/>
            <a:ext cx="2010410" cy="524510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知识科普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流程图: 终止 14"/>
          <p:cNvSpPr/>
          <p:nvPr/>
        </p:nvSpPr>
        <p:spPr>
          <a:xfrm>
            <a:off x="9296400" y="3758565"/>
            <a:ext cx="2010410" cy="524510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辅助科研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流程图: 终止 16"/>
          <p:cNvSpPr/>
          <p:nvPr/>
        </p:nvSpPr>
        <p:spPr>
          <a:xfrm>
            <a:off x="9296400" y="4806950"/>
            <a:ext cx="2010410" cy="524510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农林开发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流程图: 过程 37"/>
          <p:cNvSpPr/>
          <p:nvPr/>
        </p:nvSpPr>
        <p:spPr>
          <a:xfrm>
            <a:off x="6477000" y="2667000"/>
            <a:ext cx="2010410" cy="52451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语义搜索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流程图: 过程 41"/>
          <p:cNvSpPr/>
          <p:nvPr/>
        </p:nvSpPr>
        <p:spPr>
          <a:xfrm>
            <a:off x="6477000" y="3760470"/>
            <a:ext cx="2010410" cy="52451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问答系统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流程图: 过程 42"/>
          <p:cNvSpPr/>
          <p:nvPr/>
        </p:nvSpPr>
        <p:spPr>
          <a:xfrm>
            <a:off x="6477000" y="4808855"/>
            <a:ext cx="2010410" cy="52451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智能决策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5715000" y="3324225"/>
            <a:ext cx="741680" cy="1397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上层应用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右箭头 45"/>
          <p:cNvSpPr/>
          <p:nvPr/>
        </p:nvSpPr>
        <p:spPr>
          <a:xfrm>
            <a:off x="8521065" y="3377565"/>
            <a:ext cx="741680" cy="1397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服务场景</a:t>
            </a:r>
            <a:endParaRPr lang="zh-CN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770</Words>
  <Application>WPS 演示</Application>
  <PresentationFormat>宽屏</PresentationFormat>
  <Paragraphs>172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文泉驿微米黑</vt:lpstr>
      <vt:lpstr>Wingdings</vt:lpstr>
      <vt:lpstr>Calibri</vt:lpstr>
      <vt:lpstr>DejaVu Sans</vt:lpstr>
      <vt:lpstr>宋体</vt:lpstr>
      <vt:lpstr>Arial Unicode MS</vt:lpstr>
      <vt:lpstr>黑体</vt:lpstr>
      <vt:lpstr>Times New Roman</vt:lpstr>
      <vt:lpstr>Noto Sans CJK JP Regular</vt:lpstr>
      <vt:lpstr>Wingdings</vt:lpstr>
      <vt:lpstr>Office Theme</vt:lpstr>
      <vt:lpstr>基于多模态知识图谱的植物分类和鉴别系统</vt:lpstr>
      <vt:lpstr>内容提要</vt:lpstr>
      <vt:lpstr>1.1 选题背景</vt:lpstr>
      <vt:lpstr>1.1 选题背景</vt:lpstr>
      <vt:lpstr>内容提要</vt:lpstr>
      <vt:lpstr>2.1 项目内容</vt:lpstr>
      <vt:lpstr>内容提要</vt:lpstr>
      <vt:lpstr>3.1 创新点</vt:lpstr>
      <vt:lpstr>3.1 创新点</vt:lpstr>
      <vt:lpstr>内容提要</vt:lpstr>
      <vt:lpstr>PowerPoint 演示文稿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“冯如杯”竞赛概况介绍</dc:title>
  <dc:creator>zhouyuguang</dc:creator>
  <cp:lastModifiedBy>nightingalecen</cp:lastModifiedBy>
  <cp:revision>122</cp:revision>
  <dcterms:created xsi:type="dcterms:W3CDTF">2023-03-14T12:24:35Z</dcterms:created>
  <dcterms:modified xsi:type="dcterms:W3CDTF">2023-03-14T12:24:35Z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