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51" r:id="rId3"/>
    <p:sldMasterId id="2147483653" r:id="rId4"/>
  </p:sldMasterIdLst>
  <p:notesMasterIdLst>
    <p:notesMasterId r:id="rId28"/>
  </p:notesMasterIdLst>
  <p:sldIdLst>
    <p:sldId id="256" r:id="rId5"/>
    <p:sldId id="261" r:id="rId6"/>
    <p:sldId id="319" r:id="rId7"/>
    <p:sldId id="318" r:id="rId8"/>
    <p:sldId id="320" r:id="rId9"/>
    <p:sldId id="302" r:id="rId10"/>
    <p:sldId id="303" r:id="rId11"/>
    <p:sldId id="321" r:id="rId12"/>
    <p:sldId id="304" r:id="rId13"/>
    <p:sldId id="307" r:id="rId14"/>
    <p:sldId id="308" r:id="rId15"/>
    <p:sldId id="313" r:id="rId16"/>
    <p:sldId id="312" r:id="rId17"/>
    <p:sldId id="264" r:id="rId18"/>
    <p:sldId id="310" r:id="rId19"/>
    <p:sldId id="309" r:id="rId20"/>
    <p:sldId id="311" r:id="rId21"/>
    <p:sldId id="314" r:id="rId22"/>
    <p:sldId id="315" r:id="rId23"/>
    <p:sldId id="316" r:id="rId24"/>
    <p:sldId id="317" r:id="rId25"/>
    <p:sldId id="322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20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792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Analyses des Ventes</a:t>
            </a:r>
          </a:p>
          <a:p>
            <a:pPr lvl="0"/>
            <a:r>
              <a:rPr lang="en-US" altLang="ko-KR" dirty="0"/>
              <a:t>Profile des clients</a:t>
            </a:r>
            <a:endParaRPr lang="ko-KR" alt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41BF3C-75A0-BE4F-4244-0028ED9DB2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1470"/>
            <a:ext cx="3206915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0A6DB15-6B19-01DB-E48D-6477F0E8F63A}"/>
              </a:ext>
            </a:extLst>
          </p:cNvPr>
          <p:cNvSpPr txBox="1"/>
          <p:nvPr userDrawn="1"/>
        </p:nvSpPr>
        <p:spPr>
          <a:xfrm>
            <a:off x="4211960" y="1347614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Quelques chiffres</a:t>
            </a:r>
          </a:p>
          <a:p>
            <a:endParaRPr lang="fr-FR" dirty="0"/>
          </a:p>
          <a:p>
            <a:r>
              <a:rPr lang="fr-FR" dirty="0"/>
              <a:t>Evolutions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16B1B2B-CFE2-E383-4702-58DD61B880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18" y="1240216"/>
            <a:ext cx="509042" cy="5090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019BB3-D264-9224-1B4B-4CB887383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08" y="1779662"/>
            <a:ext cx="509042" cy="5090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859CC8C-DAE3-49B0-5F39-09DD67953B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3478"/>
            <a:ext cx="2520280" cy="7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90381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QUELQUES CHIFFRES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au 28/02/2023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44E64B-7E30-6633-B347-1ADB2A4FA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16167"/>
            <a:ext cx="2520280" cy="7685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E2C34E-4BB3-0502-FE88-F1E61E2D2753}"/>
              </a:ext>
            </a:extLst>
          </p:cNvPr>
          <p:cNvSpPr txBox="1"/>
          <p:nvPr userDrawn="1"/>
        </p:nvSpPr>
        <p:spPr>
          <a:xfrm>
            <a:off x="4716016" y="141474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c’est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FD2586-9666-2238-1805-1C5F84E72E16}"/>
              </a:ext>
            </a:extLst>
          </p:cNvPr>
          <p:cNvSpPr txBox="1"/>
          <p:nvPr userDrawn="1"/>
        </p:nvSpPr>
        <p:spPr>
          <a:xfrm>
            <a:off x="107504" y="2328006"/>
            <a:ext cx="90364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12 millions </a:t>
            </a:r>
            <a:r>
              <a:rPr lang="fr-FR" sz="2000" dirty="0"/>
              <a:t>d’euros de chiffre d’affaire depuis l’ouverture du site le 01/03/21</a:t>
            </a:r>
            <a:endParaRPr lang="fr-FR" sz="2400" dirty="0"/>
          </a:p>
          <a:p>
            <a:endParaRPr lang="fr-FR" sz="2000" dirty="0"/>
          </a:p>
          <a:p>
            <a:r>
              <a:rPr lang="fr-FR" sz="2000" dirty="0"/>
              <a:t>Plus de </a:t>
            </a:r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687 000 </a:t>
            </a:r>
            <a:r>
              <a:rPr lang="fr-FR" sz="2000" dirty="0"/>
              <a:t>ventes</a:t>
            </a:r>
          </a:p>
          <a:p>
            <a:endParaRPr lang="fr-FR" sz="2000" dirty="0"/>
          </a:p>
          <a:p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8600</a:t>
            </a:r>
            <a:r>
              <a:rPr lang="fr-FR" sz="2000" dirty="0"/>
              <a:t> clients</a:t>
            </a:r>
          </a:p>
          <a:p>
            <a:endParaRPr lang="fr-FR" sz="2000" dirty="0"/>
          </a:p>
          <a:p>
            <a:r>
              <a:rPr lang="fr-FR" sz="2000" dirty="0"/>
              <a:t>Un panier moyen de </a:t>
            </a:r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17.60 euro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EVOLUTION DU CHIFFRES D’AFFAIRE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3BF7A-B7C0-44EA-D4D3-18E0163021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3672408" cy="301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BFDE091-30EA-1554-EC01-EE129930E87D}"/>
              </a:ext>
            </a:extLst>
          </p:cNvPr>
          <p:cNvSpPr txBox="1"/>
          <p:nvPr userDrawn="1"/>
        </p:nvSpPr>
        <p:spPr>
          <a:xfrm>
            <a:off x="5054352" y="1347614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Seul 2022 est une année complète</a:t>
            </a:r>
          </a:p>
        </p:txBody>
      </p:sp>
      <p:pic>
        <p:nvPicPr>
          <p:cNvPr id="4" name="Graphique 3" descr="Avertissement avec un remplissage uni">
            <a:extLst>
              <a:ext uri="{FF2B5EF4-FFF2-40B4-BE49-F238E27FC236}">
                <a16:creationId xmlns:a16="http://schemas.microsoft.com/office/drawing/2014/main" id="{B0EA46F5-BE3E-9991-DAAC-E2999A55AC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7197" y="987574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D425BF-05D3-88EF-AB58-3D600E164710}"/>
              </a:ext>
            </a:extLst>
          </p:cNvPr>
          <p:cNvSpPr txBox="1"/>
          <p:nvPr userDrawn="1"/>
        </p:nvSpPr>
        <p:spPr>
          <a:xfrm>
            <a:off x="3953881" y="2639663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u="sng" dirty="0"/>
              <a:t>Estimation</a:t>
            </a:r>
            <a:r>
              <a:rPr lang="fr-FR" sz="2400" dirty="0"/>
              <a:t> pour 2023 sur la base </a:t>
            </a:r>
          </a:p>
          <a:p>
            <a:pPr algn="ctr"/>
            <a:r>
              <a:rPr lang="fr-FR" sz="2400" dirty="0"/>
              <a:t>des 2 premiers mois : </a:t>
            </a:r>
          </a:p>
          <a:p>
            <a:pPr algn="ctr"/>
            <a:r>
              <a:rPr lang="fr-FR" sz="2400" b="1" dirty="0"/>
              <a:t>5.84 millions </a:t>
            </a:r>
            <a:r>
              <a:rPr lang="fr-FR" sz="2400" dirty="0"/>
              <a:t>euros</a:t>
            </a:r>
          </a:p>
        </p:txBody>
      </p:sp>
    </p:spTree>
    <p:extLst>
      <p:ext uri="{BB962C8B-B14F-4D97-AF65-F5344CB8AC3E}">
        <p14:creationId xmlns:p14="http://schemas.microsoft.com/office/powerpoint/2010/main" val="38979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Evolution du CA par </a:t>
            </a:r>
            <a:r>
              <a:rPr lang="en-US" altLang="ko-KR" dirty="0" err="1"/>
              <a:t>mois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EE4C485-78DA-AFAB-9EA0-63F763BE79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36"/>
            <a:ext cx="91440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MERCI pour </a:t>
            </a:r>
            <a:r>
              <a:rPr lang="en-US" altLang="ko-KR" dirty="0" err="1"/>
              <a:t>votre</a:t>
            </a:r>
            <a:r>
              <a:rPr lang="en-US" altLang="ko-KR" dirty="0"/>
              <a:t> attention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556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79" r:id="rId3"/>
    <p:sldLayoutId id="2147483682" r:id="rId4"/>
    <p:sldLayoutId id="2147483683" r:id="rId5"/>
    <p:sldLayoutId id="2147483684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  <p:sldLayoutId id="2147483685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fr-FR" altLang="ko-KR" dirty="0"/>
              <a:t>Analyse des Ventes en ligne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E822FA-2775-FA26-8A00-9A64F9A9660D}"/>
              </a:ext>
            </a:extLst>
          </p:cNvPr>
          <p:cNvSpPr txBox="1"/>
          <p:nvPr/>
        </p:nvSpPr>
        <p:spPr>
          <a:xfrm>
            <a:off x="7636856" y="4782673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Septembre 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783E73-4945-A3C7-B635-A02725A9A357}"/>
              </a:ext>
            </a:extLst>
          </p:cNvPr>
          <p:cNvSpPr txBox="1"/>
          <p:nvPr/>
        </p:nvSpPr>
        <p:spPr>
          <a:xfrm>
            <a:off x="323528" y="477530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S.DANEN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Evolution du panier moyen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28B3F-9F20-44F0-2FE4-ECB4182D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55421"/>
            <a:ext cx="8064896" cy="38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Répartition des ventes par catégories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F06046-90DA-E0BD-B2C4-B009628C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347614"/>
            <a:ext cx="2664296" cy="35283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A20783-6B57-F923-2686-FFF0CCBA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1344296"/>
            <a:ext cx="2808312" cy="35283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CAC117-C594-089B-50A7-CC6D1D3B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2" y="1344296"/>
            <a:ext cx="35020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Courbe de Lorentz des achats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5C3024-FAD8-37B6-C28F-9279E3B1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590"/>
            <a:ext cx="5001778" cy="39776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F35276-1B0D-88BD-D7AB-A95449D9FD1F}"/>
              </a:ext>
            </a:extLst>
          </p:cNvPr>
          <p:cNvSpPr txBox="1"/>
          <p:nvPr/>
        </p:nvSpPr>
        <p:spPr>
          <a:xfrm>
            <a:off x="5868144" y="124210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Indice de Gini = 0,39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B98FAC-C33E-3565-ED87-406A10E4167D}"/>
              </a:ext>
            </a:extLst>
          </p:cNvPr>
          <p:cNvSpPr txBox="1"/>
          <p:nvPr/>
        </p:nvSpPr>
        <p:spPr>
          <a:xfrm>
            <a:off x="5214710" y="1757371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répartition des ventes n’est pas équitable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87F0B8-E192-16FF-5CA2-529E12B52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27523"/>
            <a:ext cx="3667046" cy="25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FLOP 10 et TOP 10 des ventes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Par </a:t>
            </a:r>
            <a:r>
              <a:rPr lang="en-US" altLang="ko-KR" sz="2000" dirty="0" err="1"/>
              <a:t>catégorie</a:t>
            </a:r>
            <a:endParaRPr lang="en-US" altLang="ko-KR" sz="20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6DB6254-C0AE-1564-2C83-6C756C227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36267"/>
              </p:ext>
            </p:extLst>
          </p:nvPr>
        </p:nvGraphicFramePr>
        <p:xfrm>
          <a:off x="2195736" y="1203598"/>
          <a:ext cx="4093880" cy="3634645"/>
        </p:xfrm>
        <a:graphic>
          <a:graphicData uri="http://schemas.openxmlformats.org/drawingml/2006/table">
            <a:tbl>
              <a:tblPr/>
              <a:tblGrid>
                <a:gridCol w="511735">
                  <a:extLst>
                    <a:ext uri="{9D8B030D-6E8A-4147-A177-3AD203B41FA5}">
                      <a16:colId xmlns:a16="http://schemas.microsoft.com/office/drawing/2014/main" val="677959641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1622446136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1212344207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587659920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112019919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411148828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2645041344"/>
                    </a:ext>
                  </a:extLst>
                </a:gridCol>
                <a:gridCol w="511735">
                  <a:extLst>
                    <a:ext uri="{9D8B030D-6E8A-4147-A177-3AD203B41FA5}">
                      <a16:colId xmlns:a16="http://schemas.microsoft.com/office/drawing/2014/main" val="4131849736"/>
                    </a:ext>
                  </a:extLst>
                </a:gridCol>
              </a:tblGrid>
              <a:tr h="382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Flop Catégorie</a:t>
                      </a:r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Flop Catégorie </a:t>
                      </a:r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Flop Catégorie</a:t>
                      </a:r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88068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id_produit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id_produit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id_produit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97699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0_1539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1_420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2_81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487435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0_1284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1_224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2_23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07976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0_1653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1_470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149.74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8897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0_807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1_473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2_93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483169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0_1601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1_404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2_107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203.94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059237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0_541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1_135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2_77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56269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0_1728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1_399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2_27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295.96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6886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1_511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2_28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310.50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29988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0_898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1_424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2_122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55739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0_1840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1_491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2_131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383.97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00874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56427"/>
                  </a:ext>
                </a:extLst>
              </a:tr>
              <a:tr h="1599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Catégorie </a:t>
                      </a:r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Catégorie</a:t>
                      </a:r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Catégorie </a:t>
                      </a:r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83887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id_produit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id_produit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id_produit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64234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0_1441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23452.65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1_395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56588.48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2_159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94893.50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729789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0_1421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23008.49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1_369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56088.62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2_135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69334.95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009226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0_1414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22287.00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1_383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53805.44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2_112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65407.76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053021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0_1451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21689.15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1_414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53498.35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2_102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60736.78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49471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0_1417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21372.12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1_498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51414.00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2_209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56971.86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522162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0_1448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20701.42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1_406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49669.62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2_110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53846.25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03002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0_1470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20194.02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1_366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48689.24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2_39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53060.85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78705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0_1430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20109.87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1_385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48523.33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2_166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52449.12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47101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0_1353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19430.28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1_431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48366.72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2_43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49972.86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281463"/>
                  </a:ext>
                </a:extLst>
              </a:tr>
              <a:tr h="127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0_1355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19312.83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1_379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47853.27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7" marR="6397" marT="6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2_202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46217.88</a:t>
                      </a:r>
                    </a:p>
                  </a:txBody>
                  <a:tcPr marL="6397" marR="6397" marT="6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48557"/>
                  </a:ext>
                </a:extLst>
              </a:tr>
            </a:tbl>
          </a:graphicData>
        </a:graphic>
      </p:graphicFrame>
      <p:sp>
        <p:nvSpPr>
          <p:cNvPr id="9" name="Smiley Face 14">
            <a:extLst>
              <a:ext uri="{FF2B5EF4-FFF2-40B4-BE49-F238E27FC236}">
                <a16:creationId xmlns:a16="http://schemas.microsoft.com/office/drawing/2014/main" id="{F479A7F4-DA68-F140-DB4D-FB2435EDB7EA}"/>
              </a:ext>
            </a:extLst>
          </p:cNvPr>
          <p:cNvSpPr/>
          <p:nvPr/>
        </p:nvSpPr>
        <p:spPr>
          <a:xfrm>
            <a:off x="827584" y="3651870"/>
            <a:ext cx="720080" cy="7200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Smiley Face 12">
            <a:extLst>
              <a:ext uri="{FF2B5EF4-FFF2-40B4-BE49-F238E27FC236}">
                <a16:creationId xmlns:a16="http://schemas.microsoft.com/office/drawing/2014/main" id="{C898A76B-1C50-4263-5369-0ED5EBD152FB}"/>
              </a:ext>
            </a:extLst>
          </p:cNvPr>
          <p:cNvSpPr/>
          <p:nvPr/>
        </p:nvSpPr>
        <p:spPr>
          <a:xfrm>
            <a:off x="827584" y="1507456"/>
            <a:ext cx="695250" cy="7200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41F048-3403-7FF5-CD64-4967876F7B92}"/>
              </a:ext>
            </a:extLst>
          </p:cNvPr>
          <p:cNvSpPr txBox="1"/>
          <p:nvPr/>
        </p:nvSpPr>
        <p:spPr>
          <a:xfrm>
            <a:off x="6876256" y="271576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Tous les articles se</a:t>
            </a:r>
          </a:p>
          <a:p>
            <a:r>
              <a:rPr lang="fr-FR" dirty="0"/>
              <a:t>sont vendus au </a:t>
            </a:r>
          </a:p>
          <a:p>
            <a:r>
              <a:rPr lang="fr-FR" dirty="0"/>
              <a:t>moins aune fois</a:t>
            </a:r>
          </a:p>
        </p:txBody>
      </p:sp>
    </p:spTree>
    <p:extLst>
      <p:ext uri="{BB962C8B-B14F-4D97-AF65-F5344CB8AC3E}">
        <p14:creationId xmlns:p14="http://schemas.microsoft.com/office/powerpoint/2010/main" val="375774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4176464" cy="576064"/>
          </a:xfrm>
        </p:spPr>
        <p:txBody>
          <a:bodyPr/>
          <a:lstStyle/>
          <a:p>
            <a:r>
              <a:rPr lang="fr-FR" altLang="ko-KR" dirty="0"/>
              <a:t>Analyse ciblée sur les clients</a:t>
            </a:r>
          </a:p>
        </p:txBody>
      </p:sp>
      <p:sp>
        <p:nvSpPr>
          <p:cNvPr id="8" name="Rounded Rectangle 88">
            <a:extLst>
              <a:ext uri="{FF2B5EF4-FFF2-40B4-BE49-F238E27FC236}">
                <a16:creationId xmlns:a16="http://schemas.microsoft.com/office/drawing/2014/main" id="{846140FA-B426-C129-A1CD-EA1913C117D3}"/>
              </a:ext>
            </a:extLst>
          </p:cNvPr>
          <p:cNvSpPr/>
          <p:nvPr/>
        </p:nvSpPr>
        <p:spPr>
          <a:xfrm rot="2700000">
            <a:off x="1426835" y="1982416"/>
            <a:ext cx="457090" cy="458589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9">
            <a:extLst>
              <a:ext uri="{FF2B5EF4-FFF2-40B4-BE49-F238E27FC236}">
                <a16:creationId xmlns:a16="http://schemas.microsoft.com/office/drawing/2014/main" id="{379BB302-2BCE-A4FA-CFF6-5086CC762A7E}"/>
              </a:ext>
            </a:extLst>
          </p:cNvPr>
          <p:cNvSpPr txBox="1"/>
          <p:nvPr/>
        </p:nvSpPr>
        <p:spPr>
          <a:xfrm>
            <a:off x="1503567" y="2011655"/>
            <a:ext cx="303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Répartition des ventes Hommes/ Femmes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6C179F-1D2D-4CAC-BB8C-651DD022C292}"/>
              </a:ext>
            </a:extLst>
          </p:cNvPr>
          <p:cNvSpPr txBox="1"/>
          <p:nvPr/>
        </p:nvSpPr>
        <p:spPr>
          <a:xfrm>
            <a:off x="12986" y="1144981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8600</a:t>
            </a:r>
            <a:r>
              <a:rPr lang="fr-FR" dirty="0"/>
              <a:t>  Clients font confiance à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7BE694-3B90-D5D0-FDCE-7AA7BCC0C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7" y="2715766"/>
            <a:ext cx="2313737" cy="2067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346686D-AA1E-8159-7448-E284F9EEF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31" y="2715766"/>
            <a:ext cx="2313737" cy="20859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DE24B68-F9AF-1957-F156-B5751DC46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15766"/>
            <a:ext cx="2088232" cy="2050594"/>
          </a:xfrm>
          <a:prstGeom prst="rect">
            <a:avLst/>
          </a:prstGeom>
        </p:spPr>
      </p:pic>
      <p:sp>
        <p:nvSpPr>
          <p:cNvPr id="17" name="Round Same Side Corner Rectangle 8">
            <a:extLst>
              <a:ext uri="{FF2B5EF4-FFF2-40B4-BE49-F238E27FC236}">
                <a16:creationId xmlns:a16="http://schemas.microsoft.com/office/drawing/2014/main" id="{F93A7E78-4F4C-5975-1191-F64BDDCFF983}"/>
              </a:ext>
            </a:extLst>
          </p:cNvPr>
          <p:cNvSpPr/>
          <p:nvPr/>
        </p:nvSpPr>
        <p:spPr>
          <a:xfrm>
            <a:off x="5261795" y="1327070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ound Same Side Corner Rectangle 20">
            <a:extLst>
              <a:ext uri="{FF2B5EF4-FFF2-40B4-BE49-F238E27FC236}">
                <a16:creationId xmlns:a16="http://schemas.microsoft.com/office/drawing/2014/main" id="{421F6AE7-7443-49D0-B4DB-EC402F413BE1}"/>
              </a:ext>
            </a:extLst>
          </p:cNvPr>
          <p:cNvSpPr/>
          <p:nvPr/>
        </p:nvSpPr>
        <p:spPr>
          <a:xfrm rot="10800000">
            <a:off x="5240085" y="1910531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157B48-2A55-AC48-3A24-C670B23E78BA}"/>
              </a:ext>
            </a:extLst>
          </p:cNvPr>
          <p:cNvSpPr txBox="1"/>
          <p:nvPr/>
        </p:nvSpPr>
        <p:spPr>
          <a:xfrm>
            <a:off x="5652119" y="139302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49,5%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009635-089C-A4CC-4D66-6EDBE7032EB8}"/>
              </a:ext>
            </a:extLst>
          </p:cNvPr>
          <p:cNvSpPr txBox="1"/>
          <p:nvPr/>
        </p:nvSpPr>
        <p:spPr>
          <a:xfrm>
            <a:off x="5652120" y="19603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50,5%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BECB9A-DAEE-38FA-F758-9EDE62ECF69C}"/>
              </a:ext>
            </a:extLst>
          </p:cNvPr>
          <p:cNvSpPr txBox="1"/>
          <p:nvPr/>
        </p:nvSpPr>
        <p:spPr>
          <a:xfrm>
            <a:off x="899592" y="1731190"/>
            <a:ext cx="424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	Répartition du chiffre d’affaire :</a:t>
            </a:r>
          </a:p>
        </p:txBody>
      </p:sp>
      <p:sp>
        <p:nvSpPr>
          <p:cNvPr id="8" name="Round Same Side Corner Rectangle 8">
            <a:extLst>
              <a:ext uri="{FF2B5EF4-FFF2-40B4-BE49-F238E27FC236}">
                <a16:creationId xmlns:a16="http://schemas.microsoft.com/office/drawing/2014/main" id="{117BEDE7-FB34-FD53-617C-78878C74486C}"/>
              </a:ext>
            </a:extLst>
          </p:cNvPr>
          <p:cNvSpPr/>
          <p:nvPr/>
        </p:nvSpPr>
        <p:spPr>
          <a:xfrm flipH="1">
            <a:off x="1134061" y="3998519"/>
            <a:ext cx="184762" cy="37149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ound Same Side Corner Rectangle 20">
            <a:extLst>
              <a:ext uri="{FF2B5EF4-FFF2-40B4-BE49-F238E27FC236}">
                <a16:creationId xmlns:a16="http://schemas.microsoft.com/office/drawing/2014/main" id="{FCECBA4F-02DF-AAB8-03B7-DC4A06E259DE}"/>
              </a:ext>
            </a:extLst>
          </p:cNvPr>
          <p:cNvSpPr/>
          <p:nvPr/>
        </p:nvSpPr>
        <p:spPr>
          <a:xfrm rot="10800000">
            <a:off x="4185923" y="3220541"/>
            <a:ext cx="213210" cy="42972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05D8E147-C717-F41E-022D-8E3CB7D98E05}"/>
              </a:ext>
            </a:extLst>
          </p:cNvPr>
          <p:cNvSpPr/>
          <p:nvPr/>
        </p:nvSpPr>
        <p:spPr>
          <a:xfrm flipH="1">
            <a:off x="7316862" y="4020185"/>
            <a:ext cx="184762" cy="37149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ound Same Side Corner Rectangle 8">
            <a:extLst>
              <a:ext uri="{FF2B5EF4-FFF2-40B4-BE49-F238E27FC236}">
                <a16:creationId xmlns:a16="http://schemas.microsoft.com/office/drawing/2014/main" id="{98D38C47-87E6-B369-769A-5BB0AB221AC2}"/>
              </a:ext>
            </a:extLst>
          </p:cNvPr>
          <p:cNvSpPr/>
          <p:nvPr/>
        </p:nvSpPr>
        <p:spPr>
          <a:xfrm flipH="1">
            <a:off x="4200147" y="3986455"/>
            <a:ext cx="184762" cy="37149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ound Same Side Corner Rectangle 20">
            <a:extLst>
              <a:ext uri="{FF2B5EF4-FFF2-40B4-BE49-F238E27FC236}">
                <a16:creationId xmlns:a16="http://schemas.microsoft.com/office/drawing/2014/main" id="{43E34A7C-691B-DE92-E36A-52141723F130}"/>
              </a:ext>
            </a:extLst>
          </p:cNvPr>
          <p:cNvSpPr/>
          <p:nvPr/>
        </p:nvSpPr>
        <p:spPr>
          <a:xfrm rot="10800000">
            <a:off x="7362733" y="3175135"/>
            <a:ext cx="213210" cy="42972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 Same Side Corner Rectangle 20">
            <a:extLst>
              <a:ext uri="{FF2B5EF4-FFF2-40B4-BE49-F238E27FC236}">
                <a16:creationId xmlns:a16="http://schemas.microsoft.com/office/drawing/2014/main" id="{55DEB33C-E471-9316-2AA8-DF1F2DFF49FE}"/>
              </a:ext>
            </a:extLst>
          </p:cNvPr>
          <p:cNvSpPr/>
          <p:nvPr/>
        </p:nvSpPr>
        <p:spPr>
          <a:xfrm rot="10800000">
            <a:off x="1134061" y="3162094"/>
            <a:ext cx="213210" cy="42972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B8A9BDE-866C-5045-6A0A-C1393006B2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44981"/>
            <a:ext cx="1603458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2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Répartition des ventes selon l'âge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981089-9D85-FE2F-4C94-346B4A3F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71" y="2511988"/>
            <a:ext cx="6757837" cy="26315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042A28D-EC60-AA46-78E2-0817C6033A92}"/>
              </a:ext>
            </a:extLst>
          </p:cNvPr>
          <p:cNvSpPr txBox="1"/>
          <p:nvPr/>
        </p:nvSpPr>
        <p:spPr>
          <a:xfrm>
            <a:off x="1691680" y="1045181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L'âge moyen et médian de nos clients est de 44 ans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873A5B-5442-AD7C-D093-185A145613D4}"/>
              </a:ext>
            </a:extLst>
          </p:cNvPr>
          <p:cNvSpPr txBox="1"/>
          <p:nvPr/>
        </p:nvSpPr>
        <p:spPr>
          <a:xfrm>
            <a:off x="1475656" y="1563638"/>
            <a:ext cx="535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Age moyen des clients par catégorie : 0 -&gt;  48 ans</a:t>
            </a:r>
          </a:p>
          <a:p>
            <a:r>
              <a:rPr lang="fr-FR" dirty="0"/>
              <a:t>				    1 -&gt;  46 ans</a:t>
            </a:r>
          </a:p>
          <a:p>
            <a:r>
              <a:rPr lang="fr-FR" dirty="0"/>
              <a:t>				    2 -&gt;  26 ans</a:t>
            </a:r>
          </a:p>
        </p:txBody>
      </p:sp>
    </p:spTree>
    <p:extLst>
      <p:ext uri="{BB962C8B-B14F-4D97-AF65-F5344CB8AC3E}">
        <p14:creationId xmlns:p14="http://schemas.microsoft.com/office/powerpoint/2010/main" val="428272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9144000" cy="576064"/>
          </a:xfrm>
        </p:spPr>
        <p:txBody>
          <a:bodyPr/>
          <a:lstStyle/>
          <a:p>
            <a:r>
              <a:rPr lang="fr-FR" altLang="ko-KR" dirty="0"/>
              <a:t>Corrélation entre le genre </a:t>
            </a:r>
          </a:p>
          <a:p>
            <a:r>
              <a:rPr lang="fr-FR" altLang="ko-KR" dirty="0"/>
              <a:t>et la catégorie de livre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E4097E-3D33-B29B-27F8-9188D03D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68427"/>
            <a:ext cx="4630306" cy="39750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BFEFB6-FA7A-CC1D-9E99-D12295AAF1B5}"/>
              </a:ext>
            </a:extLst>
          </p:cNvPr>
          <p:cNvSpPr txBox="1"/>
          <p:nvPr/>
        </p:nvSpPr>
        <p:spPr>
          <a:xfrm>
            <a:off x="107504" y="2283718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Test statistique du Chi2 montre </a:t>
            </a:r>
          </a:p>
          <a:p>
            <a:r>
              <a:rPr lang="fr-FR" dirty="0"/>
              <a:t>qu’il y a une différence entre les </a:t>
            </a:r>
          </a:p>
          <a:p>
            <a:r>
              <a:rPr lang="fr-FR" dirty="0"/>
              <a:t>hommes et les femmes sur la </a:t>
            </a:r>
          </a:p>
          <a:p>
            <a:r>
              <a:rPr lang="fr-FR" dirty="0"/>
              <a:t>catégorie de livres achetées mais </a:t>
            </a:r>
          </a:p>
          <a:p>
            <a:r>
              <a:rPr lang="fr-FR" dirty="0"/>
              <a:t>cette différence est faible</a:t>
            </a:r>
          </a:p>
        </p:txBody>
      </p:sp>
    </p:spTree>
    <p:extLst>
      <p:ext uri="{BB962C8B-B14F-4D97-AF65-F5344CB8AC3E}">
        <p14:creationId xmlns:p14="http://schemas.microsoft.com/office/powerpoint/2010/main" val="305332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F203D0-B78C-2333-F954-D33316760E1A}"/>
              </a:ext>
            </a:extLst>
          </p:cNvPr>
          <p:cNvSpPr txBox="1"/>
          <p:nvPr/>
        </p:nvSpPr>
        <p:spPr>
          <a:xfrm>
            <a:off x="-21980" y="1923678"/>
            <a:ext cx="3513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coefficient de corrélation de</a:t>
            </a:r>
          </a:p>
          <a:p>
            <a:r>
              <a:rPr lang="fr-FR" dirty="0"/>
              <a:t>Pearson est de -0,78. </a:t>
            </a:r>
          </a:p>
          <a:p>
            <a:r>
              <a:rPr lang="fr-FR" dirty="0"/>
              <a:t>Cela indique qu’il y a une </a:t>
            </a:r>
          </a:p>
          <a:p>
            <a:r>
              <a:rPr lang="fr-FR" dirty="0"/>
              <a:t>corrélation inverse assez forte </a:t>
            </a:r>
          </a:p>
          <a:p>
            <a:r>
              <a:rPr lang="fr-FR" dirty="0"/>
              <a:t>c’est-à-dire que plus les clients </a:t>
            </a:r>
          </a:p>
          <a:p>
            <a:r>
              <a:rPr lang="fr-FR" dirty="0"/>
              <a:t>sont âgés moins ils dépensent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BD06602-3CEB-12AC-4C7A-CEBF155DD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3885" y="267494"/>
            <a:ext cx="9144000" cy="504056"/>
          </a:xfrm>
        </p:spPr>
        <p:txBody>
          <a:bodyPr/>
          <a:lstStyle/>
          <a:p>
            <a:r>
              <a:rPr lang="fr-FR" sz="2800" dirty="0"/>
              <a:t>Corrélation entre l'âge des clients </a:t>
            </a:r>
          </a:p>
          <a:p>
            <a:r>
              <a:rPr lang="fr-FR" sz="2800" dirty="0"/>
              <a:t>et le montant total des achats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7395BD-BA84-4585-23AA-6B5035C2F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14527"/>
            <a:ext cx="5292080" cy="27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030" y="276348"/>
            <a:ext cx="9144000" cy="576064"/>
          </a:xfrm>
        </p:spPr>
        <p:txBody>
          <a:bodyPr/>
          <a:lstStyle/>
          <a:p>
            <a:r>
              <a:rPr lang="fr-FR" altLang="ko-KR" sz="2800" dirty="0"/>
              <a:t>Corrélation entre la fréquence d’achat</a:t>
            </a:r>
          </a:p>
          <a:p>
            <a:r>
              <a:rPr lang="fr-FR" altLang="ko-KR" sz="2800" dirty="0"/>
              <a:t> et l'âge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FDDAA9-4702-6A6E-6392-785B8DE5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7654"/>
            <a:ext cx="5517779" cy="28714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8E4209-A42B-0A5E-BED4-BCBDB6F6F820}"/>
              </a:ext>
            </a:extLst>
          </p:cNvPr>
          <p:cNvSpPr txBox="1"/>
          <p:nvPr/>
        </p:nvSpPr>
        <p:spPr>
          <a:xfrm>
            <a:off x="107504" y="1850725"/>
            <a:ext cx="3236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test statistique de Pearson montre une corrélation </a:t>
            </a:r>
          </a:p>
          <a:p>
            <a:r>
              <a:rPr lang="fr-FR" dirty="0"/>
              <a:t>négative faible entre l'âge </a:t>
            </a:r>
          </a:p>
          <a:p>
            <a:r>
              <a:rPr lang="fr-FR" dirty="0"/>
              <a:t>et la fréquence d’achat c’est-à-dire qu’il y a une légère</a:t>
            </a:r>
          </a:p>
          <a:p>
            <a:r>
              <a:rPr lang="fr-FR" dirty="0"/>
              <a:t>tendance à ce que la </a:t>
            </a:r>
          </a:p>
          <a:p>
            <a:r>
              <a:rPr lang="fr-FR" dirty="0"/>
              <a:t>fréquence d’achat diminue</a:t>
            </a:r>
          </a:p>
          <a:p>
            <a:r>
              <a:rPr lang="fr-FR" dirty="0"/>
              <a:t>avec l'âge</a:t>
            </a:r>
          </a:p>
        </p:txBody>
      </p:sp>
    </p:spTree>
    <p:extLst>
      <p:ext uri="{BB962C8B-B14F-4D97-AF65-F5344CB8AC3E}">
        <p14:creationId xmlns:p14="http://schemas.microsoft.com/office/powerpoint/2010/main" val="33849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Sommaire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932185" y="2427734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478218" y="1271156"/>
              <a:ext cx="3592172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Analyse des différents indicateurs de vente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3927132" y="3723878"/>
            <a:ext cx="4442657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650010" y="1232840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Analyse ciblée sur les clients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" name="Group 84">
            <a:extLst>
              <a:ext uri="{FF2B5EF4-FFF2-40B4-BE49-F238E27FC236}">
                <a16:creationId xmlns:a16="http://schemas.microsoft.com/office/drawing/2014/main" id="{623C6E50-9006-225C-7DEA-46917B985E9C}"/>
              </a:ext>
            </a:extLst>
          </p:cNvPr>
          <p:cNvGrpSpPr/>
          <p:nvPr/>
        </p:nvGrpSpPr>
        <p:grpSpPr>
          <a:xfrm>
            <a:off x="3917663" y="1030262"/>
            <a:ext cx="4442657" cy="705130"/>
            <a:chOff x="3642255" y="1078632"/>
            <a:chExt cx="4428135" cy="705130"/>
          </a:xfrm>
        </p:grpSpPr>
        <p:grpSp>
          <p:nvGrpSpPr>
            <p:cNvPr id="10" name="Group 85">
              <a:extLst>
                <a:ext uri="{FF2B5EF4-FFF2-40B4-BE49-F238E27FC236}">
                  <a16:creationId xmlns:a16="http://schemas.microsoft.com/office/drawing/2014/main" id="{EBA8E127-ABB6-3582-84C1-6B21E424DCC8}"/>
                </a:ext>
              </a:extLst>
            </p:cNvPr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6" name="Rounded Rectangle 92">
                <a:extLst>
                  <a:ext uri="{FF2B5EF4-FFF2-40B4-BE49-F238E27FC236}">
                    <a16:creationId xmlns:a16="http://schemas.microsoft.com/office/drawing/2014/main" id="{316A9128-260E-BA5D-BAFE-58AF2E6D2699}"/>
                  </a:ext>
                </a:extLst>
              </p:cNvPr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93">
                <a:extLst>
                  <a:ext uri="{FF2B5EF4-FFF2-40B4-BE49-F238E27FC236}">
                    <a16:creationId xmlns:a16="http://schemas.microsoft.com/office/drawing/2014/main" id="{8F8E833F-4752-3F3C-E8B0-49687CB91A8E}"/>
                  </a:ext>
                </a:extLst>
              </p:cNvPr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7686C1C3-DA15-AAB6-F549-438001673132}"/>
                </a:ext>
              </a:extLst>
            </p:cNvPr>
            <p:cNvSpPr txBox="1"/>
            <p:nvPr/>
          </p:nvSpPr>
          <p:spPr bwMode="auto">
            <a:xfrm>
              <a:off x="4650010" y="1232840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Données utilisées</a:t>
              </a:r>
            </a:p>
          </p:txBody>
        </p:sp>
        <p:grpSp>
          <p:nvGrpSpPr>
            <p:cNvPr id="13" name="Group 87">
              <a:extLst>
                <a:ext uri="{FF2B5EF4-FFF2-40B4-BE49-F238E27FC236}">
                  <a16:creationId xmlns:a16="http://schemas.microsoft.com/office/drawing/2014/main" id="{2FF5CDCF-0691-A5E4-1B25-C124258D2118}"/>
                </a:ext>
              </a:extLst>
            </p:cNvPr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4" name="Rounded Rectangle 88">
                <a:extLst>
                  <a:ext uri="{FF2B5EF4-FFF2-40B4-BE49-F238E27FC236}">
                    <a16:creationId xmlns:a16="http://schemas.microsoft.com/office/drawing/2014/main" id="{57643295-4B72-58B3-24E0-79BAF4DBD8F9}"/>
                  </a:ext>
                </a:extLst>
              </p:cNvPr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89">
                <a:extLst>
                  <a:ext uri="{FF2B5EF4-FFF2-40B4-BE49-F238E27FC236}">
                    <a16:creationId xmlns:a16="http://schemas.microsoft.com/office/drawing/2014/main" id="{14F0FD1E-D892-C66A-59DF-0B2807BB157E}"/>
                  </a:ext>
                </a:extLst>
              </p:cNvPr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fr-FR" altLang="ko-KR" sz="2800" dirty="0"/>
              <a:t>Corrélation entre l'âge des clients et le panier moyen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DF6CCF-D684-CB16-3CE0-2495A51D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7654"/>
            <a:ext cx="5426618" cy="274340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D6F4192-253D-600F-6A47-C729E0ED5749}"/>
              </a:ext>
            </a:extLst>
          </p:cNvPr>
          <p:cNvSpPr txBox="1"/>
          <p:nvPr/>
        </p:nvSpPr>
        <p:spPr>
          <a:xfrm>
            <a:off x="13574" y="1851670"/>
            <a:ext cx="3550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test de Pearson montre une</a:t>
            </a:r>
          </a:p>
          <a:p>
            <a:r>
              <a:rPr lang="fr-FR" dirty="0"/>
              <a:t>corrélation négative faible entre </a:t>
            </a:r>
          </a:p>
          <a:p>
            <a:r>
              <a:rPr lang="fr-FR" dirty="0"/>
              <a:t>l'âge et le panier moyen </a:t>
            </a:r>
          </a:p>
          <a:p>
            <a:r>
              <a:rPr lang="fr-FR" dirty="0"/>
              <a:t>c’est-à-dire qu’il y a une légère </a:t>
            </a:r>
          </a:p>
          <a:p>
            <a:r>
              <a:rPr lang="fr-FR" dirty="0"/>
              <a:t>tendance à ce que le panier </a:t>
            </a:r>
          </a:p>
          <a:p>
            <a:r>
              <a:rPr lang="fr-FR" dirty="0"/>
              <a:t>moyen diminue avec l'âge</a:t>
            </a:r>
          </a:p>
        </p:txBody>
      </p:sp>
    </p:spTree>
    <p:extLst>
      <p:ext uri="{BB962C8B-B14F-4D97-AF65-F5344CB8AC3E}">
        <p14:creationId xmlns:p14="http://schemas.microsoft.com/office/powerpoint/2010/main" val="14940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8827"/>
            <a:ext cx="9144000" cy="576064"/>
          </a:xfrm>
        </p:spPr>
        <p:txBody>
          <a:bodyPr/>
          <a:lstStyle/>
          <a:p>
            <a:r>
              <a:rPr lang="fr-FR" altLang="ko-KR" sz="2800" dirty="0"/>
              <a:t>Corrélation entre l'âge des clients et la catégorie de livres achetées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BBCA76-A987-212C-EBD6-24CAA69F0049}"/>
              </a:ext>
            </a:extLst>
          </p:cNvPr>
          <p:cNvSpPr txBox="1"/>
          <p:nvPr/>
        </p:nvSpPr>
        <p:spPr>
          <a:xfrm>
            <a:off x="174383" y="1129719"/>
            <a:ext cx="879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coefficient de corrélation de Pearson montre une corrélation très faible entre l'âge des clients et la catégorie de livre achetée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8E6CF2-B711-5CE0-ABE8-07B2E375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10588"/>
            <a:ext cx="4109585" cy="30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0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88E18A2-A922-B3A1-1F55-1924BC4A0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9F29D-370E-6964-A8B4-7C8317B91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sz="3200" dirty="0"/>
              <a:t>en fichier </a:t>
            </a:r>
            <a:r>
              <a:rPr lang="fr-FR" sz="3200" dirty="0" err="1"/>
              <a:t>excel</a:t>
            </a:r>
            <a:endParaRPr lang="fr-FR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08C0C5-F05F-C329-2EF3-5FA1CBB6B97A}"/>
              </a:ext>
            </a:extLst>
          </p:cNvPr>
          <p:cNvSpPr txBox="1"/>
          <p:nvPr/>
        </p:nvSpPr>
        <p:spPr>
          <a:xfrm>
            <a:off x="2200197" y="1635646"/>
            <a:ext cx="4743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Le fichier des données consolidés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 liste du chiffre d’affaire par produits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 liste du panier moyen par client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 liste du nombre de session par client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 liste des prix potentiellement aberrants</a:t>
            </a:r>
          </a:p>
        </p:txBody>
      </p:sp>
    </p:spTree>
    <p:extLst>
      <p:ext uri="{BB962C8B-B14F-4D97-AF65-F5344CB8AC3E}">
        <p14:creationId xmlns:p14="http://schemas.microsoft.com/office/powerpoint/2010/main" val="400834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Merci pour </a:t>
            </a:r>
            <a:r>
              <a:rPr lang="en-US" altLang="ko-KR" dirty="0" err="1"/>
              <a:t>votre</a:t>
            </a:r>
            <a:r>
              <a:rPr lang="en-US" altLang="ko-KR" dirty="0"/>
              <a:t> attention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2243D8D-52A8-836B-B582-D53E0DFE8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Création de la table de travail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C914459-44C5-851B-F1A8-6A317426F986}"/>
              </a:ext>
            </a:extLst>
          </p:cNvPr>
          <p:cNvGrpSpPr/>
          <p:nvPr/>
        </p:nvGrpSpPr>
        <p:grpSpPr>
          <a:xfrm>
            <a:off x="1043608" y="1258264"/>
            <a:ext cx="6833576" cy="3861497"/>
            <a:chOff x="1115625" y="1347616"/>
            <a:chExt cx="6833576" cy="386149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B84E3479-86C4-58DF-95F0-8E885C8C8593}"/>
                </a:ext>
              </a:extLst>
            </p:cNvPr>
            <p:cNvSpPr/>
            <p:nvPr/>
          </p:nvSpPr>
          <p:spPr>
            <a:xfrm>
              <a:off x="3152391" y="1356410"/>
              <a:ext cx="1625907" cy="24021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02131"/>
                  </a:moveTo>
                  <a:lnTo>
                    <a:pt x="1625907" y="0"/>
                  </a:lnTo>
                </a:path>
              </a:pathLst>
            </a:cu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01CF745-AADE-6407-F37E-75FFD72CE9F0}"/>
                </a:ext>
              </a:extLst>
            </p:cNvPr>
            <p:cNvSpPr/>
            <p:nvPr/>
          </p:nvSpPr>
          <p:spPr>
            <a:xfrm>
              <a:off x="2145345" y="1347616"/>
              <a:ext cx="1007045" cy="24109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07045" y="2410924"/>
                  </a:moveTo>
                  <a:lnTo>
                    <a:pt x="0" y="0"/>
                  </a:lnTo>
                </a:path>
              </a:pathLst>
            </a:cu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97C76E5-9E98-F700-0B3E-F4DED5892621}"/>
                </a:ext>
              </a:extLst>
            </p:cNvPr>
            <p:cNvSpPr/>
            <p:nvPr/>
          </p:nvSpPr>
          <p:spPr>
            <a:xfrm>
              <a:off x="2122671" y="2728821"/>
              <a:ext cx="2059440" cy="1029720"/>
            </a:xfrm>
            <a:custGeom>
              <a:avLst/>
              <a:gdLst>
                <a:gd name="connsiteX0" fmla="*/ 0 w 2059440"/>
                <a:gd name="connsiteY0" fmla="*/ 0 h 1029720"/>
                <a:gd name="connsiteX1" fmla="*/ 2059440 w 2059440"/>
                <a:gd name="connsiteY1" fmla="*/ 0 h 1029720"/>
                <a:gd name="connsiteX2" fmla="*/ 2059440 w 2059440"/>
                <a:gd name="connsiteY2" fmla="*/ 1029720 h 1029720"/>
                <a:gd name="connsiteX3" fmla="*/ 0 w 2059440"/>
                <a:gd name="connsiteY3" fmla="*/ 1029720 h 1029720"/>
                <a:gd name="connsiteX4" fmla="*/ 0 w 2059440"/>
                <a:gd name="connsiteY4" fmla="*/ 0 h 102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40" h="1029720">
                  <a:moveTo>
                    <a:pt x="0" y="0"/>
                  </a:moveTo>
                  <a:lnTo>
                    <a:pt x="2059440" y="0"/>
                  </a:lnTo>
                  <a:lnTo>
                    <a:pt x="2059440" y="1029720"/>
                  </a:lnTo>
                  <a:lnTo>
                    <a:pt x="0" y="1029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 dirty="0" err="1"/>
                <a:t>Table_inter</a:t>
              </a:r>
              <a:endParaRPr lang="fr-FR" sz="2700" kern="1200" dirty="0"/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(687298,8)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B7D0250C-3FBE-7691-BB75-4699732F88EB}"/>
                </a:ext>
              </a:extLst>
            </p:cNvPr>
            <p:cNvSpPr/>
            <p:nvPr/>
          </p:nvSpPr>
          <p:spPr>
            <a:xfrm>
              <a:off x="1115625" y="1347616"/>
              <a:ext cx="2059440" cy="1029720"/>
            </a:xfrm>
            <a:custGeom>
              <a:avLst/>
              <a:gdLst>
                <a:gd name="connsiteX0" fmla="*/ 0 w 2059440"/>
                <a:gd name="connsiteY0" fmla="*/ 0 h 1029720"/>
                <a:gd name="connsiteX1" fmla="*/ 2059440 w 2059440"/>
                <a:gd name="connsiteY1" fmla="*/ 0 h 1029720"/>
                <a:gd name="connsiteX2" fmla="*/ 2059440 w 2059440"/>
                <a:gd name="connsiteY2" fmla="*/ 1029720 h 1029720"/>
                <a:gd name="connsiteX3" fmla="*/ 0 w 2059440"/>
                <a:gd name="connsiteY3" fmla="*/ 1029720 h 1029720"/>
                <a:gd name="connsiteX4" fmla="*/ 0 w 2059440"/>
                <a:gd name="connsiteY4" fmla="*/ 0 h 102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40" h="1029720">
                  <a:moveTo>
                    <a:pt x="0" y="0"/>
                  </a:moveTo>
                  <a:lnTo>
                    <a:pt x="2059440" y="0"/>
                  </a:lnTo>
                  <a:lnTo>
                    <a:pt x="2059440" y="1029720"/>
                  </a:lnTo>
                  <a:lnTo>
                    <a:pt x="0" y="1029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Transaction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 </a:t>
              </a:r>
              <a:r>
                <a:rPr lang="fr-FR" sz="1200" kern="1200" dirty="0"/>
                <a:t>(687298,6)</a:t>
              </a:r>
              <a:endParaRPr lang="fr-FR" sz="2800" kern="1200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FBFE370-955D-33C1-0E3C-C2D476DD913E}"/>
                </a:ext>
              </a:extLst>
            </p:cNvPr>
            <p:cNvSpPr/>
            <p:nvPr/>
          </p:nvSpPr>
          <p:spPr>
            <a:xfrm>
              <a:off x="5889761" y="2728821"/>
              <a:ext cx="2059440" cy="1029720"/>
            </a:xfrm>
            <a:custGeom>
              <a:avLst/>
              <a:gdLst>
                <a:gd name="connsiteX0" fmla="*/ 0 w 2059440"/>
                <a:gd name="connsiteY0" fmla="*/ 0 h 1029720"/>
                <a:gd name="connsiteX1" fmla="*/ 2059440 w 2059440"/>
                <a:gd name="connsiteY1" fmla="*/ 0 h 1029720"/>
                <a:gd name="connsiteX2" fmla="*/ 2059440 w 2059440"/>
                <a:gd name="connsiteY2" fmla="*/ 1029720 h 1029720"/>
                <a:gd name="connsiteX3" fmla="*/ 0 w 2059440"/>
                <a:gd name="connsiteY3" fmla="*/ 1029720 h 1029720"/>
                <a:gd name="connsiteX4" fmla="*/ 0 w 2059440"/>
                <a:gd name="connsiteY4" fmla="*/ 0 h 102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40" h="1029720">
                  <a:moveTo>
                    <a:pt x="0" y="0"/>
                  </a:moveTo>
                  <a:lnTo>
                    <a:pt x="2059440" y="0"/>
                  </a:lnTo>
                  <a:lnTo>
                    <a:pt x="2059440" y="1029720"/>
                  </a:lnTo>
                  <a:lnTo>
                    <a:pt x="0" y="1029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 dirty="0" err="1"/>
                <a:t>Products</a:t>
              </a:r>
              <a:endParaRPr lang="fr-FR" sz="2700" kern="1200" dirty="0"/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(3286,3)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54B91D5-C11B-3F0D-E3A0-18245026AF7E}"/>
                </a:ext>
              </a:extLst>
            </p:cNvPr>
            <p:cNvSpPr/>
            <p:nvPr/>
          </p:nvSpPr>
          <p:spPr>
            <a:xfrm>
              <a:off x="3748578" y="1356410"/>
              <a:ext cx="2059440" cy="1029720"/>
            </a:xfrm>
            <a:custGeom>
              <a:avLst/>
              <a:gdLst>
                <a:gd name="connsiteX0" fmla="*/ 0 w 2059440"/>
                <a:gd name="connsiteY0" fmla="*/ 0 h 1029720"/>
                <a:gd name="connsiteX1" fmla="*/ 2059440 w 2059440"/>
                <a:gd name="connsiteY1" fmla="*/ 0 h 1029720"/>
                <a:gd name="connsiteX2" fmla="*/ 2059440 w 2059440"/>
                <a:gd name="connsiteY2" fmla="*/ 1029720 h 1029720"/>
                <a:gd name="connsiteX3" fmla="*/ 0 w 2059440"/>
                <a:gd name="connsiteY3" fmla="*/ 1029720 h 1029720"/>
                <a:gd name="connsiteX4" fmla="*/ 0 w 2059440"/>
                <a:gd name="connsiteY4" fmla="*/ 0 h 102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40" h="1029720">
                  <a:moveTo>
                    <a:pt x="0" y="0"/>
                  </a:moveTo>
                  <a:lnTo>
                    <a:pt x="2059440" y="0"/>
                  </a:lnTo>
                  <a:lnTo>
                    <a:pt x="2059440" y="1029720"/>
                  </a:lnTo>
                  <a:lnTo>
                    <a:pt x="0" y="1029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 dirty="0" err="1"/>
                <a:t>Customers</a:t>
              </a:r>
              <a:endParaRPr lang="fr-FR" sz="2700" kern="1200" dirty="0"/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(8621,3)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B9589FB-45DB-B507-5C5A-736EF9D4B7F5}"/>
                </a:ext>
              </a:extLst>
            </p:cNvPr>
            <p:cNvSpPr/>
            <p:nvPr/>
          </p:nvSpPr>
          <p:spPr>
            <a:xfrm>
              <a:off x="4067953" y="4179393"/>
              <a:ext cx="2059440" cy="1029720"/>
            </a:xfrm>
            <a:custGeom>
              <a:avLst/>
              <a:gdLst>
                <a:gd name="connsiteX0" fmla="*/ 0 w 2059440"/>
                <a:gd name="connsiteY0" fmla="*/ 0 h 1029720"/>
                <a:gd name="connsiteX1" fmla="*/ 2059440 w 2059440"/>
                <a:gd name="connsiteY1" fmla="*/ 0 h 1029720"/>
                <a:gd name="connsiteX2" fmla="*/ 2059440 w 2059440"/>
                <a:gd name="connsiteY2" fmla="*/ 1029720 h 1029720"/>
                <a:gd name="connsiteX3" fmla="*/ 0 w 2059440"/>
                <a:gd name="connsiteY3" fmla="*/ 1029720 h 1029720"/>
                <a:gd name="connsiteX4" fmla="*/ 0 w 2059440"/>
                <a:gd name="connsiteY4" fmla="*/ 0 h 102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40" h="1029720">
                  <a:moveTo>
                    <a:pt x="0" y="0"/>
                  </a:moveTo>
                  <a:lnTo>
                    <a:pt x="2059440" y="0"/>
                  </a:lnTo>
                  <a:lnTo>
                    <a:pt x="2059440" y="1029720"/>
                  </a:lnTo>
                  <a:lnTo>
                    <a:pt x="0" y="102972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500" kern="1200" dirty="0" err="1"/>
                <a:t>Table_fus</a:t>
              </a:r>
              <a:endParaRPr lang="fr-FR" sz="2500" kern="1200" dirty="0"/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(687298,10)</a:t>
              </a: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26F940A-85B2-AD39-04A8-B2B6E32A68CC}"/>
              </a:ext>
            </a:extLst>
          </p:cNvPr>
          <p:cNvCxnSpPr>
            <a:cxnSpLocks/>
          </p:cNvCxnSpPr>
          <p:nvPr/>
        </p:nvCxnSpPr>
        <p:spPr>
          <a:xfrm>
            <a:off x="3080373" y="3669188"/>
            <a:ext cx="1724439" cy="42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225245-A65D-7296-1C25-8B7B24534762}"/>
              </a:ext>
            </a:extLst>
          </p:cNvPr>
          <p:cNvCxnSpPr/>
          <p:nvPr/>
        </p:nvCxnSpPr>
        <p:spPr>
          <a:xfrm flipH="1">
            <a:off x="5508104" y="3677982"/>
            <a:ext cx="1339360" cy="4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1238861-64E0-F2B2-A0F1-DD3B0E4C70D5}"/>
              </a:ext>
            </a:extLst>
          </p:cNvPr>
          <p:cNvSpPr txBox="1"/>
          <p:nvPr/>
        </p:nvSpPr>
        <p:spPr>
          <a:xfrm>
            <a:off x="2815851" y="2351224"/>
            <a:ext cx="1041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Via </a:t>
            </a:r>
            <a:r>
              <a:rPr lang="fr-FR" sz="1200" dirty="0" err="1"/>
              <a:t>Client_id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F0E040-D696-B9C8-9600-4E1B3BFA5FC4}"/>
              </a:ext>
            </a:extLst>
          </p:cNvPr>
          <p:cNvSpPr txBox="1"/>
          <p:nvPr/>
        </p:nvSpPr>
        <p:spPr>
          <a:xfrm>
            <a:off x="4644008" y="3806635"/>
            <a:ext cx="96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Via </a:t>
            </a:r>
            <a:r>
              <a:rPr lang="fr-FR" sz="1200" dirty="0" err="1"/>
              <a:t>Id_prod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5804FF-323E-F649-394B-797BBB3CD6C3}"/>
              </a:ext>
            </a:extLst>
          </p:cNvPr>
          <p:cNvSpPr txBox="1"/>
          <p:nvPr/>
        </p:nvSpPr>
        <p:spPr>
          <a:xfrm>
            <a:off x="6084168" y="4343291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+ création des colonnes nécessaires et </a:t>
            </a:r>
          </a:p>
          <a:p>
            <a:pPr algn="ctr"/>
            <a:r>
              <a:rPr lang="fr-FR" sz="1100" dirty="0"/>
              <a:t>conversion de type si utile</a:t>
            </a:r>
          </a:p>
        </p:txBody>
      </p:sp>
      <p:sp>
        <p:nvSpPr>
          <p:cNvPr id="26" name="Rounded Rectangle 88">
            <a:extLst>
              <a:ext uri="{FF2B5EF4-FFF2-40B4-BE49-F238E27FC236}">
                <a16:creationId xmlns:a16="http://schemas.microsoft.com/office/drawing/2014/main" id="{378F59F3-BF49-D9FC-20E6-A416C3F9F934}"/>
              </a:ext>
            </a:extLst>
          </p:cNvPr>
          <p:cNvSpPr/>
          <p:nvPr/>
        </p:nvSpPr>
        <p:spPr>
          <a:xfrm rot="2700000">
            <a:off x="534828" y="239829"/>
            <a:ext cx="457090" cy="458589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89">
            <a:extLst>
              <a:ext uri="{FF2B5EF4-FFF2-40B4-BE49-F238E27FC236}">
                <a16:creationId xmlns:a16="http://schemas.microsoft.com/office/drawing/2014/main" id="{3222B967-8273-D6F1-27F3-5EC7E0F556B7}"/>
              </a:ext>
            </a:extLst>
          </p:cNvPr>
          <p:cNvSpPr txBox="1"/>
          <p:nvPr/>
        </p:nvSpPr>
        <p:spPr>
          <a:xfrm>
            <a:off x="611560" y="269068"/>
            <a:ext cx="303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3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4176464" cy="576064"/>
          </a:xfrm>
        </p:spPr>
        <p:txBody>
          <a:bodyPr/>
          <a:lstStyle/>
          <a:p>
            <a:r>
              <a:rPr lang="fr-FR" altLang="ko-KR" sz="3200" dirty="0"/>
              <a:t>Analyse des indicateurs de vente</a:t>
            </a:r>
          </a:p>
        </p:txBody>
      </p:sp>
      <p:sp>
        <p:nvSpPr>
          <p:cNvPr id="8" name="Rounded Rectangle 88">
            <a:extLst>
              <a:ext uri="{FF2B5EF4-FFF2-40B4-BE49-F238E27FC236}">
                <a16:creationId xmlns:a16="http://schemas.microsoft.com/office/drawing/2014/main" id="{846140FA-B426-C129-A1CD-EA1913C117D3}"/>
              </a:ext>
            </a:extLst>
          </p:cNvPr>
          <p:cNvSpPr/>
          <p:nvPr/>
        </p:nvSpPr>
        <p:spPr>
          <a:xfrm rot="2700000">
            <a:off x="1426835" y="1982416"/>
            <a:ext cx="457090" cy="458589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9">
            <a:extLst>
              <a:ext uri="{FF2B5EF4-FFF2-40B4-BE49-F238E27FC236}">
                <a16:creationId xmlns:a16="http://schemas.microsoft.com/office/drawing/2014/main" id="{379BB302-2BCE-A4FA-CFF6-5086CC762A7E}"/>
              </a:ext>
            </a:extLst>
          </p:cNvPr>
          <p:cNvSpPr txBox="1"/>
          <p:nvPr/>
        </p:nvSpPr>
        <p:spPr>
          <a:xfrm>
            <a:off x="1503567" y="2011655"/>
            <a:ext cx="303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Répartition des prix par catégorie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E337E-CDE6-0830-E3F9-A2ACDEA72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812"/>
            <a:ext cx="3847285" cy="23762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CCD99B-D44B-57F0-6527-2E1E8740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91630"/>
            <a:ext cx="4247535" cy="23762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84EDF57-5C0E-6830-8E82-F44934A7A6DB}"/>
              </a:ext>
            </a:extLst>
          </p:cNvPr>
          <p:cNvSpPr txBox="1"/>
          <p:nvPr/>
        </p:nvSpPr>
        <p:spPr>
          <a:xfrm>
            <a:off x="140211" y="4011910"/>
            <a:ext cx="900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fichier Excel  des articles dont les prix sont potentiellement aberrant est disponible,</a:t>
            </a:r>
          </a:p>
          <a:p>
            <a:r>
              <a:rPr lang="fr-FR" dirty="0"/>
              <a:t>pour examen par le service marketing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B93828-74DC-2E5F-BAD7-BC0C96B046AA}"/>
              </a:ext>
            </a:extLst>
          </p:cNvPr>
          <p:cNvSpPr txBox="1"/>
          <p:nvPr/>
        </p:nvSpPr>
        <p:spPr>
          <a:xfrm>
            <a:off x="66378" y="1207813"/>
            <a:ext cx="4073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Boite à moustache de la répartition des prix par catégorie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E816A5-3270-87B8-F60C-D194E90C3719}"/>
              </a:ext>
            </a:extLst>
          </p:cNvPr>
          <p:cNvSpPr txBox="1"/>
          <p:nvPr/>
        </p:nvSpPr>
        <p:spPr>
          <a:xfrm>
            <a:off x="4910536" y="1214631"/>
            <a:ext cx="3714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Histogramme de la répartition des prix par catégorie</a:t>
            </a:r>
          </a:p>
        </p:txBody>
      </p:sp>
    </p:spTree>
    <p:extLst>
      <p:ext uri="{BB962C8B-B14F-4D97-AF65-F5344CB8AC3E}">
        <p14:creationId xmlns:p14="http://schemas.microsoft.com/office/powerpoint/2010/main" val="2471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Chiffres d’affaires depuis l’ouverture du site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463B06-72BF-B58C-A4C5-DBCE47E52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23726"/>
            <a:ext cx="5616624" cy="38004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0FD4B4D-3178-A3A2-1375-B95EB391467B}"/>
              </a:ext>
            </a:extLst>
          </p:cNvPr>
          <p:cNvSpPr txBox="1"/>
          <p:nvPr/>
        </p:nvSpPr>
        <p:spPr>
          <a:xfrm>
            <a:off x="5940152" y="1531501"/>
            <a:ext cx="334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2021 et 2023 ne sont pas des années complètes</a:t>
            </a:r>
          </a:p>
        </p:txBody>
      </p:sp>
      <p:pic>
        <p:nvPicPr>
          <p:cNvPr id="12" name="Graphique 11" descr="Avertissement avec un remplissage uni">
            <a:extLst>
              <a:ext uri="{FF2B5EF4-FFF2-40B4-BE49-F238E27FC236}">
                <a16:creationId xmlns:a16="http://schemas.microsoft.com/office/drawing/2014/main" id="{8E114660-A45A-1828-7D75-8210483B0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160" y="1531501"/>
            <a:ext cx="333974" cy="33397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38B723-1E01-923E-C27F-69BCC5504990}"/>
              </a:ext>
            </a:extLst>
          </p:cNvPr>
          <p:cNvSpPr txBox="1"/>
          <p:nvPr/>
        </p:nvSpPr>
        <p:spPr>
          <a:xfrm>
            <a:off x="5945146" y="2643758"/>
            <a:ext cx="3181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Estimation</a:t>
            </a:r>
            <a:r>
              <a:rPr lang="fr-FR" dirty="0"/>
              <a:t> pour des années complètes :</a:t>
            </a:r>
          </a:p>
          <a:p>
            <a:endParaRPr lang="fr-FR" dirty="0"/>
          </a:p>
          <a:p>
            <a:r>
              <a:rPr lang="fr-FR" dirty="0"/>
              <a:t>2021 :5,92 sur base des 10 mois d’activités </a:t>
            </a:r>
          </a:p>
          <a:p>
            <a:endParaRPr lang="fr-FR" dirty="0"/>
          </a:p>
          <a:p>
            <a:r>
              <a:rPr lang="fr-FR" dirty="0"/>
              <a:t>2023 : 5,8 millions euro sur </a:t>
            </a:r>
          </a:p>
          <a:p>
            <a:r>
              <a:rPr lang="fr-FR" dirty="0"/>
              <a:t>base des 2 premiers mois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957601-6C3B-D51C-BC2B-7943B977D438}"/>
              </a:ext>
            </a:extLst>
          </p:cNvPr>
          <p:cNvSpPr txBox="1"/>
          <p:nvPr/>
        </p:nvSpPr>
        <p:spPr>
          <a:xfrm>
            <a:off x="2987824" y="663084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 total : 12 022 674 euro</a:t>
            </a:r>
          </a:p>
        </p:txBody>
      </p:sp>
    </p:spTree>
    <p:extLst>
      <p:ext uri="{BB962C8B-B14F-4D97-AF65-F5344CB8AC3E}">
        <p14:creationId xmlns:p14="http://schemas.microsoft.com/office/powerpoint/2010/main" val="6685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Nombre</a:t>
            </a:r>
            <a:r>
              <a:rPr lang="en-US" altLang="ko-KR" dirty="0"/>
              <a:t> de ventes</a:t>
            </a:r>
            <a:endParaRPr lang="ko-KR" alt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E6195-B914-8486-6FC5-429BB602A132}"/>
              </a:ext>
            </a:extLst>
          </p:cNvPr>
          <p:cNvSpPr txBox="1"/>
          <p:nvPr/>
        </p:nvSpPr>
        <p:spPr>
          <a:xfrm>
            <a:off x="2408587" y="6275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ventes totales : 687 298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184F91-BC02-6B71-E7E1-C924E4C97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7103"/>
            <a:ext cx="5252099" cy="399616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CEF0E8-C009-E7B9-9544-E3F49A1EE615}"/>
              </a:ext>
            </a:extLst>
          </p:cNvPr>
          <p:cNvSpPr txBox="1"/>
          <p:nvPr/>
        </p:nvSpPr>
        <p:spPr>
          <a:xfrm>
            <a:off x="5868143" y="1923678"/>
            <a:ext cx="30963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Estimation</a:t>
            </a:r>
            <a:r>
              <a:rPr lang="fr-FR" dirty="0"/>
              <a:t> pour des années complètes :</a:t>
            </a:r>
          </a:p>
          <a:p>
            <a:endParaRPr lang="fr-FR" dirty="0"/>
          </a:p>
          <a:p>
            <a:r>
              <a:rPr lang="fr-FR" dirty="0"/>
              <a:t>2021 :342722 ventes sur </a:t>
            </a:r>
          </a:p>
          <a:p>
            <a:r>
              <a:rPr lang="fr-FR" dirty="0"/>
              <a:t>base des 10 mois d’activités </a:t>
            </a:r>
          </a:p>
          <a:p>
            <a:endParaRPr lang="fr-FR" dirty="0"/>
          </a:p>
          <a:p>
            <a:r>
              <a:rPr lang="fr-FR" dirty="0"/>
              <a:t>2023 : 326898 ventes sur </a:t>
            </a:r>
          </a:p>
          <a:p>
            <a:r>
              <a:rPr lang="fr-FR" dirty="0"/>
              <a:t>base des 2 premiers mois </a:t>
            </a:r>
          </a:p>
        </p:txBody>
      </p:sp>
    </p:spTree>
    <p:extLst>
      <p:ext uri="{BB962C8B-B14F-4D97-AF65-F5344CB8AC3E}">
        <p14:creationId xmlns:p14="http://schemas.microsoft.com/office/powerpoint/2010/main" val="154234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8A0600-03D3-BB86-1447-D7D9DACA2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267494"/>
            <a:ext cx="9144000" cy="576064"/>
          </a:xfrm>
        </p:spPr>
        <p:txBody>
          <a:bodyPr/>
          <a:lstStyle/>
          <a:p>
            <a:r>
              <a:rPr lang="fr-FR" sz="3200" dirty="0"/>
              <a:t>Evolution du chiffre d’affaire</a:t>
            </a:r>
          </a:p>
          <a:p>
            <a:r>
              <a:rPr lang="fr-FR" sz="3200" dirty="0"/>
              <a:t> et du nombre de vente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E0BE55-81EB-3CA1-477F-EBEA0703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1419622"/>
            <a:ext cx="7812360" cy="35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9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Panier </a:t>
            </a:r>
            <a:r>
              <a:rPr lang="en-US" altLang="ko-KR" dirty="0" err="1"/>
              <a:t>moyen</a:t>
            </a:r>
            <a:endParaRPr lang="ko-KR" alt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A17F12-FD91-2C5D-1515-AB7B59C0FA20}"/>
              </a:ext>
            </a:extLst>
          </p:cNvPr>
          <p:cNvSpPr txBox="1"/>
          <p:nvPr/>
        </p:nvSpPr>
        <p:spPr>
          <a:xfrm>
            <a:off x="3152380" y="69535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Panier moyen: 17,49 euro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41FE46-E172-1F80-924E-0A5AFC20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31" y="1096735"/>
            <a:ext cx="5122938" cy="40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02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762</Words>
  <Application>Microsoft Office PowerPoint</Application>
  <PresentationFormat>Affichage à l'écran (16:9)</PresentationFormat>
  <Paragraphs>260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Wingdings</vt:lpstr>
      <vt:lpstr>Cover and End Slide Master</vt:lpstr>
      <vt:lpstr>1_Contents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sylvain danen</cp:lastModifiedBy>
  <cp:revision>119</cp:revision>
  <dcterms:created xsi:type="dcterms:W3CDTF">2016-12-05T23:26:54Z</dcterms:created>
  <dcterms:modified xsi:type="dcterms:W3CDTF">2023-09-27T08:59:34Z</dcterms:modified>
</cp:coreProperties>
</file>