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72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05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93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0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34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05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47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94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84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25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9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60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57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20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1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18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2E03-BDB9-1745-8000-AB7FB3C3C164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C80A5F-8172-9348-BE6F-71BCCE0526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72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5A935-0054-E140-892D-87040CEF1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6035"/>
            <a:ext cx="7766936" cy="1646302"/>
          </a:xfrm>
        </p:spPr>
        <p:txBody>
          <a:bodyPr/>
          <a:lstStyle/>
          <a:p>
            <a:pPr algn="ctr"/>
            <a:r>
              <a:rPr lang="fr-FR" b="1" dirty="0"/>
              <a:t>Les chaînes de Markov pour la segmentation de texte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0F5600-A4A1-0C45-8DA7-2353C1551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2279629"/>
          </a:xfrm>
        </p:spPr>
        <p:txBody>
          <a:bodyPr/>
          <a:lstStyle/>
          <a:p>
            <a:pPr marL="400050" indent="-400050" algn="l">
              <a:buAutoNum type="romanUcPeriod"/>
            </a:pPr>
            <a:r>
              <a:rPr lang="fr-FR" dirty="0"/>
              <a:t>Qu’est-ce que la segmentation de texte ?</a:t>
            </a:r>
          </a:p>
          <a:p>
            <a:pPr marL="400050" indent="-400050" algn="l">
              <a:buAutoNum type="romanUcPeriod"/>
            </a:pPr>
            <a:r>
              <a:rPr lang="fr-FR" dirty="0"/>
              <a:t>Problématiques et enjeux</a:t>
            </a:r>
          </a:p>
          <a:p>
            <a:pPr marL="400050" indent="-400050" algn="l">
              <a:buAutoNum type="romanUcPeriod"/>
            </a:pPr>
            <a:r>
              <a:rPr lang="fr-FR" dirty="0"/>
              <a:t>Présentation des modèles de chaines de Markov</a:t>
            </a:r>
          </a:p>
          <a:p>
            <a:pPr marL="400050" indent="-400050" algn="l">
              <a:buAutoNum type="romanUcPeriod"/>
            </a:pPr>
            <a:r>
              <a:rPr lang="fr-FR" dirty="0"/>
              <a:t>Application des modèles de Markov à la segmentation de texte</a:t>
            </a:r>
          </a:p>
          <a:p>
            <a:pPr marL="400050" indent="-400050" algn="l">
              <a:buAutoNum type="romanUcPeriod"/>
            </a:pPr>
            <a:r>
              <a:rPr lang="fr-FR" dirty="0"/>
              <a:t>Perspectives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962E96-A885-B049-9A5B-944CF2C4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26818"/>
            <a:ext cx="881063" cy="137952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DB73506-B683-1B4F-9D5E-55E9A5BF0A0B}"/>
              </a:ext>
            </a:extLst>
          </p:cNvPr>
          <p:cNvSpPr txBox="1"/>
          <p:nvPr/>
        </p:nvSpPr>
        <p:spPr>
          <a:xfrm>
            <a:off x="333555" y="5708629"/>
            <a:ext cx="132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Elève: </a:t>
            </a:r>
          </a:p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Elie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Azeraf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5D474B-2D67-6548-BCF0-61229E18CA1E}"/>
              </a:ext>
            </a:extLst>
          </p:cNvPr>
          <p:cNvSpPr txBox="1"/>
          <p:nvPr/>
        </p:nvSpPr>
        <p:spPr>
          <a:xfrm>
            <a:off x="9784211" y="5570129"/>
            <a:ext cx="2243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Encadrants:</a:t>
            </a:r>
          </a:p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Emmanuel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Monfrini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Wojciech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Pieczynski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6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4888E-D0F1-E543-BD84-57585C5A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Application des modèles de Markov à la segmentation de texte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F4EEB8-803B-1C49-8982-DB6810D38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57442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Modèle PMC connait un important problème d’estimation de paramètres pour la NLP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/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𝑃𝑀𝐶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𝑃𝑀𝐶</m:t>
                        </m:r>
                      </m:sup>
                    </m:sSub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𝑃𝑀𝐶</m:t>
                        </m:r>
                      </m:sup>
                    </m:sSub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fr-FR" dirty="0"/>
                  <a:t> valent 0 si pattern non présent dans le </a:t>
                </a:r>
                <a:r>
                  <a:rPr lang="fr-FR" dirty="0" err="1"/>
                  <a:t>dataset</a:t>
                </a:r>
                <a:r>
                  <a:rPr lang="fr-FR" dirty="0"/>
                  <a:t> d’entrainement =&gt; </a:t>
                </a:r>
                <a:r>
                  <a:rPr lang="fr-FR" b="1" dirty="0"/>
                  <a:t>nombre important d’erreurs</a:t>
                </a:r>
              </a:p>
              <a:p>
                <a:endParaRPr lang="fr-FR" dirty="0"/>
              </a:p>
              <a:p>
                <a:r>
                  <a:rPr lang="fr-FR" dirty="0"/>
                  <a:t>Possibilité de </a:t>
                </a:r>
                <a:r>
                  <a:rPr lang="fr-FR" b="1" dirty="0"/>
                  <a:t>rétrograder</a:t>
                </a:r>
                <a:r>
                  <a:rPr lang="fr-FR" dirty="0"/>
                  <a:t> PMC sur un HMC: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7F4EEB8-803B-1C49-8982-DB6810D38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57442"/>
              </a:xfrm>
              <a:blipFill>
                <a:blip r:embed="rId2"/>
                <a:stretch>
                  <a:fillRect t="-291" r="-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2EDE53D-36FD-2A4B-A7D0-04C9B8873116}"/>
              </a:ext>
            </a:extLst>
          </p:cNvPr>
          <p:cNvSpPr/>
          <p:nvPr/>
        </p:nvSpPr>
        <p:spPr>
          <a:xfrm>
            <a:off x="894178" y="5977935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2D81315-1974-2042-BC41-90A91B821D1C}"/>
              </a:ext>
            </a:extLst>
          </p:cNvPr>
          <p:cNvSpPr/>
          <p:nvPr/>
        </p:nvSpPr>
        <p:spPr>
          <a:xfrm>
            <a:off x="2180765" y="5977935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6F66510-9509-2848-8609-64E8D3DCC85A}"/>
              </a:ext>
            </a:extLst>
          </p:cNvPr>
          <p:cNvSpPr/>
          <p:nvPr/>
        </p:nvSpPr>
        <p:spPr>
          <a:xfrm>
            <a:off x="4753939" y="5977935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4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5E3FFA0-6CF0-1542-8E2D-E22DEBA81032}"/>
              </a:ext>
            </a:extLst>
          </p:cNvPr>
          <p:cNvSpPr/>
          <p:nvPr/>
        </p:nvSpPr>
        <p:spPr>
          <a:xfrm>
            <a:off x="3467352" y="5977935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3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F2CBE6E-2B3D-2343-A57A-E0142872D0B0}"/>
              </a:ext>
            </a:extLst>
          </p:cNvPr>
          <p:cNvSpPr/>
          <p:nvPr/>
        </p:nvSpPr>
        <p:spPr>
          <a:xfrm>
            <a:off x="6040526" y="5977935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5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EFFC536-DAFD-CF4C-86D3-DD1FD8E47DF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64335" y="6247983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816FB36-A572-F047-BF46-A2E7A04C478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324096" y="6247983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83D6C57-1DA0-B54C-BE72-8A57A3BEC638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037509" y="6247983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C212FE5-8652-FA45-A4FA-9C1A2C31F6A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750922" y="6247983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365154C7-DA88-F646-9A07-4A242F316DDD}"/>
              </a:ext>
            </a:extLst>
          </p:cNvPr>
          <p:cNvSpPr/>
          <p:nvPr/>
        </p:nvSpPr>
        <p:spPr>
          <a:xfrm>
            <a:off x="894178" y="5107354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40492AF-06E0-7D4C-9218-10BF8EF84BC1}"/>
              </a:ext>
            </a:extLst>
          </p:cNvPr>
          <p:cNvSpPr/>
          <p:nvPr/>
        </p:nvSpPr>
        <p:spPr>
          <a:xfrm>
            <a:off x="2180765" y="5107354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57B2545-16EC-A748-A499-A39525E496BC}"/>
              </a:ext>
            </a:extLst>
          </p:cNvPr>
          <p:cNvSpPr/>
          <p:nvPr/>
        </p:nvSpPr>
        <p:spPr>
          <a:xfrm>
            <a:off x="4753939" y="5107354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4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E78194D-9231-6B4F-B06D-24D0C948C7F3}"/>
              </a:ext>
            </a:extLst>
          </p:cNvPr>
          <p:cNvSpPr/>
          <p:nvPr/>
        </p:nvSpPr>
        <p:spPr>
          <a:xfrm>
            <a:off x="3467352" y="5107354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3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ACE875-E2FA-DE4F-A6C4-5CB5FF4327B1}"/>
              </a:ext>
            </a:extLst>
          </p:cNvPr>
          <p:cNvSpPr/>
          <p:nvPr/>
        </p:nvSpPr>
        <p:spPr>
          <a:xfrm>
            <a:off x="6040526" y="5107354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5</a:t>
            </a:r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2C132A9-1084-DC42-8CB3-DAF285EC1297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V="1">
            <a:off x="1179257" y="5647450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17DE082-6EB9-1E4F-98BF-CC09294364D0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flipV="1">
            <a:off x="2465844" y="5647450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E3A7578-9E92-4E4E-88E4-27CA7C02BFDD}"/>
              </a:ext>
            </a:extLst>
          </p:cNvPr>
          <p:cNvCxnSpPr>
            <a:cxnSpLocks/>
            <a:stCxn id="7" idx="0"/>
            <a:endCxn id="16" idx="4"/>
          </p:cNvCxnSpPr>
          <p:nvPr/>
        </p:nvCxnSpPr>
        <p:spPr>
          <a:xfrm flipV="1">
            <a:off x="3752431" y="5647450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09D1C01-E577-3B41-A307-EB84759B0016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>
          <a:xfrm flipV="1">
            <a:off x="5039018" y="5647450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65C8985-674F-6345-AD39-25EA174F8D8F}"/>
              </a:ext>
            </a:extLst>
          </p:cNvPr>
          <p:cNvCxnSpPr>
            <a:cxnSpLocks/>
            <a:stCxn id="8" idx="0"/>
            <a:endCxn id="17" idx="4"/>
          </p:cNvCxnSpPr>
          <p:nvPr/>
        </p:nvCxnSpPr>
        <p:spPr>
          <a:xfrm flipV="1">
            <a:off x="6325605" y="5647450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F7A76A4-BEE1-224B-9AB1-47E63674D1F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464335" y="5377402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5495E02-F8F8-4D43-A68E-9E0196D5601F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5324096" y="5377402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4DA3E3E-776A-F14E-B0C9-9CED5DB871C6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5240598" y="5568355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F1800FF-FE46-1742-8E81-BF9C9538A3E7}"/>
              </a:ext>
            </a:extLst>
          </p:cNvPr>
          <p:cNvCxnSpPr>
            <a:cxnSpLocks/>
            <a:stCxn id="6" idx="7"/>
            <a:endCxn id="17" idx="3"/>
          </p:cNvCxnSpPr>
          <p:nvPr/>
        </p:nvCxnSpPr>
        <p:spPr>
          <a:xfrm flipV="1">
            <a:off x="5240598" y="5568355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4565B5B-1001-FB45-BF3B-BCDAC12BED70}"/>
              </a:ext>
            </a:extLst>
          </p:cNvPr>
          <p:cNvCxnSpPr>
            <a:cxnSpLocks/>
            <a:stCxn id="13" idx="5"/>
            <a:endCxn id="5" idx="1"/>
          </p:cNvCxnSpPr>
          <p:nvPr/>
        </p:nvCxnSpPr>
        <p:spPr>
          <a:xfrm>
            <a:off x="1380837" y="5568355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99C553-FE8E-7F44-8DDE-6B291A630D6E}"/>
              </a:ext>
            </a:extLst>
          </p:cNvPr>
          <p:cNvCxnSpPr>
            <a:cxnSpLocks/>
            <a:stCxn id="4" idx="7"/>
            <a:endCxn id="14" idx="3"/>
          </p:cNvCxnSpPr>
          <p:nvPr/>
        </p:nvCxnSpPr>
        <p:spPr>
          <a:xfrm flipV="1">
            <a:off x="1380837" y="5568355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7E6407EE-FE70-E840-8071-D4A2105EF117}"/>
              </a:ext>
            </a:extLst>
          </p:cNvPr>
          <p:cNvSpPr/>
          <p:nvPr/>
        </p:nvSpPr>
        <p:spPr>
          <a:xfrm>
            <a:off x="7327113" y="5977935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6</a:t>
            </a:r>
            <a:endParaRPr lang="fr-FR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25593AF-EFB7-A041-A5E6-8700CDAC7D20}"/>
              </a:ext>
            </a:extLst>
          </p:cNvPr>
          <p:cNvSpPr/>
          <p:nvPr/>
        </p:nvSpPr>
        <p:spPr>
          <a:xfrm>
            <a:off x="8613700" y="5977935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7</a:t>
            </a:r>
            <a:endParaRPr lang="fr-FR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CCDEBA5-648F-7A49-86A4-4935398DA52E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7897270" y="6247983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7CDA36E9-6656-5A48-9FED-A05F31A50E27}"/>
              </a:ext>
            </a:extLst>
          </p:cNvPr>
          <p:cNvSpPr/>
          <p:nvPr/>
        </p:nvSpPr>
        <p:spPr>
          <a:xfrm>
            <a:off x="7327113" y="5107354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6</a:t>
            </a:r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89839EC-ECB6-4D45-A8BE-84A20A8012FE}"/>
              </a:ext>
            </a:extLst>
          </p:cNvPr>
          <p:cNvSpPr/>
          <p:nvPr/>
        </p:nvSpPr>
        <p:spPr>
          <a:xfrm>
            <a:off x="8613700" y="5107354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7</a:t>
            </a:r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64DE3D-6398-5342-BCA7-EEDA1D347483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>
          <a:xfrm flipV="1">
            <a:off x="7612192" y="5647450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FFE0895B-5889-7E4B-A80F-CCE524E14835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V="1">
            <a:off x="8898779" y="5647450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35E589F-346F-9341-B841-D61F90797109}"/>
              </a:ext>
            </a:extLst>
          </p:cNvPr>
          <p:cNvCxnSpPr>
            <a:cxnSpLocks/>
            <a:stCxn id="17" idx="6"/>
            <a:endCxn id="38" idx="2"/>
          </p:cNvCxnSpPr>
          <p:nvPr/>
        </p:nvCxnSpPr>
        <p:spPr>
          <a:xfrm>
            <a:off x="6610683" y="5377402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3A795ED-23FF-DA47-A585-A68E8E70DCDC}"/>
              </a:ext>
            </a:extLst>
          </p:cNvPr>
          <p:cNvCxnSpPr>
            <a:cxnSpLocks/>
            <a:stCxn id="8" idx="6"/>
            <a:endCxn id="35" idx="2"/>
          </p:cNvCxnSpPr>
          <p:nvPr/>
        </p:nvCxnSpPr>
        <p:spPr>
          <a:xfrm>
            <a:off x="6610683" y="6247983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A6B1114-69A8-5740-B3FD-3AFAA7C69C86}"/>
              </a:ext>
            </a:extLst>
          </p:cNvPr>
          <p:cNvCxnSpPr>
            <a:cxnSpLocks/>
            <a:stCxn id="8" idx="7"/>
            <a:endCxn id="38" idx="3"/>
          </p:cNvCxnSpPr>
          <p:nvPr/>
        </p:nvCxnSpPr>
        <p:spPr>
          <a:xfrm flipV="1">
            <a:off x="6527185" y="5568355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77D0FF0-7FB5-B148-AEC2-9F720B577C22}"/>
              </a:ext>
            </a:extLst>
          </p:cNvPr>
          <p:cNvCxnSpPr>
            <a:cxnSpLocks/>
            <a:stCxn id="17" idx="5"/>
            <a:endCxn id="35" idx="1"/>
          </p:cNvCxnSpPr>
          <p:nvPr/>
        </p:nvCxnSpPr>
        <p:spPr>
          <a:xfrm>
            <a:off x="6527185" y="5568355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5F876186-5757-BB4F-9CB5-8DB508291C68}"/>
              </a:ext>
            </a:extLst>
          </p:cNvPr>
          <p:cNvSpPr/>
          <p:nvPr/>
        </p:nvSpPr>
        <p:spPr>
          <a:xfrm>
            <a:off x="9441079" y="4900246"/>
            <a:ext cx="2598522" cy="1617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En moyenne: </a:t>
            </a:r>
          </a:p>
          <a:p>
            <a:pPr algn="ctr"/>
            <a:r>
              <a:rPr lang="fr-FR" dirty="0"/>
              <a:t>Rétrogradation </a:t>
            </a:r>
            <a:r>
              <a:rPr lang="fr-FR" b="1" dirty="0"/>
              <a:t>la moitié du temps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088C4A9-55CE-9F49-AD2D-5CF0CE4619A1}"/>
              </a:ext>
            </a:extLst>
          </p:cNvPr>
          <p:cNvSpPr/>
          <p:nvPr/>
        </p:nvSpPr>
        <p:spPr>
          <a:xfrm>
            <a:off x="9441079" y="3658058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F2D208B-C905-624F-B57D-931DD656646E}"/>
              </a:ext>
            </a:extLst>
          </p:cNvPr>
          <p:cNvSpPr/>
          <p:nvPr/>
        </p:nvSpPr>
        <p:spPr>
          <a:xfrm>
            <a:off x="10727666" y="3658058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5318BC1-4631-514D-A888-71AC9B5DC73F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10011236" y="3928106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D5C0285F-EA11-FC4C-A19C-D5EBABCE956D}"/>
              </a:ext>
            </a:extLst>
          </p:cNvPr>
          <p:cNvSpPr/>
          <p:nvPr/>
        </p:nvSpPr>
        <p:spPr>
          <a:xfrm>
            <a:off x="9441079" y="2787477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AF631EE-2F45-ED43-969F-953B58BC238D}"/>
              </a:ext>
            </a:extLst>
          </p:cNvPr>
          <p:cNvSpPr/>
          <p:nvPr/>
        </p:nvSpPr>
        <p:spPr>
          <a:xfrm>
            <a:off x="10727666" y="2787477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1632AE6-054B-8441-B306-95427A95C385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V="1">
            <a:off x="9726158" y="3327573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AEA3028-6518-EE40-A205-E29989B76002}"/>
              </a:ext>
            </a:extLst>
          </p:cNvPr>
          <p:cNvCxnSpPr>
            <a:cxnSpLocks/>
            <a:stCxn id="43" idx="0"/>
            <a:endCxn id="47" idx="4"/>
          </p:cNvCxnSpPr>
          <p:nvPr/>
        </p:nvCxnSpPr>
        <p:spPr>
          <a:xfrm flipV="1">
            <a:off x="11012745" y="3327573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98AD1D1-D41E-2943-805D-AC866A74A3C3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10011236" y="3057525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87D76F7-0565-4648-A8CC-184F96544DF8}"/>
              </a:ext>
            </a:extLst>
          </p:cNvPr>
          <p:cNvCxnSpPr>
            <a:cxnSpLocks/>
            <a:stCxn id="46" idx="5"/>
            <a:endCxn id="43" idx="1"/>
          </p:cNvCxnSpPr>
          <p:nvPr/>
        </p:nvCxnSpPr>
        <p:spPr>
          <a:xfrm>
            <a:off x="9927738" y="3248478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F58500A2-0AD4-3547-96B4-E5D76C6E0061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9927738" y="3248478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6E473D13-E2F9-EA4E-B616-336ADEBE16EA}"/>
              </a:ext>
            </a:extLst>
          </p:cNvPr>
          <p:cNvSpPr/>
          <p:nvPr/>
        </p:nvSpPr>
        <p:spPr>
          <a:xfrm>
            <a:off x="9274002" y="2613706"/>
            <a:ext cx="883426" cy="86543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B0BFAEF-249E-9A49-9E0B-5600731824AE}"/>
              </a:ext>
            </a:extLst>
          </p:cNvPr>
          <p:cNvSpPr/>
          <p:nvPr/>
        </p:nvSpPr>
        <p:spPr>
          <a:xfrm>
            <a:off x="9127810" y="2613705"/>
            <a:ext cx="2598522" cy="86543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15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5" grpId="0" animBg="1"/>
      <p:bldP spid="36" grpId="0" animBg="1"/>
      <p:bldP spid="38" grpId="0" animBg="1"/>
      <p:bldP spid="39" grpId="0" animBg="1"/>
      <p:bldP spid="23" grpId="0" animBg="1"/>
      <p:bldP spid="24" grpId="0" animBg="1"/>
      <p:bldP spid="24" grpId="1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9A508-133C-0A40-8D06-100740F3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Application des modèles de Markov à la segmentation de texte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441FACF-9627-2549-924C-98872F2E6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841804" cy="3880773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Pour les mots inconnus, même problème pour les HMC concernant le paramètre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Utilisation des </a:t>
                </a:r>
                <a:r>
                  <a:rPr lang="fr-FR" b="1" dirty="0" err="1"/>
                  <a:t>features</a:t>
                </a:r>
                <a:r>
                  <a:rPr lang="fr-FR" dirty="0"/>
                  <a:t> des mots pour approximer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FR" dirty="0"/>
                  <a:t> et en restant en un entrainement en O(</a:t>
                </a:r>
                <a:r>
                  <a:rPr lang="fr-FR" dirty="0" err="1"/>
                  <a:t>T</a:t>
                </a:r>
                <a:r>
                  <a:rPr lang="fr-FR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b="1" dirty="0"/>
                  <a:t>Limitation:</a:t>
                </a:r>
                <a:r>
                  <a:rPr lang="fr-FR" dirty="0"/>
                  <a:t> impossible d’utiliser n’importe quelles </a:t>
                </a:r>
                <a:r>
                  <a:rPr lang="fr-FR" dirty="0" err="1"/>
                  <a:t>features</a:t>
                </a:r>
                <a:r>
                  <a:rPr lang="fr-FR" dirty="0"/>
                  <a:t> (</a:t>
                </a:r>
                <a:r>
                  <a:rPr lang="fr-FR" dirty="0" err="1"/>
                  <a:t>Jurafsky</a:t>
                </a:r>
                <a:r>
                  <a:rPr lang="fr-FR" dirty="0"/>
                  <a:t>, 2019) et (</a:t>
                </a:r>
                <a:r>
                  <a:rPr lang="fr-FR" dirty="0" err="1"/>
                  <a:t>Brants</a:t>
                </a:r>
                <a:r>
                  <a:rPr lang="fr-FR" dirty="0"/>
                  <a:t>, 2002)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441FACF-9627-2549-924C-98872F2E6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841804" cy="3880773"/>
              </a:xfrm>
              <a:blipFill>
                <a:blip r:embed="rId2"/>
                <a:stretch>
                  <a:fillRect t="-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4FA934F5-93B6-E148-A081-9A1AF4229282}"/>
              </a:ext>
            </a:extLst>
          </p:cNvPr>
          <p:cNvSpPr/>
          <p:nvPr/>
        </p:nvSpPr>
        <p:spPr>
          <a:xfrm>
            <a:off x="9519138" y="2660304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9C0729B-A5AE-A74D-B8F4-67846FFB65C4}"/>
              </a:ext>
            </a:extLst>
          </p:cNvPr>
          <p:cNvSpPr/>
          <p:nvPr/>
        </p:nvSpPr>
        <p:spPr>
          <a:xfrm>
            <a:off x="10805725" y="2660304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0B224D6-AF19-3743-8B1B-E137B19C93E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0089295" y="2930352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29CCC04-492C-F341-80BF-C1FE83E3D99A}"/>
              </a:ext>
            </a:extLst>
          </p:cNvPr>
          <p:cNvSpPr/>
          <p:nvPr/>
        </p:nvSpPr>
        <p:spPr>
          <a:xfrm>
            <a:off x="9519138" y="1789723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29EA028-403A-3343-92CE-5CDA05639E14}"/>
              </a:ext>
            </a:extLst>
          </p:cNvPr>
          <p:cNvSpPr/>
          <p:nvPr/>
        </p:nvSpPr>
        <p:spPr>
          <a:xfrm>
            <a:off x="10805725" y="1789723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BF70351-EF88-7841-B923-FD424EFC92AC}"/>
              </a:ext>
            </a:extLst>
          </p:cNvPr>
          <p:cNvCxnSpPr>
            <a:cxnSpLocks/>
            <a:stCxn id="14" idx="0"/>
            <a:endCxn id="17" idx="4"/>
          </p:cNvCxnSpPr>
          <p:nvPr/>
        </p:nvCxnSpPr>
        <p:spPr>
          <a:xfrm flipV="1">
            <a:off x="9804217" y="2329819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7EF5FC2-9BB0-7A43-89D4-BA56531AE54D}"/>
              </a:ext>
            </a:extLst>
          </p:cNvPr>
          <p:cNvCxnSpPr>
            <a:cxnSpLocks/>
            <a:stCxn id="15" idx="0"/>
            <a:endCxn id="18" idx="4"/>
          </p:cNvCxnSpPr>
          <p:nvPr/>
        </p:nvCxnSpPr>
        <p:spPr>
          <a:xfrm flipV="1">
            <a:off x="11090804" y="2329819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F5143A63-C652-FD4E-80EF-B01114B50EA7}"/>
              </a:ext>
            </a:extLst>
          </p:cNvPr>
          <p:cNvSpPr/>
          <p:nvPr/>
        </p:nvSpPr>
        <p:spPr>
          <a:xfrm>
            <a:off x="10649090" y="1627055"/>
            <a:ext cx="883426" cy="86543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E6D9C-FB69-2540-97BD-C8697A8B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Application des modèles de Markov à la segmentation de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6E21D4-B4B5-4D4A-BA6C-6D89D933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Trois </a:t>
            </a:r>
            <a:r>
              <a:rPr lang="fr-FR" dirty="0" err="1"/>
              <a:t>datasets</a:t>
            </a:r>
            <a:r>
              <a:rPr lang="fr-FR" dirty="0"/>
              <a:t> de références: </a:t>
            </a:r>
            <a:r>
              <a:rPr lang="fr-FR" dirty="0" err="1"/>
              <a:t>CoNLL</a:t>
            </a:r>
            <a:r>
              <a:rPr lang="fr-FR" dirty="0"/>
              <a:t> 2000 (Sang et al., 2000), </a:t>
            </a:r>
            <a:r>
              <a:rPr lang="fr-FR" dirty="0" err="1"/>
              <a:t>CoNLL</a:t>
            </a:r>
            <a:r>
              <a:rPr lang="fr-FR" dirty="0"/>
              <a:t> 2003 (Sang et al., 2003), et Universal </a:t>
            </a:r>
            <a:r>
              <a:rPr lang="fr-FR" dirty="0" err="1"/>
              <a:t>Dependencies</a:t>
            </a:r>
            <a:r>
              <a:rPr lang="fr-FR" dirty="0"/>
              <a:t> English (</a:t>
            </a:r>
            <a:r>
              <a:rPr lang="fr-FR" dirty="0" err="1"/>
              <a:t>Nivre</a:t>
            </a:r>
            <a:r>
              <a:rPr lang="fr-FR" dirty="0"/>
              <a:t> et al.,  2016)</a:t>
            </a:r>
          </a:p>
          <a:p>
            <a:endParaRPr lang="fr-FR" dirty="0"/>
          </a:p>
          <a:p>
            <a:r>
              <a:rPr lang="fr-FR" dirty="0"/>
              <a:t>Comparaison des modèles HMC et PMC avec MEMM (McCallum, 2000), RNN et ses extensions (</a:t>
            </a:r>
            <a:r>
              <a:rPr lang="fr-FR" dirty="0" err="1"/>
              <a:t>Hochreiter</a:t>
            </a:r>
            <a:r>
              <a:rPr lang="fr-FR" dirty="0"/>
              <a:t>, 1997), CRF (</a:t>
            </a:r>
            <a:r>
              <a:rPr lang="fr-FR" dirty="0" err="1"/>
              <a:t>Lafferty</a:t>
            </a:r>
            <a:r>
              <a:rPr lang="fr-FR" dirty="0"/>
              <a:t>, 2001), sans ajout d’extra-data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Nous prenons les résultats avec l’algorithme </a:t>
            </a:r>
            <a:r>
              <a:rPr lang="fr-FR" b="1" dirty="0" err="1"/>
              <a:t>Forward-Backward</a:t>
            </a:r>
            <a:r>
              <a:rPr lang="fr-FR" dirty="0"/>
              <a:t>, et ceux du CRF en comparaison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3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3CA4B-FB68-C844-B8EB-82F12953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Application des modèles de Markov à la segmentation de texte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6B4F100-733C-8948-A17C-58DE2021A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667355"/>
              </p:ext>
            </p:extLst>
          </p:nvPr>
        </p:nvGraphicFramePr>
        <p:xfrm>
          <a:off x="622343" y="2265824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406434745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85345887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70651143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782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PMC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1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CoNLL</a:t>
                      </a:r>
                      <a:r>
                        <a:rPr lang="fr-FR" dirty="0"/>
                        <a:t>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97.04%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97.53%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97.68%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9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CoNLL</a:t>
                      </a:r>
                      <a:r>
                        <a:rPr lang="fr-FR" dirty="0"/>
                        <a:t> 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94.71%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95.72%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95.29%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UD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91.87%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93.05%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92.84%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4090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5D91F1A4-8590-E34F-B632-8845608AF54A}"/>
              </a:ext>
            </a:extLst>
          </p:cNvPr>
          <p:cNvSpPr txBox="1"/>
          <p:nvPr/>
        </p:nvSpPr>
        <p:spPr>
          <a:xfrm>
            <a:off x="4215434" y="1832836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POS </a:t>
            </a:r>
            <a:r>
              <a:rPr lang="fr-FR" b="1" dirty="0" err="1"/>
              <a:t>Tagging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2672D8-7D06-A243-AF96-10C85CEBAA53}"/>
              </a:ext>
            </a:extLst>
          </p:cNvPr>
          <p:cNvSpPr txBox="1"/>
          <p:nvPr/>
        </p:nvSpPr>
        <p:spPr>
          <a:xfrm>
            <a:off x="4614967" y="382977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NER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085F0B8-2E60-7841-98CD-1DA9CAA06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99263"/>
              </p:ext>
            </p:extLst>
          </p:nvPr>
        </p:nvGraphicFramePr>
        <p:xfrm>
          <a:off x="622343" y="4220787"/>
          <a:ext cx="85963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7789799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38131348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81721169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5334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PMC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5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CoNLL</a:t>
                      </a:r>
                      <a:r>
                        <a:rPr lang="fr-FR" dirty="0"/>
                        <a:t> 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79.52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76616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3">
            <a:extLst>
              <a:ext uri="{FF2B5EF4-FFF2-40B4-BE49-F238E27FC236}">
                <a16:creationId xmlns:a16="http://schemas.microsoft.com/office/drawing/2014/main" id="{FD58E344-C45F-EE4F-8CD7-13020C927E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260102"/>
              </p:ext>
            </p:extLst>
          </p:nvPr>
        </p:nvGraphicFramePr>
        <p:xfrm>
          <a:off x="677690" y="547923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406434745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85345887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70651143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782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PMC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1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CoNLL</a:t>
                      </a:r>
                      <a:r>
                        <a:rPr lang="fr-FR" dirty="0"/>
                        <a:t> 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92.91%/92.72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93.20%/93.06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94.49%/94.49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9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CoNLL</a:t>
                      </a:r>
                      <a:r>
                        <a:rPr lang="fr-FR" dirty="0"/>
                        <a:t> 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92.36%/94.30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94.91%/94.09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95.76%/95.61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7493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9F2ACF25-4ADE-A24F-AF51-460A13FDF31A}"/>
              </a:ext>
            </a:extLst>
          </p:cNvPr>
          <p:cNvSpPr txBox="1"/>
          <p:nvPr/>
        </p:nvSpPr>
        <p:spPr>
          <a:xfrm>
            <a:off x="3839113" y="5109906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Chunking</a:t>
            </a:r>
            <a:r>
              <a:rPr lang="fr-FR" b="1" dirty="0"/>
              <a:t> (</a:t>
            </a:r>
            <a:r>
              <a:rPr lang="fr-FR" b="1" dirty="0" err="1"/>
              <a:t>Acc</a:t>
            </a:r>
            <a:r>
              <a:rPr lang="fr-FR" b="1" dirty="0"/>
              <a:t>/F1)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DEB5B83-458A-5C4C-8B31-5DAF700350C2}"/>
              </a:ext>
            </a:extLst>
          </p:cNvPr>
          <p:cNvSpPr/>
          <p:nvPr/>
        </p:nvSpPr>
        <p:spPr>
          <a:xfrm>
            <a:off x="9589477" y="3243992"/>
            <a:ext cx="2274277" cy="955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Temps d’entrainement</a:t>
            </a:r>
          </a:p>
          <a:p>
            <a:pPr algn="ctr"/>
            <a:r>
              <a:rPr lang="fr-FR" dirty="0"/>
              <a:t>CRF: 190s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5C4A506-EE54-4D4F-8FEC-01E2C77F8E64}"/>
              </a:ext>
            </a:extLst>
          </p:cNvPr>
          <p:cNvSpPr/>
          <p:nvPr/>
        </p:nvSpPr>
        <p:spPr>
          <a:xfrm>
            <a:off x="9589477" y="5038045"/>
            <a:ext cx="2274277" cy="955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Temps d’entrainement</a:t>
            </a:r>
          </a:p>
          <a:p>
            <a:pPr algn="ctr"/>
            <a:r>
              <a:rPr lang="fr-FR" dirty="0"/>
              <a:t>PMC: 5.5s</a:t>
            </a:r>
          </a:p>
        </p:txBody>
      </p:sp>
    </p:spTree>
    <p:extLst>
      <p:ext uri="{BB962C8B-B14F-4D97-AF65-F5344CB8AC3E}">
        <p14:creationId xmlns:p14="http://schemas.microsoft.com/office/powerpoint/2010/main" val="31120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51010-D5F4-484F-A808-05FA3C18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V. 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7972D-F77F-E24A-8184-2D8BAAFE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98589"/>
            <a:ext cx="9369343" cy="5377349"/>
          </a:xfrm>
        </p:spPr>
        <p:txBody>
          <a:bodyPr>
            <a:normAutofit/>
          </a:bodyPr>
          <a:lstStyle/>
          <a:p>
            <a:r>
              <a:rPr lang="fr-FR" dirty="0"/>
              <a:t>PMC a des résultats comparable au CRF, et 35 fois plus rapide à entrainer</a:t>
            </a:r>
          </a:p>
          <a:p>
            <a:endParaRPr lang="fr-FR" dirty="0"/>
          </a:p>
          <a:p>
            <a:r>
              <a:rPr lang="fr-FR" dirty="0"/>
              <a:t>Il faut partie des meilleurs modèles de segmentation de texte lorsque aucune donnée supplémentaire n’est ajoutée, tout en étant le plus rapide à entrainer</a:t>
            </a:r>
          </a:p>
          <a:p>
            <a:endParaRPr lang="fr-FR" dirty="0"/>
          </a:p>
          <a:p>
            <a:r>
              <a:rPr lang="fr-FR" dirty="0"/>
              <a:t>Résultats encore loin de l’</a:t>
            </a:r>
            <a:r>
              <a:rPr lang="fr-FR" dirty="0" err="1"/>
              <a:t>état-de-l’art</a:t>
            </a:r>
            <a:r>
              <a:rPr lang="fr-FR" dirty="0"/>
              <a:t>, mais d’importantes perspectives sont en cours de développement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Meilleure gestion des </a:t>
            </a:r>
            <a:r>
              <a:rPr lang="fr-FR" dirty="0" err="1"/>
              <a:t>features</a:t>
            </a:r>
            <a:r>
              <a:rPr lang="fr-FR" dirty="0"/>
              <a:t> pour HMC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Utilisation du PMC sans rétrogradation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Utilisation du modèle Triplet Markov Chain (</a:t>
            </a:r>
            <a:r>
              <a:rPr lang="fr-FR" dirty="0" err="1"/>
              <a:t>Pieczynski</a:t>
            </a:r>
            <a:r>
              <a:rPr lang="fr-FR" dirty="0"/>
              <a:t> and al., 2005)</a:t>
            </a:r>
          </a:p>
        </p:txBody>
      </p:sp>
    </p:spTree>
    <p:extLst>
      <p:ext uri="{BB962C8B-B14F-4D97-AF65-F5344CB8AC3E}">
        <p14:creationId xmlns:p14="http://schemas.microsoft.com/office/powerpoint/2010/main" val="357325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70004-16CE-2D43-8D14-E4032B92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Qu’est-ce que la segmentation de texte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20BB23-193F-F544-A015-22E80216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segmentation de texte est un problème répandu en Traitement de Langage Naturel</a:t>
            </a:r>
          </a:p>
          <a:p>
            <a:endParaRPr lang="fr-FR" i="1" dirty="0"/>
          </a:p>
          <a:p>
            <a:r>
              <a:rPr lang="fr-FR" dirty="0"/>
              <a:t>On labélise chaque mot d’un texte</a:t>
            </a:r>
          </a:p>
          <a:p>
            <a:endParaRPr lang="fr-FR" dirty="0"/>
          </a:p>
          <a:p>
            <a:r>
              <a:rPr lang="fr-FR" b="1" dirty="0"/>
              <a:t>Exemple:</a:t>
            </a:r>
            <a:r>
              <a:rPr lang="fr-FR" dirty="0"/>
              <a:t> l’étiquetage </a:t>
            </a:r>
            <a:r>
              <a:rPr lang="fr-FR" dirty="0" err="1"/>
              <a:t>morpho-syntaxique</a:t>
            </a:r>
            <a:r>
              <a:rPr lang="fr-FR" dirty="0"/>
              <a:t> :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8B6AA9-7B9A-6A45-958D-50AB7EF9293D}"/>
              </a:ext>
            </a:extLst>
          </p:cNvPr>
          <p:cNvSpPr/>
          <p:nvPr/>
        </p:nvSpPr>
        <p:spPr>
          <a:xfrm>
            <a:off x="1262274" y="5611030"/>
            <a:ext cx="1385282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PROPN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CFB2331-9D67-9F41-9CC7-6A2ADFAFFD97}"/>
              </a:ext>
            </a:extLst>
          </p:cNvPr>
          <p:cNvSpPr/>
          <p:nvPr/>
        </p:nvSpPr>
        <p:spPr>
          <a:xfrm>
            <a:off x="2881610" y="5611030"/>
            <a:ext cx="1140316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VERB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6E226F-6ABB-9D46-A7EB-7532E3E2114F}"/>
              </a:ext>
            </a:extLst>
          </p:cNvPr>
          <p:cNvSpPr/>
          <p:nvPr/>
        </p:nvSpPr>
        <p:spPr>
          <a:xfrm>
            <a:off x="5671435" y="5614938"/>
            <a:ext cx="1140315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442DA5C-A945-594C-AC2F-910A4532785C}"/>
              </a:ext>
            </a:extLst>
          </p:cNvPr>
          <p:cNvSpPr/>
          <p:nvPr/>
        </p:nvSpPr>
        <p:spPr>
          <a:xfrm>
            <a:off x="4056329" y="5615007"/>
            <a:ext cx="1009044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09600EC-DE7B-F149-9746-9942945403E9}"/>
              </a:ext>
            </a:extLst>
          </p:cNvPr>
          <p:cNvSpPr/>
          <p:nvPr/>
        </p:nvSpPr>
        <p:spPr>
          <a:xfrm>
            <a:off x="7299782" y="5615077"/>
            <a:ext cx="1019139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PREP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E74B113-686A-824B-8E68-181A2AF53821}"/>
              </a:ext>
            </a:extLst>
          </p:cNvPr>
          <p:cNvSpPr/>
          <p:nvPr/>
        </p:nvSpPr>
        <p:spPr>
          <a:xfrm>
            <a:off x="1169085" y="4657553"/>
            <a:ext cx="1571661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Batman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C76389F-D9E5-7743-BB4C-CB30727B8642}"/>
              </a:ext>
            </a:extLst>
          </p:cNvPr>
          <p:cNvSpPr/>
          <p:nvPr/>
        </p:nvSpPr>
        <p:spPr>
          <a:xfrm>
            <a:off x="3166689" y="4677586"/>
            <a:ext cx="570158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is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5EE1FE1-C8BB-BC49-A9C8-5844F925B22D}"/>
              </a:ext>
            </a:extLst>
          </p:cNvPr>
          <p:cNvSpPr/>
          <p:nvPr/>
        </p:nvSpPr>
        <p:spPr>
          <a:xfrm>
            <a:off x="5384856" y="4654174"/>
            <a:ext cx="1713474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vigilante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6E4175E-8274-8349-8E66-5FBFDE8E2BC0}"/>
              </a:ext>
            </a:extLst>
          </p:cNvPr>
          <p:cNvSpPr/>
          <p:nvPr/>
        </p:nvSpPr>
        <p:spPr>
          <a:xfrm>
            <a:off x="4162790" y="4665862"/>
            <a:ext cx="796123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the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919287D-FE94-9E42-94D4-B5EC090F89E8}"/>
              </a:ext>
            </a:extLst>
          </p:cNvPr>
          <p:cNvSpPr/>
          <p:nvPr/>
        </p:nvSpPr>
        <p:spPr>
          <a:xfrm>
            <a:off x="7524273" y="4665862"/>
            <a:ext cx="570158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of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6A1E55F-20EA-CF4C-86D2-3E0632460761}"/>
              </a:ext>
            </a:extLst>
          </p:cNvPr>
          <p:cNvSpPr/>
          <p:nvPr/>
        </p:nvSpPr>
        <p:spPr>
          <a:xfrm>
            <a:off x="8517052" y="4677586"/>
            <a:ext cx="146700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Gotham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403ED30-5030-464D-AD53-3598B21041B2}"/>
              </a:ext>
            </a:extLst>
          </p:cNvPr>
          <p:cNvSpPr/>
          <p:nvPr/>
        </p:nvSpPr>
        <p:spPr>
          <a:xfrm>
            <a:off x="10406680" y="4654174"/>
            <a:ext cx="570158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E1F0015-D90A-3448-A0F8-00715470E6AB}"/>
              </a:ext>
            </a:extLst>
          </p:cNvPr>
          <p:cNvSpPr/>
          <p:nvPr/>
        </p:nvSpPr>
        <p:spPr>
          <a:xfrm>
            <a:off x="8680397" y="5611099"/>
            <a:ext cx="1140315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NOUN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8ACF83F-28D9-4C44-81CC-673E6D857FAA}"/>
              </a:ext>
            </a:extLst>
          </p:cNvPr>
          <p:cNvSpPr/>
          <p:nvPr/>
        </p:nvSpPr>
        <p:spPr>
          <a:xfrm>
            <a:off x="10020571" y="5611030"/>
            <a:ext cx="1342375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PUNCT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A5BA70D-3873-A046-9601-778E5CCA55B2}"/>
              </a:ext>
            </a:extLst>
          </p:cNvPr>
          <p:cNvCxnSpPr>
            <a:stCxn id="13" idx="4"/>
            <a:endCxn id="4" idx="0"/>
          </p:cNvCxnSpPr>
          <p:nvPr/>
        </p:nvCxnSpPr>
        <p:spPr>
          <a:xfrm flipH="1">
            <a:off x="1954915" y="5197649"/>
            <a:ext cx="1" cy="413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78C905D-D91A-A54F-AB96-75174C9C0240}"/>
              </a:ext>
            </a:extLst>
          </p:cNvPr>
          <p:cNvCxnSpPr>
            <a:cxnSpLocks/>
            <a:stCxn id="15" idx="4"/>
            <a:endCxn id="6" idx="0"/>
          </p:cNvCxnSpPr>
          <p:nvPr/>
        </p:nvCxnSpPr>
        <p:spPr>
          <a:xfrm>
            <a:off x="6241593" y="5194270"/>
            <a:ext cx="0" cy="4206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D920DFF-9699-5F43-8540-BD95412D8B8D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 flipH="1">
            <a:off x="4560851" y="5205958"/>
            <a:ext cx="1" cy="4090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218EB5B-2352-C847-B157-0FDD9CB0496F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3451768" y="5217682"/>
            <a:ext cx="0" cy="3933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740E575-0728-8042-9DC0-BF58F8BA7B52}"/>
              </a:ext>
            </a:extLst>
          </p:cNvPr>
          <p:cNvCxnSpPr>
            <a:cxnSpLocks/>
            <a:stCxn id="17" idx="4"/>
            <a:endCxn id="8" idx="0"/>
          </p:cNvCxnSpPr>
          <p:nvPr/>
        </p:nvCxnSpPr>
        <p:spPr>
          <a:xfrm>
            <a:off x="7809352" y="5205958"/>
            <a:ext cx="0" cy="4091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069AF71-36AF-DF41-AC9D-15FC467DE018}"/>
              </a:ext>
            </a:extLst>
          </p:cNvPr>
          <p:cNvCxnSpPr>
            <a:cxnSpLocks/>
            <a:stCxn id="31" idx="4"/>
            <a:endCxn id="43" idx="0"/>
          </p:cNvCxnSpPr>
          <p:nvPr/>
        </p:nvCxnSpPr>
        <p:spPr>
          <a:xfrm flipH="1">
            <a:off x="9250555" y="5217682"/>
            <a:ext cx="1" cy="393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CEB8511-44F4-2F41-ADEF-3DBC45C81D7D}"/>
              </a:ext>
            </a:extLst>
          </p:cNvPr>
          <p:cNvCxnSpPr>
            <a:cxnSpLocks/>
            <a:stCxn id="32" idx="4"/>
            <a:endCxn id="44" idx="0"/>
          </p:cNvCxnSpPr>
          <p:nvPr/>
        </p:nvCxnSpPr>
        <p:spPr>
          <a:xfrm>
            <a:off x="10691759" y="5194270"/>
            <a:ext cx="0" cy="416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2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59827-69C2-1E4B-B36B-43C3E2F3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Qu’est-ce que la segmentation de texte ?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1C5E4BB-4EDD-7D42-8C3D-7CCAAC99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99062"/>
              </p:ext>
            </p:extLst>
          </p:nvPr>
        </p:nvGraphicFramePr>
        <p:xfrm>
          <a:off x="677334" y="2407789"/>
          <a:ext cx="918698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746">
                  <a:extLst>
                    <a:ext uri="{9D8B030D-6E8A-4147-A177-3AD203B41FA5}">
                      <a16:colId xmlns:a16="http://schemas.microsoft.com/office/drawing/2014/main" val="3029468445"/>
                    </a:ext>
                  </a:extLst>
                </a:gridCol>
                <a:gridCol w="2296746">
                  <a:extLst>
                    <a:ext uri="{9D8B030D-6E8A-4147-A177-3AD203B41FA5}">
                      <a16:colId xmlns:a16="http://schemas.microsoft.com/office/drawing/2014/main" val="3228703175"/>
                    </a:ext>
                  </a:extLst>
                </a:gridCol>
                <a:gridCol w="2296746">
                  <a:extLst>
                    <a:ext uri="{9D8B030D-6E8A-4147-A177-3AD203B41FA5}">
                      <a16:colId xmlns:a16="http://schemas.microsoft.com/office/drawing/2014/main" val="1475107140"/>
                    </a:ext>
                  </a:extLst>
                </a:gridCol>
                <a:gridCol w="2296746">
                  <a:extLst>
                    <a:ext uri="{9D8B030D-6E8A-4147-A177-3AD203B41FA5}">
                      <a16:colId xmlns:a16="http://schemas.microsoft.com/office/drawing/2014/main" val="131210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Etiquette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Mesure de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7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Part-Of-Speech </a:t>
                      </a:r>
                      <a:r>
                        <a:rPr lang="fr-FR" dirty="0" err="1"/>
                        <a:t>Tagging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Labels: fonctions grammaticales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NOUN, DET, VERB, PREP, PUNCT,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Chunking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Décomposer la phrase de manière syntaxique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NP, VP, O…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/F</a:t>
                      </a:r>
                      <a:r>
                        <a:rPr lang="fr-FR" baseline="-25000" dirty="0"/>
                        <a:t>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74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Named</a:t>
                      </a:r>
                      <a:r>
                        <a:rPr lang="fr-FR" dirty="0"/>
                        <a:t>-</a:t>
                      </a:r>
                      <a:r>
                        <a:rPr lang="fr-FR" dirty="0" err="1"/>
                        <a:t>Entity</a:t>
                      </a:r>
                      <a:r>
                        <a:rPr lang="fr-FR" dirty="0"/>
                        <a:t>-Recognition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Trouver les entités au sein d’une phrase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PER, LOC, ORG, O…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  <a:r>
                        <a:rPr lang="fr-FR" baseline="-25000" dirty="0"/>
                        <a:t>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2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3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15DFE-FD1D-AF43-A0CF-F8E6424E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Problématiques et enjeux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063B8F-B02D-974C-8B4D-A603F0A3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82" y="1328737"/>
            <a:ext cx="8596668" cy="46036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Méthodes actuelles, basées sur des modèles de réseaux de neurones, excellentes performances mais </a:t>
            </a:r>
            <a:r>
              <a:rPr lang="fr-FR" b="1" dirty="0"/>
              <a:t>très longs </a:t>
            </a:r>
            <a:r>
              <a:rPr lang="fr-FR" dirty="0"/>
              <a:t>à entraîner (</a:t>
            </a:r>
            <a:r>
              <a:rPr lang="fr-FR" dirty="0" err="1"/>
              <a:t>Devlin</a:t>
            </a:r>
            <a:r>
              <a:rPr lang="fr-FR" dirty="0"/>
              <a:t> et al., 2018);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Au niveau industriel, </a:t>
            </a:r>
            <a:r>
              <a:rPr lang="fr-FR" b="1" dirty="0"/>
              <a:t>coûts considérables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Couteux au niveau </a:t>
            </a:r>
            <a:r>
              <a:rPr lang="fr-FR" b="1" dirty="0"/>
              <a:t>environnemental </a:t>
            </a:r>
            <a:r>
              <a:rPr lang="fr-FR" dirty="0"/>
              <a:t>(</a:t>
            </a:r>
            <a:r>
              <a:rPr lang="fr-FR" dirty="0" err="1"/>
              <a:t>Strubell</a:t>
            </a:r>
            <a:r>
              <a:rPr lang="fr-FR" dirty="0"/>
              <a:t> and al., 2019).</a:t>
            </a:r>
          </a:p>
          <a:p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5180F6B-18BB-564B-B57E-B76B8361B699}"/>
              </a:ext>
            </a:extLst>
          </p:cNvPr>
          <p:cNvSpPr/>
          <p:nvPr/>
        </p:nvSpPr>
        <p:spPr>
          <a:xfrm>
            <a:off x="2187728" y="4728680"/>
            <a:ext cx="6286174" cy="973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Intérêt de proposer des modèles </a:t>
            </a:r>
            <a:r>
              <a:rPr lang="fr-FR" b="1" dirty="0"/>
              <a:t>rapides</a:t>
            </a:r>
            <a:r>
              <a:rPr lang="fr-FR" dirty="0"/>
              <a:t> à entrainer et pour </a:t>
            </a:r>
            <a:r>
              <a:rPr lang="fr-FR" b="1" dirty="0"/>
              <a:t>prédire</a:t>
            </a:r>
            <a:r>
              <a:rPr lang="fr-FR" dirty="0"/>
              <a:t>, même d’efficacité moindre</a:t>
            </a:r>
          </a:p>
        </p:txBody>
      </p:sp>
    </p:spTree>
    <p:extLst>
      <p:ext uri="{BB962C8B-B14F-4D97-AF65-F5344CB8AC3E}">
        <p14:creationId xmlns:p14="http://schemas.microsoft.com/office/powerpoint/2010/main" val="1784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5D20A-1E6E-554B-8968-5E345179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III. Présentation des modèles de chaines de Markov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FB682-254C-364A-837C-B78EBE0A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0303"/>
            <a:ext cx="8596668" cy="4521565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Modèle de chaine de Markov cachée, ou HMC (</a:t>
            </a:r>
            <a:r>
              <a:rPr lang="fr-FR" dirty="0" err="1"/>
              <a:t>Stratonovitch</a:t>
            </a:r>
            <a:r>
              <a:rPr lang="fr-FR" dirty="0"/>
              <a:t>, 1960): </a:t>
            </a:r>
            <a:r>
              <a:rPr lang="fr-FR" b="1" dirty="0"/>
              <a:t>rapide</a:t>
            </a:r>
            <a:r>
              <a:rPr lang="fr-FR" dirty="0"/>
              <a:t> à entrainer et à utiliser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Observations: Y</a:t>
            </a:r>
            <a:r>
              <a:rPr lang="fr-FR" baseline="-25000" dirty="0"/>
              <a:t>1:T</a:t>
            </a:r>
            <a:r>
              <a:rPr lang="fr-FR" dirty="0"/>
              <a:t> (mots)</a:t>
            </a:r>
          </a:p>
          <a:p>
            <a:endParaRPr lang="fr-FR" dirty="0"/>
          </a:p>
          <a:p>
            <a:r>
              <a:rPr lang="fr-FR" dirty="0"/>
              <a:t>Variables cachées: X</a:t>
            </a:r>
            <a:r>
              <a:rPr lang="fr-FR" baseline="-25000" dirty="0"/>
              <a:t>1:T </a:t>
            </a:r>
            <a:r>
              <a:rPr lang="fr-FR" dirty="0"/>
              <a:t>(labels)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72B0F90-3E50-C54C-B2D5-1D16554D1FBE}"/>
              </a:ext>
            </a:extLst>
          </p:cNvPr>
          <p:cNvSpPr/>
          <p:nvPr/>
        </p:nvSpPr>
        <p:spPr>
          <a:xfrm>
            <a:off x="1704665" y="3701038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070FDAA-F8B2-7F4C-B497-4BF9028A24F0}"/>
              </a:ext>
            </a:extLst>
          </p:cNvPr>
          <p:cNvSpPr/>
          <p:nvPr/>
        </p:nvSpPr>
        <p:spPr>
          <a:xfrm>
            <a:off x="2991252" y="3701038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C9AE4D5-12D1-064C-880E-B61F5A221B83}"/>
              </a:ext>
            </a:extLst>
          </p:cNvPr>
          <p:cNvSpPr/>
          <p:nvPr/>
        </p:nvSpPr>
        <p:spPr>
          <a:xfrm>
            <a:off x="5564426" y="3701038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4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AEECB4A-7B85-1447-A009-FED3DC077CAE}"/>
              </a:ext>
            </a:extLst>
          </p:cNvPr>
          <p:cNvSpPr/>
          <p:nvPr/>
        </p:nvSpPr>
        <p:spPr>
          <a:xfrm>
            <a:off x="4277839" y="3701038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3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99DB07C-246A-8F40-BEC0-2D8D0ADF6CC6}"/>
              </a:ext>
            </a:extLst>
          </p:cNvPr>
          <p:cNvSpPr/>
          <p:nvPr/>
        </p:nvSpPr>
        <p:spPr>
          <a:xfrm>
            <a:off x="6851013" y="3701038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5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481D86A-99CC-3043-B20C-3E8346D7E2B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274822" y="3971086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4AB85D-1122-DD41-B243-394E781233C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134583" y="3971086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2E780A0-45C8-1448-A4CC-641485079CB0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847996" y="3971086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B0F1683-7EE8-9146-B062-C5E7C61E5DB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561409" y="3971086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BB600CA-03E5-2A47-A2FA-47ABB0C66111}"/>
              </a:ext>
            </a:extLst>
          </p:cNvPr>
          <p:cNvSpPr/>
          <p:nvPr/>
        </p:nvSpPr>
        <p:spPr>
          <a:xfrm>
            <a:off x="1704665" y="2830457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E103931-CB5F-7E43-BC83-1D9E5B4BB1B7}"/>
              </a:ext>
            </a:extLst>
          </p:cNvPr>
          <p:cNvSpPr/>
          <p:nvPr/>
        </p:nvSpPr>
        <p:spPr>
          <a:xfrm>
            <a:off x="2991252" y="2830457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16693EB-7027-CA4B-9526-48958F6DFE2A}"/>
              </a:ext>
            </a:extLst>
          </p:cNvPr>
          <p:cNvSpPr/>
          <p:nvPr/>
        </p:nvSpPr>
        <p:spPr>
          <a:xfrm>
            <a:off x="5564426" y="2830457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4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6988F5-61EE-D14E-80D2-18CED0ACB594}"/>
              </a:ext>
            </a:extLst>
          </p:cNvPr>
          <p:cNvSpPr/>
          <p:nvPr/>
        </p:nvSpPr>
        <p:spPr>
          <a:xfrm>
            <a:off x="4277839" y="2830457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3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CC38ED-4B57-3649-B58F-0C1382462836}"/>
              </a:ext>
            </a:extLst>
          </p:cNvPr>
          <p:cNvSpPr/>
          <p:nvPr/>
        </p:nvSpPr>
        <p:spPr>
          <a:xfrm>
            <a:off x="6851013" y="2830457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5</a:t>
            </a:r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F5F63A7-014A-EE48-82CE-F592AB0B7FEF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V="1">
            <a:off x="1989744" y="3370553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16BF970-D88A-B74C-9100-356144108148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flipV="1">
            <a:off x="3276331" y="3370553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D7FB295-6A73-3B47-8728-5DA89D337D28}"/>
              </a:ext>
            </a:extLst>
          </p:cNvPr>
          <p:cNvCxnSpPr>
            <a:cxnSpLocks/>
            <a:stCxn id="7" idx="0"/>
            <a:endCxn id="16" idx="4"/>
          </p:cNvCxnSpPr>
          <p:nvPr/>
        </p:nvCxnSpPr>
        <p:spPr>
          <a:xfrm flipV="1">
            <a:off x="4562918" y="3370553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0BE2967-96FB-F043-AF32-CD3B43AA1FCB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>
          <a:xfrm flipV="1">
            <a:off x="5849505" y="3370553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6E4D6D0-1340-4742-9072-484AAA407C3E}"/>
              </a:ext>
            </a:extLst>
          </p:cNvPr>
          <p:cNvCxnSpPr>
            <a:cxnSpLocks/>
            <a:stCxn id="8" idx="0"/>
            <a:endCxn id="17" idx="4"/>
          </p:cNvCxnSpPr>
          <p:nvPr/>
        </p:nvCxnSpPr>
        <p:spPr>
          <a:xfrm flipV="1">
            <a:off x="7136092" y="3370553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E7B38-DD5F-C447-B754-A7549A6E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III. Présentation des modèles de chaines de Markov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DF138C-2C60-F84E-8AE6-F9E3C0EFC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4334"/>
          </a:xfrm>
        </p:spPr>
        <p:txBody>
          <a:bodyPr/>
          <a:lstStyle/>
          <a:p>
            <a:r>
              <a:rPr lang="fr-FR" dirty="0"/>
              <a:t>HMC</a:t>
            </a:r>
          </a:p>
          <a:p>
            <a:endParaRPr lang="fr-FR" dirty="0"/>
          </a:p>
          <a:p>
            <a:r>
              <a:rPr lang="fr-FR" dirty="0"/>
              <a:t>Graphe du PMC: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PMC a notamment appliqué en segmentation d’image, division de l’erreur par 2 (</a:t>
            </a:r>
            <a:r>
              <a:rPr lang="fr-FR" dirty="0" err="1"/>
              <a:t>Derrode</a:t>
            </a:r>
            <a:r>
              <a:rPr lang="fr-FR" dirty="0"/>
              <a:t> et al., 2002), mais </a:t>
            </a:r>
            <a:r>
              <a:rPr lang="fr-FR" b="1" dirty="0"/>
              <a:t>jamais</a:t>
            </a:r>
            <a:r>
              <a:rPr lang="fr-FR" dirty="0"/>
              <a:t> pour des problématiques de NLP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490F64C-35F0-D344-B2D3-7117112EC0EB}"/>
              </a:ext>
            </a:extLst>
          </p:cNvPr>
          <p:cNvSpPr/>
          <p:nvPr/>
        </p:nvSpPr>
        <p:spPr>
          <a:xfrm>
            <a:off x="2632919" y="4299581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9512FD-C954-7B4D-88DE-5B3E124C0B80}"/>
              </a:ext>
            </a:extLst>
          </p:cNvPr>
          <p:cNvSpPr/>
          <p:nvPr/>
        </p:nvSpPr>
        <p:spPr>
          <a:xfrm>
            <a:off x="3919506" y="4299581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1B0B9F1-6808-3840-B2FC-A9FADA9F6DFB}"/>
              </a:ext>
            </a:extLst>
          </p:cNvPr>
          <p:cNvSpPr/>
          <p:nvPr/>
        </p:nvSpPr>
        <p:spPr>
          <a:xfrm>
            <a:off x="6492680" y="4299581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4</a:t>
            </a:r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112067-4547-644F-A9FB-BDFA79D8AE44}"/>
              </a:ext>
            </a:extLst>
          </p:cNvPr>
          <p:cNvSpPr/>
          <p:nvPr/>
        </p:nvSpPr>
        <p:spPr>
          <a:xfrm>
            <a:off x="5206093" y="4299581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3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EAE40ED-560E-D54E-87CD-329A3A61DA1A}"/>
              </a:ext>
            </a:extLst>
          </p:cNvPr>
          <p:cNvSpPr/>
          <p:nvPr/>
        </p:nvSpPr>
        <p:spPr>
          <a:xfrm>
            <a:off x="7779267" y="4299581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5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69C6398-DF67-B440-B554-E9882E0098D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203076" y="4569629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168920-4D2C-CF4C-B45B-4ED3F48427D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062837" y="4569629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9E8EF36-D6C1-6D4A-9D6A-8D0FF4DDB6BE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776250" y="4569629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3A5A912-23C6-F544-ABFE-0CC060C090F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489663" y="4569629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23DBC154-E455-F943-A11B-D89EAC911E20}"/>
              </a:ext>
            </a:extLst>
          </p:cNvPr>
          <p:cNvSpPr/>
          <p:nvPr/>
        </p:nvSpPr>
        <p:spPr>
          <a:xfrm>
            <a:off x="2632919" y="3429000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39FC652-8366-A24D-9D7E-B0DA2A5BA7CF}"/>
              </a:ext>
            </a:extLst>
          </p:cNvPr>
          <p:cNvSpPr/>
          <p:nvPr/>
        </p:nvSpPr>
        <p:spPr>
          <a:xfrm>
            <a:off x="3919506" y="3429000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C92069-C2FA-514D-A520-A7FD9F0FCDBE}"/>
              </a:ext>
            </a:extLst>
          </p:cNvPr>
          <p:cNvSpPr/>
          <p:nvPr/>
        </p:nvSpPr>
        <p:spPr>
          <a:xfrm>
            <a:off x="6492680" y="3429000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4</a:t>
            </a:r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BD98ABD-2CC4-AE44-973E-18B44F388998}"/>
              </a:ext>
            </a:extLst>
          </p:cNvPr>
          <p:cNvSpPr/>
          <p:nvPr/>
        </p:nvSpPr>
        <p:spPr>
          <a:xfrm>
            <a:off x="5206093" y="3429000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3</a:t>
            </a:r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A662B58-36C5-7B46-B926-C36CE437D1D5}"/>
              </a:ext>
            </a:extLst>
          </p:cNvPr>
          <p:cNvSpPr/>
          <p:nvPr/>
        </p:nvSpPr>
        <p:spPr>
          <a:xfrm>
            <a:off x="7779267" y="3429000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5</a:t>
            </a:r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A722C58-5DFF-6D45-8375-0FE275F8FC4C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V="1">
            <a:off x="2917998" y="3969096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6F0C32B-8825-C84D-A8AB-C2F5442C2647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flipV="1">
            <a:off x="4204585" y="3969096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2A2462A-45E2-B346-99D1-EF60E8620A06}"/>
              </a:ext>
            </a:extLst>
          </p:cNvPr>
          <p:cNvCxnSpPr>
            <a:cxnSpLocks/>
            <a:stCxn id="7" idx="0"/>
            <a:endCxn id="16" idx="4"/>
          </p:cNvCxnSpPr>
          <p:nvPr/>
        </p:nvCxnSpPr>
        <p:spPr>
          <a:xfrm flipV="1">
            <a:off x="5491172" y="3969096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96F7CFC-91E6-9A4D-BF94-36284598E2D1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>
          <a:xfrm flipV="1">
            <a:off x="6777759" y="3969096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B8B95F5-B678-B844-B73A-831EDCAEB0CB}"/>
              </a:ext>
            </a:extLst>
          </p:cNvPr>
          <p:cNvCxnSpPr>
            <a:cxnSpLocks/>
            <a:stCxn id="8" idx="0"/>
            <a:endCxn id="17" idx="4"/>
          </p:cNvCxnSpPr>
          <p:nvPr/>
        </p:nvCxnSpPr>
        <p:spPr>
          <a:xfrm flipV="1">
            <a:off x="8064346" y="3969096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E546E10-9DF6-5545-BF0D-A294440D9384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>
            <a:off x="5776250" y="3699048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F79F36D-0A12-BC49-9F63-8B75D79E222D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4489663" y="3699048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3F8A3C4-DA4F-4646-8D5D-D9C107CA9E0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3203076" y="3699048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2BA76E0-C731-0948-B98C-B78344FC85B9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7062837" y="3699048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8C5690F-AF48-0E4C-839A-01D289F15D65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979339" y="3890001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B514450-3598-F94A-A5C2-CF17FC77CBCC}"/>
              </a:ext>
            </a:extLst>
          </p:cNvPr>
          <p:cNvCxnSpPr>
            <a:cxnSpLocks/>
            <a:stCxn id="6" idx="7"/>
            <a:endCxn id="17" idx="3"/>
          </p:cNvCxnSpPr>
          <p:nvPr/>
        </p:nvCxnSpPr>
        <p:spPr>
          <a:xfrm flipV="1">
            <a:off x="6979339" y="3890001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9CF4620-CDDA-954A-8A04-520B6D3B4E80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5692752" y="3890001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59FAB83-8C32-5842-BD2A-4177939D3AB1}"/>
              </a:ext>
            </a:extLst>
          </p:cNvPr>
          <p:cNvCxnSpPr>
            <a:cxnSpLocks/>
            <a:stCxn id="16" idx="5"/>
            <a:endCxn id="6" idx="1"/>
          </p:cNvCxnSpPr>
          <p:nvPr/>
        </p:nvCxnSpPr>
        <p:spPr>
          <a:xfrm>
            <a:off x="5692752" y="3890001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8FFD059-64FB-054E-B046-DD205C0EF762}"/>
              </a:ext>
            </a:extLst>
          </p:cNvPr>
          <p:cNvCxnSpPr>
            <a:cxnSpLocks/>
            <a:stCxn id="14" idx="5"/>
            <a:endCxn id="7" idx="1"/>
          </p:cNvCxnSpPr>
          <p:nvPr/>
        </p:nvCxnSpPr>
        <p:spPr>
          <a:xfrm>
            <a:off x="4406165" y="3890001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2AE7BFD-4CF4-E744-AA47-B2DA4D68B88F}"/>
              </a:ext>
            </a:extLst>
          </p:cNvPr>
          <p:cNvCxnSpPr>
            <a:cxnSpLocks/>
            <a:stCxn id="5" idx="7"/>
            <a:endCxn id="16" idx="3"/>
          </p:cNvCxnSpPr>
          <p:nvPr/>
        </p:nvCxnSpPr>
        <p:spPr>
          <a:xfrm flipV="1">
            <a:off x="4406165" y="3890001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89E6E75-01F6-384E-ADB3-CAF29DE8C318}"/>
              </a:ext>
            </a:extLst>
          </p:cNvPr>
          <p:cNvCxnSpPr>
            <a:cxnSpLocks/>
            <a:stCxn id="13" idx="5"/>
            <a:endCxn id="5" idx="1"/>
          </p:cNvCxnSpPr>
          <p:nvPr/>
        </p:nvCxnSpPr>
        <p:spPr>
          <a:xfrm>
            <a:off x="3119578" y="3890001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1AEA7F9-F4CC-DF49-91DB-E44E740A57C5}"/>
              </a:ext>
            </a:extLst>
          </p:cNvPr>
          <p:cNvCxnSpPr>
            <a:cxnSpLocks/>
            <a:stCxn id="4" idx="7"/>
            <a:endCxn id="14" idx="3"/>
          </p:cNvCxnSpPr>
          <p:nvPr/>
        </p:nvCxnSpPr>
        <p:spPr>
          <a:xfrm flipV="1">
            <a:off x="3119578" y="3890001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Flèche vers la droite 22">
            <a:extLst>
              <a:ext uri="{FF2B5EF4-FFF2-40B4-BE49-F238E27FC236}">
                <a16:creationId xmlns:a16="http://schemas.microsoft.com/office/drawing/2014/main" id="{930A75A9-AD6D-D24D-A37F-50AA022CB4C7}"/>
              </a:ext>
            </a:extLst>
          </p:cNvPr>
          <p:cNvSpPr/>
          <p:nvPr/>
        </p:nvSpPr>
        <p:spPr>
          <a:xfrm>
            <a:off x="1828800" y="2121353"/>
            <a:ext cx="2532185" cy="469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 particulier de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C05971-AD61-5E44-B55D-F81D0FB817BB}"/>
              </a:ext>
            </a:extLst>
          </p:cNvPr>
          <p:cNvSpPr txBox="1"/>
          <p:nvPr/>
        </p:nvSpPr>
        <p:spPr>
          <a:xfrm>
            <a:off x="4540508" y="2155415"/>
            <a:ext cx="25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PMC (</a:t>
            </a:r>
            <a:r>
              <a:rPr lang="fr-FR" dirty="0" err="1"/>
              <a:t>Pieczynsky</a:t>
            </a:r>
            <a:r>
              <a:rPr lang="fr-FR" dirty="0"/>
              <a:t>, 2003)</a:t>
            </a:r>
          </a:p>
        </p:txBody>
      </p:sp>
    </p:spTree>
    <p:extLst>
      <p:ext uri="{BB962C8B-B14F-4D97-AF65-F5344CB8AC3E}">
        <p14:creationId xmlns:p14="http://schemas.microsoft.com/office/powerpoint/2010/main" val="350965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CF733-4B55-FB42-9569-129236C4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III. Présentation des modèles de chaines de Markov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2F61AC-BC0B-4748-AEEA-DB26166E2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697411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Deux algorithmes pour la restauration: </a:t>
                </a:r>
                <a:r>
                  <a:rPr lang="fr-FR" dirty="0" err="1"/>
                  <a:t>Forward-Backward</a:t>
                </a:r>
                <a:r>
                  <a:rPr lang="fr-FR" dirty="0"/>
                  <a:t> (Baum, 1966) et </a:t>
                </a:r>
                <a:r>
                  <a:rPr lang="fr-FR" dirty="0" err="1"/>
                  <a:t>Viterbi</a:t>
                </a:r>
                <a:r>
                  <a:rPr lang="fr-FR" dirty="0"/>
                  <a:t> (</a:t>
                </a:r>
                <a:r>
                  <a:rPr lang="fr-FR" dirty="0" err="1"/>
                  <a:t>Viterbi</a:t>
                </a:r>
                <a:r>
                  <a:rPr lang="fr-FR" dirty="0"/>
                  <a:t>, 1967)</a:t>
                </a:r>
              </a:p>
              <a:p>
                <a:endParaRPr lang="fr-FR" dirty="0"/>
              </a:p>
              <a:p>
                <a:r>
                  <a:rPr lang="fr-FR" dirty="0"/>
                  <a:t>Algorithmes basés sur trois paramètres pour le HMC: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dirty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dirty="0"/>
                  <a:t>)</a:t>
                </a:r>
              </a:p>
              <a:p>
                <a:endParaRPr lang="fr-FR" dirty="0"/>
              </a:p>
              <a:p>
                <a:r>
                  <a:rPr lang="fr-FR" dirty="0"/>
                  <a:t>Estimation par maximum de vraisemblance =&gt; il suffit de compter les différents patterns (entrainement ultra-rapide)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2F61AC-BC0B-4748-AEEA-DB26166E2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697411"/>
              </a:xfrm>
              <a:blipFill>
                <a:blip r:embed="rId2"/>
                <a:stretch>
                  <a:fillRect t="-2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32348302-8499-2741-BB43-09B747579E17}"/>
              </a:ext>
            </a:extLst>
          </p:cNvPr>
          <p:cNvSpPr/>
          <p:nvPr/>
        </p:nvSpPr>
        <p:spPr>
          <a:xfrm>
            <a:off x="8785404" y="4205130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BD49BE2-9419-1C41-A3AC-2469DA83C85B}"/>
              </a:ext>
            </a:extLst>
          </p:cNvPr>
          <p:cNvSpPr/>
          <p:nvPr/>
        </p:nvSpPr>
        <p:spPr>
          <a:xfrm>
            <a:off x="10071991" y="4205130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2C9569E-8DC6-1548-B525-165CE0E88FD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9355561" y="4475178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77498E5A-EAD7-1B43-98F8-E68CDD74EEDF}"/>
              </a:ext>
            </a:extLst>
          </p:cNvPr>
          <p:cNvSpPr/>
          <p:nvPr/>
        </p:nvSpPr>
        <p:spPr>
          <a:xfrm>
            <a:off x="8785404" y="3334549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CCC3FA4-D011-CE49-8CCC-7C910A5905B8}"/>
              </a:ext>
            </a:extLst>
          </p:cNvPr>
          <p:cNvSpPr/>
          <p:nvPr/>
        </p:nvSpPr>
        <p:spPr>
          <a:xfrm>
            <a:off x="10071991" y="3334549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6B8B71E-8AB4-4743-8658-BB8F000FF0B2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9070483" y="3874645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15519D3-CFF1-C849-9158-6434A47DB0D1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V="1">
            <a:off x="10357070" y="3874645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CF733-4B55-FB42-9569-129236C4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Présentation des modèles de chaines de Markov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2F61AC-BC0B-4748-AEEA-DB26166E2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8596668" cy="3079626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Paramètres du PMC: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/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𝑃𝑀𝐶</m:t>
                        </m:r>
                      </m:sup>
                    </m:sSub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𝑃𝑀𝐶</m:t>
                        </m:r>
                      </m:sup>
                    </m:sSub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𝑃𝑀𝐶</m:t>
                        </m:r>
                      </m:sup>
                    </m:sSub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Estimation par maximum de vraisemblance =&gt; idem que pour HMC </a:t>
                </a:r>
              </a:p>
              <a:p>
                <a:pPr marL="57150" indent="0">
                  <a:buNone/>
                </a:pPr>
                <a:endParaRPr lang="fr-FR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2F61AC-BC0B-4748-AEEA-DB26166E2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8596668" cy="3079626"/>
              </a:xfrm>
              <a:blipFill>
                <a:blip r:embed="rId2"/>
                <a:stretch>
                  <a:fillRect t="-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10F73F57-7BD5-C543-8526-A710D65BEE30}"/>
              </a:ext>
            </a:extLst>
          </p:cNvPr>
          <p:cNvSpPr/>
          <p:nvPr/>
        </p:nvSpPr>
        <p:spPr>
          <a:xfrm>
            <a:off x="7169750" y="3174165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51C5ADD-5052-764F-A94A-E7BE5029E46D}"/>
              </a:ext>
            </a:extLst>
          </p:cNvPr>
          <p:cNvSpPr/>
          <p:nvPr/>
        </p:nvSpPr>
        <p:spPr>
          <a:xfrm>
            <a:off x="8456337" y="3174165"/>
            <a:ext cx="57015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  <a:r>
              <a:rPr lang="fr-FR" baseline="-25000" dirty="0"/>
              <a:t>2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EAC70BD-8C42-AF41-BEA3-63C1576607B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7739907" y="3444213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3C820507-6849-4B46-B4B0-338B35474512}"/>
              </a:ext>
            </a:extLst>
          </p:cNvPr>
          <p:cNvSpPr/>
          <p:nvPr/>
        </p:nvSpPr>
        <p:spPr>
          <a:xfrm>
            <a:off x="7169750" y="2303584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C737428-2DCE-1C43-9EAA-1533C4EE5B58}"/>
              </a:ext>
            </a:extLst>
          </p:cNvPr>
          <p:cNvSpPr/>
          <p:nvPr/>
        </p:nvSpPr>
        <p:spPr>
          <a:xfrm>
            <a:off x="8456337" y="2303584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</a:t>
            </a:r>
            <a:r>
              <a:rPr lang="fr-FR" baseline="-25000" dirty="0"/>
              <a:t>2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B64050E-E098-CC49-8CBD-4898BE3049D5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7454829" y="2843680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D2C7246-B5DB-C44C-912A-ACD125122819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V="1">
            <a:off x="8741416" y="2843680"/>
            <a:ext cx="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D4FA4A3-2086-0D41-9784-65C939A60E8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739907" y="2573632"/>
            <a:ext cx="716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FAD1E25-7AAF-9645-AB90-7E3C392925DF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7656409" y="2764585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4B8404E-8DFA-C94F-91AE-618E58A40033}"/>
              </a:ext>
            </a:extLst>
          </p:cNvPr>
          <p:cNvCxnSpPr>
            <a:cxnSpLocks/>
            <a:stCxn id="4" idx="7"/>
            <a:endCxn id="8" idx="3"/>
          </p:cNvCxnSpPr>
          <p:nvPr/>
        </p:nvCxnSpPr>
        <p:spPr>
          <a:xfrm flipV="1">
            <a:off x="7656409" y="2764585"/>
            <a:ext cx="883426" cy="48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A5913-4DE3-F644-A20D-AA1D8CF5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Application des modèles de Markov à la segmentation de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8164F6-1539-C447-9D21-DCBB468C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80180"/>
          </a:xfrm>
        </p:spPr>
        <p:txBody>
          <a:bodyPr/>
          <a:lstStyle/>
          <a:p>
            <a:r>
              <a:rPr lang="fr-FR" dirty="0"/>
              <a:t>Dans un monde idéal: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Dans la réalité: pas si simple…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E18EB16-D386-2546-870D-F9F726458D2B}"/>
              </a:ext>
            </a:extLst>
          </p:cNvPr>
          <p:cNvSpPr/>
          <p:nvPr/>
        </p:nvSpPr>
        <p:spPr>
          <a:xfrm>
            <a:off x="2101207" y="3627406"/>
            <a:ext cx="1140314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B6CE836-B7BD-494A-A384-6E0A4A08C403}"/>
              </a:ext>
            </a:extLst>
          </p:cNvPr>
          <p:cNvSpPr/>
          <p:nvPr/>
        </p:nvSpPr>
        <p:spPr>
          <a:xfrm>
            <a:off x="3466024" y="3623783"/>
            <a:ext cx="1001509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VERB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4ECCE4A-0F6F-F149-901F-0BAAA1EE1A8A}"/>
              </a:ext>
            </a:extLst>
          </p:cNvPr>
          <p:cNvSpPr/>
          <p:nvPr/>
        </p:nvSpPr>
        <p:spPr>
          <a:xfrm>
            <a:off x="5961185" y="3651706"/>
            <a:ext cx="84289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ADJ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9959894-4E73-8B48-AD4A-B05B4D39207A}"/>
              </a:ext>
            </a:extLst>
          </p:cNvPr>
          <p:cNvSpPr/>
          <p:nvPr/>
        </p:nvSpPr>
        <p:spPr>
          <a:xfrm>
            <a:off x="4821559" y="3637317"/>
            <a:ext cx="854780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EED3E18-77FA-7C48-BD87-FC5ECF4B9A3D}"/>
              </a:ext>
            </a:extLst>
          </p:cNvPr>
          <p:cNvSpPr/>
          <p:nvPr/>
        </p:nvSpPr>
        <p:spPr>
          <a:xfrm>
            <a:off x="7237414" y="3651706"/>
            <a:ext cx="1161489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C0BAC20-9275-0B41-B38D-0359773B867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241521" y="3893831"/>
            <a:ext cx="224503" cy="3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EFA6AD5-CCE4-4943-A6FF-B3255F7466C5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804082" y="3921754"/>
            <a:ext cx="433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FD9D1D-30AB-E245-B08D-1753B7DB01F6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76339" y="3907365"/>
            <a:ext cx="284846" cy="14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C0AD406-70BE-E048-BB31-A8096FEB0BF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467533" y="3893831"/>
            <a:ext cx="354026" cy="13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C94D3B3-82D0-4D43-8ABE-1315D44688C7}"/>
              </a:ext>
            </a:extLst>
          </p:cNvPr>
          <p:cNvSpPr/>
          <p:nvPr/>
        </p:nvSpPr>
        <p:spPr>
          <a:xfrm>
            <a:off x="2386735" y="2756825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2B3D5AA-5856-6741-91A1-7DF1EDAB9747}"/>
              </a:ext>
            </a:extLst>
          </p:cNvPr>
          <p:cNvSpPr/>
          <p:nvPr/>
        </p:nvSpPr>
        <p:spPr>
          <a:xfrm>
            <a:off x="3600185" y="2761852"/>
            <a:ext cx="716430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am</a:t>
            </a:r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8CCAF7-3A26-5B42-A073-9DEF385D23C6}"/>
              </a:ext>
            </a:extLst>
          </p:cNvPr>
          <p:cNvSpPr/>
          <p:nvPr/>
        </p:nvSpPr>
        <p:spPr>
          <a:xfrm>
            <a:off x="5706955" y="2802225"/>
            <a:ext cx="1351356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French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006CD3E-6344-6444-B709-6540D376C444}"/>
              </a:ext>
            </a:extLst>
          </p:cNvPr>
          <p:cNvSpPr/>
          <p:nvPr/>
        </p:nvSpPr>
        <p:spPr>
          <a:xfrm>
            <a:off x="4959909" y="2756825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4A3EC80-2685-CE4C-98ED-28EF72F99D71}"/>
              </a:ext>
            </a:extLst>
          </p:cNvPr>
          <p:cNvSpPr/>
          <p:nvPr/>
        </p:nvSpPr>
        <p:spPr>
          <a:xfrm>
            <a:off x="7118208" y="2766879"/>
            <a:ext cx="1399902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student</a:t>
            </a:r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F1EBAB7-A0EC-3042-BFDC-64ABB635120F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V="1">
            <a:off x="2671364" y="3296921"/>
            <a:ext cx="450" cy="330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6E5B77C-E1A7-FF4C-B0A8-472A4FA2BD7D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flipH="1" flipV="1">
            <a:off x="3958400" y="3301948"/>
            <a:ext cx="8379" cy="321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545D828-996F-684B-B3A5-4052B73AA71C}"/>
              </a:ext>
            </a:extLst>
          </p:cNvPr>
          <p:cNvCxnSpPr>
            <a:cxnSpLocks/>
            <a:stCxn id="7" idx="0"/>
            <a:endCxn id="16" idx="4"/>
          </p:cNvCxnSpPr>
          <p:nvPr/>
        </p:nvCxnSpPr>
        <p:spPr>
          <a:xfrm flipH="1" flipV="1">
            <a:off x="5244988" y="3296921"/>
            <a:ext cx="3961" cy="340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0698E5C-FC86-DE46-BC0E-7E83BEA88C68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>
          <a:xfrm flipH="1" flipV="1">
            <a:off x="6382633" y="3342321"/>
            <a:ext cx="1" cy="30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3BB6D35-FF7C-FD43-8E52-142B99E54ADC}"/>
              </a:ext>
            </a:extLst>
          </p:cNvPr>
          <p:cNvCxnSpPr>
            <a:cxnSpLocks/>
            <a:stCxn id="8" idx="0"/>
            <a:endCxn id="17" idx="4"/>
          </p:cNvCxnSpPr>
          <p:nvPr/>
        </p:nvCxnSpPr>
        <p:spPr>
          <a:xfrm flipV="1">
            <a:off x="7818159" y="3306975"/>
            <a:ext cx="0" cy="344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CD626986-F7F9-3541-AF12-72980ADCBFA0}"/>
              </a:ext>
            </a:extLst>
          </p:cNvPr>
          <p:cNvSpPr/>
          <p:nvPr/>
        </p:nvSpPr>
        <p:spPr>
          <a:xfrm>
            <a:off x="2100757" y="5476966"/>
            <a:ext cx="1140314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PRON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CB68981-1106-CF4A-A41E-11C3BA796BC0}"/>
              </a:ext>
            </a:extLst>
          </p:cNvPr>
          <p:cNvSpPr/>
          <p:nvPr/>
        </p:nvSpPr>
        <p:spPr>
          <a:xfrm>
            <a:off x="3465574" y="5473343"/>
            <a:ext cx="1001509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VERB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D6B7FC4-3349-754F-BADB-24DBEB9FD301}"/>
              </a:ext>
            </a:extLst>
          </p:cNvPr>
          <p:cNvSpPr/>
          <p:nvPr/>
        </p:nvSpPr>
        <p:spPr>
          <a:xfrm>
            <a:off x="5960735" y="5501266"/>
            <a:ext cx="842897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ADJ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DB6BD3-7576-D140-BB01-592BFFE607D7}"/>
              </a:ext>
            </a:extLst>
          </p:cNvPr>
          <p:cNvSpPr/>
          <p:nvPr/>
        </p:nvSpPr>
        <p:spPr>
          <a:xfrm>
            <a:off x="4821109" y="5486877"/>
            <a:ext cx="854780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50A2C67-A450-E44F-8D6F-2E68018D0D57}"/>
              </a:ext>
            </a:extLst>
          </p:cNvPr>
          <p:cNvSpPr/>
          <p:nvPr/>
        </p:nvSpPr>
        <p:spPr>
          <a:xfrm>
            <a:off x="7396733" y="5501266"/>
            <a:ext cx="1161489" cy="54009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NOUN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DA32A13-7621-D241-9D17-601F4F34B803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3241071" y="5743391"/>
            <a:ext cx="224503" cy="3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C5FFB6-E70A-C84D-9089-5CF612B06779}"/>
              </a:ext>
            </a:extLst>
          </p:cNvPr>
          <p:cNvCxnSpPr>
            <a:cxnSpLocks/>
            <a:stCxn id="25" idx="6"/>
            <a:endCxn id="27" idx="2"/>
          </p:cNvCxnSpPr>
          <p:nvPr/>
        </p:nvCxnSpPr>
        <p:spPr>
          <a:xfrm>
            <a:off x="6803632" y="5771314"/>
            <a:ext cx="5931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F564E7D-CBEC-9544-B84B-7A8C6BEF1B6C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5675889" y="5756925"/>
            <a:ext cx="284846" cy="143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5FA9331-22F0-0949-A21C-33F685B727CD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>
            <a:off x="4467083" y="5743391"/>
            <a:ext cx="354026" cy="13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D1DF9E9B-73E7-9447-9726-A98F43D0831C}"/>
              </a:ext>
            </a:extLst>
          </p:cNvPr>
          <p:cNvSpPr/>
          <p:nvPr/>
        </p:nvSpPr>
        <p:spPr>
          <a:xfrm>
            <a:off x="2386284" y="4665540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D343C9F-F8AE-0E42-8B7D-08908C3287EE}"/>
              </a:ext>
            </a:extLst>
          </p:cNvPr>
          <p:cNvSpPr/>
          <p:nvPr/>
        </p:nvSpPr>
        <p:spPr>
          <a:xfrm>
            <a:off x="3599735" y="4663199"/>
            <a:ext cx="716430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am</a:t>
            </a:r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506F92A-D59C-734C-B9FF-536B79FA45DD}"/>
              </a:ext>
            </a:extLst>
          </p:cNvPr>
          <p:cNvSpPr/>
          <p:nvPr/>
        </p:nvSpPr>
        <p:spPr>
          <a:xfrm>
            <a:off x="5706505" y="4651785"/>
            <a:ext cx="1351356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French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FC87B21-2CB2-5F48-8E00-653CE2785EA7}"/>
              </a:ext>
            </a:extLst>
          </p:cNvPr>
          <p:cNvSpPr/>
          <p:nvPr/>
        </p:nvSpPr>
        <p:spPr>
          <a:xfrm>
            <a:off x="4959459" y="4651785"/>
            <a:ext cx="570157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FB198C2-88F6-AF4D-ACC3-1A1EA59E8610}"/>
              </a:ext>
            </a:extLst>
          </p:cNvPr>
          <p:cNvSpPr/>
          <p:nvPr/>
        </p:nvSpPr>
        <p:spPr>
          <a:xfrm>
            <a:off x="7277527" y="4651785"/>
            <a:ext cx="1399902" cy="5400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student</a:t>
            </a:r>
            <a:endParaRPr lang="fr-FR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8F5B969-A372-7A42-AB66-5FB190161C28}"/>
              </a:ext>
            </a:extLst>
          </p:cNvPr>
          <p:cNvCxnSpPr>
            <a:cxnSpLocks/>
            <a:stCxn id="23" idx="0"/>
            <a:endCxn id="32" idx="4"/>
          </p:cNvCxnSpPr>
          <p:nvPr/>
        </p:nvCxnSpPr>
        <p:spPr>
          <a:xfrm flipV="1">
            <a:off x="2670914" y="5205636"/>
            <a:ext cx="449" cy="271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228CB1F-CFE2-0645-B5EE-87C2DBF89202}"/>
              </a:ext>
            </a:extLst>
          </p:cNvPr>
          <p:cNvCxnSpPr>
            <a:cxnSpLocks/>
            <a:stCxn id="24" idx="0"/>
            <a:endCxn id="33" idx="4"/>
          </p:cNvCxnSpPr>
          <p:nvPr/>
        </p:nvCxnSpPr>
        <p:spPr>
          <a:xfrm flipH="1" flipV="1">
            <a:off x="3957950" y="5203295"/>
            <a:ext cx="8379" cy="270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F7FECE1-21AB-CD43-BFB6-CEA387C94C9E}"/>
              </a:ext>
            </a:extLst>
          </p:cNvPr>
          <p:cNvCxnSpPr>
            <a:cxnSpLocks/>
            <a:stCxn id="26" idx="0"/>
            <a:endCxn id="35" idx="4"/>
          </p:cNvCxnSpPr>
          <p:nvPr/>
        </p:nvCxnSpPr>
        <p:spPr>
          <a:xfrm flipH="1" flipV="1">
            <a:off x="5244538" y="5191881"/>
            <a:ext cx="3961" cy="294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8870450-10FC-E143-85CD-7191C629D979}"/>
              </a:ext>
            </a:extLst>
          </p:cNvPr>
          <p:cNvCxnSpPr>
            <a:cxnSpLocks/>
            <a:stCxn id="25" idx="0"/>
            <a:endCxn id="34" idx="4"/>
          </p:cNvCxnSpPr>
          <p:nvPr/>
        </p:nvCxnSpPr>
        <p:spPr>
          <a:xfrm flipH="1" flipV="1">
            <a:off x="6382183" y="5191881"/>
            <a:ext cx="1" cy="30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EA900D-6576-9241-AC2D-2F65AC777D9A}"/>
              </a:ext>
            </a:extLst>
          </p:cNvPr>
          <p:cNvCxnSpPr>
            <a:cxnSpLocks/>
            <a:stCxn id="27" idx="0"/>
            <a:endCxn id="36" idx="4"/>
          </p:cNvCxnSpPr>
          <p:nvPr/>
        </p:nvCxnSpPr>
        <p:spPr>
          <a:xfrm flipV="1">
            <a:off x="7977478" y="5191881"/>
            <a:ext cx="0" cy="309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AC43D12-0DB3-A84E-8564-D694142FD068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2956441" y="4933247"/>
            <a:ext cx="643294" cy="23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D6A70AE-C950-214A-BF9B-77961E462C24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4316165" y="4921833"/>
            <a:ext cx="643294" cy="114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77A4F-EA06-CF47-AEF5-114246A37752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5529616" y="4921833"/>
            <a:ext cx="176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876D2B-368A-4E43-A79F-2823566C5788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>
            <a:off x="7057861" y="4921833"/>
            <a:ext cx="2196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E126884D-85D3-3A40-AD67-81AD04B79C35}"/>
              </a:ext>
            </a:extLst>
          </p:cNvPr>
          <p:cNvCxnSpPr>
            <a:cxnSpLocks/>
            <a:stCxn id="24" idx="7"/>
            <a:endCxn id="35" idx="3"/>
          </p:cNvCxnSpPr>
          <p:nvPr/>
        </p:nvCxnSpPr>
        <p:spPr>
          <a:xfrm flipV="1">
            <a:off x="4320415" y="5112786"/>
            <a:ext cx="722542" cy="4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F27D9D6-7E99-5446-9957-E154C676E1B3}"/>
              </a:ext>
            </a:extLst>
          </p:cNvPr>
          <p:cNvCxnSpPr>
            <a:cxnSpLocks/>
            <a:stCxn id="26" idx="7"/>
            <a:endCxn id="34" idx="3"/>
          </p:cNvCxnSpPr>
          <p:nvPr/>
        </p:nvCxnSpPr>
        <p:spPr>
          <a:xfrm flipV="1">
            <a:off x="5550709" y="5112786"/>
            <a:ext cx="353698" cy="45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DBECC17-AD0E-EF4B-8145-0688593D8A35}"/>
              </a:ext>
            </a:extLst>
          </p:cNvPr>
          <p:cNvCxnSpPr>
            <a:cxnSpLocks/>
            <a:stCxn id="35" idx="5"/>
            <a:endCxn id="25" idx="1"/>
          </p:cNvCxnSpPr>
          <p:nvPr/>
        </p:nvCxnSpPr>
        <p:spPr>
          <a:xfrm>
            <a:off x="5446118" y="5112786"/>
            <a:ext cx="638056" cy="467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08C79F15-FBCA-0240-9365-2632BB86078B}"/>
              </a:ext>
            </a:extLst>
          </p:cNvPr>
          <p:cNvCxnSpPr>
            <a:cxnSpLocks/>
            <a:stCxn id="34" idx="5"/>
            <a:endCxn id="27" idx="1"/>
          </p:cNvCxnSpPr>
          <p:nvPr/>
        </p:nvCxnSpPr>
        <p:spPr>
          <a:xfrm>
            <a:off x="6859959" y="5112786"/>
            <a:ext cx="706870" cy="467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69E8856-9D33-0943-8C28-1FA3002217F4}"/>
              </a:ext>
            </a:extLst>
          </p:cNvPr>
          <p:cNvCxnSpPr>
            <a:cxnSpLocks/>
            <a:stCxn id="33" idx="5"/>
            <a:endCxn id="26" idx="1"/>
          </p:cNvCxnSpPr>
          <p:nvPr/>
        </p:nvCxnSpPr>
        <p:spPr>
          <a:xfrm>
            <a:off x="4211246" y="5124200"/>
            <a:ext cx="735043" cy="441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83AFA84-3B30-CD43-9102-69F0B85DD6A5}"/>
              </a:ext>
            </a:extLst>
          </p:cNvPr>
          <p:cNvCxnSpPr>
            <a:cxnSpLocks/>
            <a:stCxn id="25" idx="7"/>
            <a:endCxn id="36" idx="3"/>
          </p:cNvCxnSpPr>
          <p:nvPr/>
        </p:nvCxnSpPr>
        <p:spPr>
          <a:xfrm flipV="1">
            <a:off x="6680193" y="5112786"/>
            <a:ext cx="802345" cy="467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1EE19201-1E58-8344-AC20-BB279B9D9F7A}"/>
              </a:ext>
            </a:extLst>
          </p:cNvPr>
          <p:cNvCxnSpPr>
            <a:cxnSpLocks/>
            <a:stCxn id="23" idx="7"/>
            <a:endCxn id="33" idx="3"/>
          </p:cNvCxnSpPr>
          <p:nvPr/>
        </p:nvCxnSpPr>
        <p:spPr>
          <a:xfrm flipV="1">
            <a:off x="3074076" y="5124200"/>
            <a:ext cx="630578" cy="431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D784B97-847C-7A42-81E4-1765CA7C9542}"/>
              </a:ext>
            </a:extLst>
          </p:cNvPr>
          <p:cNvCxnSpPr>
            <a:cxnSpLocks/>
            <a:stCxn id="32" idx="5"/>
            <a:endCxn id="24" idx="1"/>
          </p:cNvCxnSpPr>
          <p:nvPr/>
        </p:nvCxnSpPr>
        <p:spPr>
          <a:xfrm>
            <a:off x="2872943" y="5126541"/>
            <a:ext cx="739299" cy="425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2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{65AC0DE1-C75C-A34C-AF5C-B78099969D16}tf10001060</Template>
  <TotalTime>1064</TotalTime>
  <Words>968</Words>
  <Application>Microsoft Macintosh PowerPoint</Application>
  <PresentationFormat>Grand écran</PresentationFormat>
  <Paragraphs>248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Facette</vt:lpstr>
      <vt:lpstr>Les chaînes de Markov pour la segmentation de texte</vt:lpstr>
      <vt:lpstr>I. Qu’est-ce que la segmentation de texte ?</vt:lpstr>
      <vt:lpstr>I. Qu’est-ce que la segmentation de texte ?</vt:lpstr>
      <vt:lpstr>II. Problématiques et enjeux</vt:lpstr>
      <vt:lpstr>III. Présentation des modèles de chaines de Markov</vt:lpstr>
      <vt:lpstr>III. Présentation des modèles de chaines de Markov</vt:lpstr>
      <vt:lpstr>III. Présentation des modèles de chaines de Markov</vt:lpstr>
      <vt:lpstr>III. Présentation des modèles de chaines de Markov</vt:lpstr>
      <vt:lpstr>IV. Application des modèles de Markov à la segmentation de texte</vt:lpstr>
      <vt:lpstr>IV. Application des modèles de Markov à la segmentation de texte</vt:lpstr>
      <vt:lpstr>IV. Application des modèles de Markov à la segmentation de texte</vt:lpstr>
      <vt:lpstr>IV. Application des modèles de Markov à la segmentation de texte</vt:lpstr>
      <vt:lpstr>IV. Application des modèles de Markov à la segmentation de texte</vt:lpstr>
      <vt:lpstr>V. 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chaines de Markov pour la segmentation de texte</dc:title>
  <dc:creator>Elie Azeraf</dc:creator>
  <cp:lastModifiedBy>Elie Azeraf</cp:lastModifiedBy>
  <cp:revision>212</cp:revision>
  <dcterms:created xsi:type="dcterms:W3CDTF">2020-05-26T09:03:26Z</dcterms:created>
  <dcterms:modified xsi:type="dcterms:W3CDTF">2020-06-02T11:22:14Z</dcterms:modified>
</cp:coreProperties>
</file>