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2" r:id="rId7"/>
    <p:sldId id="273" r:id="rId8"/>
    <p:sldId id="277" r:id="rId9"/>
    <p:sldId id="276" r:id="rId10"/>
    <p:sldId id="274" r:id="rId11"/>
    <p:sldId id="275" r:id="rId12"/>
    <p:sldId id="279" r:id="rId13"/>
    <p:sldId id="278" r:id="rId14"/>
    <p:sldId id="280" r:id="rId15"/>
    <p:sldId id="281" r:id="rId16"/>
    <p:sldId id="282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>
      <p:cViewPr>
        <p:scale>
          <a:sx n="158" d="100"/>
          <a:sy n="158" d="100"/>
        </p:scale>
        <p:origin x="144" y="2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pCon/CppCon2016/tree/master/Presentations/Lifetime%20Safety%20By%20Default%20-%20Making%20Code%20Leak-Free%20by%20Construction" TargetMode="External"/><Relationship Id="rId2" Type="http://schemas.openxmlformats.org/officeDocument/2006/relationships/hyperlink" Target="https://www.youtube.com/watch?v=JfmTagWcqo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memory/weak_ptr" TargetMode="External"/><Relationship Id="rId5" Type="http://schemas.openxmlformats.org/officeDocument/2006/relationships/hyperlink" Target="https://en.cppreference.com/w/cpp/memory/shared_ptr" TargetMode="External"/><Relationship Id="rId4" Type="http://schemas.openxmlformats.org/officeDocument/2006/relationships/hyperlink" Target="https://en.cppreference.com/w/cpp/memory/unique_pt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C++11 or Later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Pointers: Explicit Ownership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647083"/>
          </a:xfrm>
        </p:spPr>
        <p:txBody>
          <a:bodyPr>
            <a:normAutofit/>
          </a:bodyPr>
          <a:lstStyle/>
          <a:p>
            <a:r>
              <a:rPr lang="en-US" sz="1800" dirty="0"/>
              <a:t>Raw: not owner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EB278-AC53-4963-B104-4A9EACB8E0A7}"/>
              </a:ext>
            </a:extLst>
          </p:cNvPr>
          <p:cNvSpPr/>
          <p:nvPr/>
        </p:nvSpPr>
        <p:spPr>
          <a:xfrm>
            <a:off x="5446340" y="4410913"/>
            <a:ext cx="864096" cy="289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60A9B-1F79-4CE8-826E-A8DF967C0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532" y="2901125"/>
            <a:ext cx="3930970" cy="33085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internal_method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pod)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compute_complex_value_11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shared_ptr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pod)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Some computation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No thread will have deleted pod since we hold a reference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 +=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internal_method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pod.get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more computations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Pod way be deleted after we return the function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if we had the last reference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639A44-F213-44CC-88C3-D52AE82E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2901125"/>
            <a:ext cx="4002252" cy="33085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internal_method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pod)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compute_complex_value_98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pod)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Some computation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By this point another thread could have thread the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pointer to pod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 +=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internal_method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(pod)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more computations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Are we supposed to delete pod ?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0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</a:t>
            </a:r>
            <a:r>
              <a:rPr lang="en-US" dirty="0" err="1"/>
              <a:t>ptr</a:t>
            </a:r>
            <a:r>
              <a:rPr lang="en-US" dirty="0"/>
              <a:t> requires knowledge of move semantics</a:t>
            </a:r>
          </a:p>
          <a:p>
            <a:pPr lvl="1"/>
            <a:r>
              <a:rPr lang="en-US" dirty="0"/>
              <a:t>Solution: Many resources to learn </a:t>
            </a:r>
          </a:p>
          <a:p>
            <a:r>
              <a:rPr lang="en-US" dirty="0"/>
              <a:t>More thinking required for usage</a:t>
            </a:r>
          </a:p>
          <a:p>
            <a:pPr lvl="1"/>
            <a:r>
              <a:rPr lang="en-US" dirty="0"/>
              <a:t>True but bring better readability and maintainability</a:t>
            </a:r>
          </a:p>
          <a:p>
            <a:r>
              <a:rPr lang="en-US" dirty="0"/>
              <a:t>Cyclic ownership: memory leaks with shared pointers</a:t>
            </a:r>
          </a:p>
          <a:p>
            <a:pPr lvl="1"/>
            <a:r>
              <a:rPr lang="en-US" dirty="0"/>
              <a:t>Solution: Use weak or raw pointer</a:t>
            </a:r>
          </a:p>
          <a:p>
            <a:r>
              <a:rPr lang="en-US" dirty="0"/>
              <a:t>Stack Overflow: Recursive deletes on structure like linked lists</a:t>
            </a:r>
          </a:p>
          <a:p>
            <a:pPr lvl="1"/>
            <a:r>
              <a:rPr lang="en-US" dirty="0"/>
              <a:t>Solution: Optimize manually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492895"/>
            <a:ext cx="9988097" cy="3671173"/>
          </a:xfrm>
        </p:spPr>
        <p:txBody>
          <a:bodyPr>
            <a:normAutofit/>
          </a:bodyPr>
          <a:lstStyle/>
          <a:p>
            <a:pPr marL="73140" indent="0" algn="ctr">
              <a:buNone/>
            </a:pPr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699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Lead freedom in C++: </a:t>
            </a:r>
          </a:p>
          <a:p>
            <a:pPr lvl="1"/>
            <a:r>
              <a:rPr lang="en-US" sz="1600" dirty="0">
                <a:hlinkClick r:id="rId2"/>
              </a:rPr>
              <a:t>YouTube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Presentation</a:t>
            </a:r>
            <a:endParaRPr lang="en-US" sz="1600" dirty="0"/>
          </a:p>
          <a:p>
            <a:r>
              <a:rPr lang="en-US" sz="2000" dirty="0"/>
              <a:t>Unique pointer:</a:t>
            </a:r>
          </a:p>
          <a:p>
            <a:pPr lvl="1"/>
            <a:r>
              <a:rPr lang="en-US" sz="1600" dirty="0">
                <a:hlinkClick r:id="rId4"/>
              </a:rPr>
              <a:t>Cppreference</a:t>
            </a:r>
            <a:endParaRPr lang="en-US" sz="1600" dirty="0"/>
          </a:p>
          <a:p>
            <a:r>
              <a:rPr lang="en-US" sz="2000" dirty="0"/>
              <a:t>Shared pointer:</a:t>
            </a:r>
          </a:p>
          <a:p>
            <a:pPr lvl="1"/>
            <a:r>
              <a:rPr lang="en-US" sz="1600" dirty="0">
                <a:hlinkClick r:id="rId5"/>
              </a:rPr>
              <a:t>Cppreference</a:t>
            </a:r>
            <a:endParaRPr lang="en-US" sz="1600" dirty="0"/>
          </a:p>
          <a:p>
            <a:r>
              <a:rPr lang="en-US" sz="2000" dirty="0"/>
              <a:t>Weak pointer:</a:t>
            </a:r>
          </a:p>
          <a:p>
            <a:pPr lvl="1"/>
            <a:r>
              <a:rPr lang="en-US" sz="1600" dirty="0">
                <a:hlinkClick r:id="rId6"/>
              </a:rPr>
              <a:t>Cppreference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Use Smart Pointers</a:t>
            </a:r>
          </a:p>
          <a:p>
            <a:r>
              <a:rPr lang="en-US" dirty="0"/>
              <a:t>Shared vs Unique vs Weak vs Raw Pointers</a:t>
            </a:r>
          </a:p>
          <a:p>
            <a:r>
              <a:rPr lang="en-US" dirty="0"/>
              <a:t>Use Smart Pointers for:</a:t>
            </a:r>
          </a:p>
          <a:p>
            <a:pPr lvl="1"/>
            <a:r>
              <a:rPr lang="en-US" dirty="0"/>
              <a:t>Easier Memory Management</a:t>
            </a:r>
          </a:p>
          <a:p>
            <a:pPr lvl="1"/>
            <a:r>
              <a:rPr lang="en-US" sz="2400" dirty="0"/>
              <a:t>Resource Acquisition Is Initialization (RAII)</a:t>
            </a:r>
            <a:endParaRPr lang="en-US" dirty="0"/>
          </a:p>
          <a:p>
            <a:pPr lvl="1"/>
            <a:r>
              <a:rPr lang="en-US" dirty="0"/>
              <a:t>More Explicit Ownership</a:t>
            </a:r>
          </a:p>
          <a:p>
            <a:r>
              <a:rPr lang="en-US" dirty="0"/>
              <a:t>Caveats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31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Smart Pointers were introduced in C++11* to facilitate and improve the management and readability of raw pointers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Three types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(class/factory)</a:t>
            </a:r>
            <a:r>
              <a:rPr lang="en-US" sz="2000" dirty="0"/>
              <a:t>:</a:t>
            </a:r>
          </a:p>
          <a:p>
            <a:r>
              <a:rPr lang="en-US" sz="2000" dirty="0"/>
              <a:t>Unique pointers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(std::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unique_ptr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&lt;T&gt; / std::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make_unique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&lt;T&gt; (C++14 only))</a:t>
            </a:r>
          </a:p>
          <a:p>
            <a:r>
              <a:rPr lang="en-US" sz="2000" dirty="0"/>
              <a:t>Shared pointers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(std::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shared_ptr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&lt;T&gt; / std::make_ shared &lt;T&gt;)</a:t>
            </a:r>
          </a:p>
          <a:p>
            <a:r>
              <a:rPr lang="en-US" sz="2000" dirty="0"/>
              <a:t>Weak pointers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(std::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weak_ptr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&lt;T&gt; / N/A)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71788984-E615-44AE-9576-61794DF8F4A7}"/>
              </a:ext>
            </a:extLst>
          </p:cNvPr>
          <p:cNvSpPr txBox="1">
            <a:spLocks/>
          </p:cNvSpPr>
          <p:nvPr/>
        </p:nvSpPr>
        <p:spPr>
          <a:xfrm>
            <a:off x="1223970" y="6309320"/>
            <a:ext cx="10360501" cy="367188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* </a:t>
            </a:r>
            <a:r>
              <a:rPr lang="en-US" sz="1800" dirty="0" err="1"/>
              <a:t>auto_ptr</a:t>
            </a:r>
            <a:r>
              <a:rPr lang="en-US" sz="1800" dirty="0"/>
              <a:t>(deprecated) and boost smart pointers existed before that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Smart Pointers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They enforce Resource Acquisition Is Initialization (RAII)</a:t>
            </a:r>
          </a:p>
          <a:p>
            <a:r>
              <a:rPr lang="en-US" sz="2400" dirty="0"/>
              <a:t>They communicate information about ownership</a:t>
            </a:r>
          </a:p>
          <a:p>
            <a:r>
              <a:rPr lang="en-US" sz="2400" dirty="0"/>
              <a:t>They make thinking about memory disappear (Almost)</a:t>
            </a:r>
          </a:p>
          <a:p>
            <a:pPr marL="0" indent="0">
              <a:buNone/>
            </a:pPr>
            <a:r>
              <a:rPr lang="en-US" dirty="0"/>
              <a:t>Exceptions</a:t>
            </a:r>
          </a:p>
          <a:p>
            <a:r>
              <a:rPr lang="en-US" sz="2400" dirty="0"/>
              <a:t>Unavailable:</a:t>
            </a:r>
          </a:p>
          <a:p>
            <a:pPr lvl="1"/>
            <a:r>
              <a:rPr lang="en-US" sz="2000" dirty="0"/>
              <a:t>C++98 or earlier</a:t>
            </a:r>
          </a:p>
          <a:p>
            <a:pPr lvl="1"/>
            <a:r>
              <a:rPr lang="en-US" sz="2000" dirty="0"/>
              <a:t>No boost dependencies</a:t>
            </a:r>
          </a:p>
          <a:p>
            <a:r>
              <a:rPr lang="en-US" sz="2400" dirty="0"/>
              <a:t>Smart Pointer Overhead is not acceptable:</a:t>
            </a:r>
          </a:p>
          <a:p>
            <a:pPr lvl="1"/>
            <a:r>
              <a:rPr lang="en-US" sz="2000" dirty="0"/>
              <a:t>Unless system is highly time constraints, probably not the case</a:t>
            </a:r>
          </a:p>
          <a:p>
            <a:r>
              <a:rPr lang="en-US" sz="2400" dirty="0"/>
              <a:t>Dynamically Allocated Arrays (prior C++17)</a:t>
            </a:r>
          </a:p>
        </p:txBody>
      </p:sp>
    </p:spTree>
    <p:extLst>
      <p:ext uri="{BB962C8B-B14F-4D97-AF65-F5344CB8AC3E}">
        <p14:creationId xmlns:p14="http://schemas.microsoft.com/office/powerpoint/2010/main" val="36915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Vs Unique vs Weak vs Raw vs Pointers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6C9CA4D-BB2A-4E7B-A183-BD81CE51F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2576"/>
              </p:ext>
            </p:extLst>
          </p:nvPr>
        </p:nvGraphicFramePr>
        <p:xfrm>
          <a:off x="225760" y="1700808"/>
          <a:ext cx="11737303" cy="4447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74093716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440148145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6639813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59517811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465038455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95232"/>
                  </a:ext>
                </a:extLst>
              </a:tr>
              <a:tr h="400467">
                <a:tc>
                  <a:txBody>
                    <a:bodyPr/>
                    <a:lstStyle/>
                    <a:p>
                      <a:r>
                        <a:rPr lang="en-CA" sz="1800" dirty="0"/>
                        <a:t>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Non-Owner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Non-Owner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43043"/>
                  </a:ext>
                </a:extLst>
              </a:tr>
              <a:tr h="718062">
                <a:tc>
                  <a:txBody>
                    <a:bodyPr/>
                    <a:lstStyle/>
                    <a:p>
                      <a:r>
                        <a:rPr lang="en-CA" sz="1800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Maintain Thread-Safe reference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Similar to 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82737"/>
                  </a:ext>
                </a:extLst>
              </a:tr>
              <a:tr h="463629">
                <a:tc>
                  <a:txBody>
                    <a:bodyPr/>
                    <a:lstStyle/>
                    <a:p>
                      <a:r>
                        <a:rPr lang="en-CA" sz="1800" dirty="0"/>
                        <a:t>Delete </a:t>
                      </a:r>
                      <a:r>
                        <a:rPr lang="en-CA" sz="1800" dirty="0" err="1"/>
                        <a:t>ptr</a:t>
                      </a:r>
                      <a:r>
                        <a:rPr lang="en-CA" sz="1800" dirty="0"/>
                        <a:t> with Destructor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Only if reference count is 0 after 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7833"/>
                  </a:ext>
                </a:extLst>
              </a:tr>
              <a:tr h="463629">
                <a:tc>
                  <a:txBody>
                    <a:bodyPr/>
                    <a:lstStyle/>
                    <a:p>
                      <a:r>
                        <a:rPr lang="en-CA" sz="1800" dirty="0"/>
                        <a:t>May point to dangling </a:t>
                      </a:r>
                      <a:r>
                        <a:rPr lang="en-CA" sz="1800" dirty="0" err="1"/>
                        <a:t>ptr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68420"/>
                  </a:ext>
                </a:extLst>
              </a:tr>
              <a:tr h="463629">
                <a:tc>
                  <a:txBody>
                    <a:bodyPr/>
                    <a:lstStyle/>
                    <a:p>
                      <a:r>
                        <a:rPr lang="en-CA" sz="1800" dirty="0"/>
                        <a:t>Can check for </a:t>
                      </a:r>
                    </a:p>
                    <a:p>
                      <a:r>
                        <a:rPr lang="en-CA" sz="1800" dirty="0"/>
                        <a:t>Dangling </a:t>
                      </a:r>
                      <a:r>
                        <a:rPr lang="en-CA" sz="1800" dirty="0" err="1"/>
                        <a:t>ptr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147"/>
                  </a:ext>
                </a:extLst>
              </a:tr>
              <a:tr h="463629">
                <a:tc>
                  <a:txBody>
                    <a:bodyPr/>
                    <a:lstStyle/>
                    <a:p>
                      <a:r>
                        <a:rPr lang="en-CA" sz="1800" dirty="0"/>
                        <a:t>When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Shared object between multiple owners with overlapping 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Unique owner </a:t>
                      </a:r>
                    </a:p>
                    <a:p>
                      <a:pPr algn="ctr"/>
                      <a:r>
                        <a:rPr lang="en-CA" sz="1400" dirty="0"/>
                        <a:t>Owner can change 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Lifetime of the object pointed to is decided somewhere else and Weak </a:t>
                      </a:r>
                      <a:r>
                        <a:rPr lang="en-CA" sz="1400" dirty="0" err="1"/>
                        <a:t>ptr</a:t>
                      </a:r>
                      <a:r>
                        <a:rPr lang="en-CA" sz="1400" dirty="0"/>
                        <a:t> may outlive pointed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Lifetime of the object pointed to always outlives raw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6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23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Pointers: Easier Memory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42167-F4F8-4414-8184-5AA84B66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3531642"/>
            <a:ext cx="227798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Config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ComplexApp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lots of methods to configure */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is_config_valid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Config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config)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700E4-963B-4EF2-8EE1-05D2F1694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354" y="2423646"/>
            <a:ext cx="3430116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ComplexApp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create_app_98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Config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config)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auto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ComplexApp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(!app-&gt;is_config_valid(config))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forgot to delete there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runtime_error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configuration"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other configuration that may throw and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would need to free memory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unique_ptr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ComplexApp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create_app_11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Config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config)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auto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unique_ptr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ComplexApp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ComplexApp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(!app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-&gt;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is_config_valid(config))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 need to delete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runtime_error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configuration"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other configuration that may throw and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would need to free memory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F9FD6-10E5-449A-BF2C-3E6EAD20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793" y="2492895"/>
            <a:ext cx="1989956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ComplexApp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app98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try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app98 = create_app_98(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Config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runtime_error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app98-&gt;run()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delete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app98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unique_ptr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ComplexApp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app11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try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app11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create_app_11(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Config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runtime_error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app11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-&gt;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 need to remember to delete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6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Pointers: RAII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RAII: life cycle of a resource that must be acquired before use should be bound to the lifetime of the object using it</a:t>
            </a:r>
          </a:p>
          <a:p>
            <a:r>
              <a:rPr lang="en-US" sz="2000" dirty="0"/>
              <a:t>In practice for memory management: </a:t>
            </a:r>
          </a:p>
          <a:p>
            <a:pPr lvl="1"/>
            <a:r>
              <a:rPr lang="en-US" sz="1800" dirty="0"/>
              <a:t>new in constructor -&gt; delete in destructor</a:t>
            </a:r>
          </a:p>
          <a:p>
            <a:pPr lvl="1"/>
            <a:r>
              <a:rPr lang="en-US" sz="1800" dirty="0"/>
              <a:t>Smart pointers -&gt; Done automatically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6F86-52BB-4B05-8DB9-061CDDD2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60" y="4365102"/>
            <a:ext cx="3456384" cy="18697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Car11Plus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Car11Plus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shared_ptr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::move(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unique_ptr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shared_ptr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9F46F7-7849-4C05-8DFC-9F60E682A185}"/>
              </a:ext>
            </a:extLst>
          </p:cNvPr>
          <p:cNvSpPr/>
          <p:nvPr/>
        </p:nvSpPr>
        <p:spPr>
          <a:xfrm>
            <a:off x="5116122" y="5156203"/>
            <a:ext cx="864096" cy="289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B131ED-3CBF-4BC8-BDC3-826C2160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729662"/>
            <a:ext cx="2808312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Car98Older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Car98Older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EngineModel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~Car98Older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delete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delete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EngineModel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Pointers: Explicit Ownership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Unique: sole owner </a:t>
            </a:r>
          </a:p>
          <a:p>
            <a:r>
              <a:rPr lang="en-US" sz="1800" dirty="0"/>
              <a:t>Shared: one owner among others</a:t>
            </a:r>
          </a:p>
          <a:p>
            <a:r>
              <a:rPr lang="en-US" sz="1800" dirty="0"/>
              <a:t>Weak: not owner but can ask access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54E44B-5428-45ED-BD39-9C3E849E4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8" y="3140968"/>
            <a:ext cx="374441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Car98Older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Car98Older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~Car98Older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Ok, probably the only one using this engine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delete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Isn't the engine model shared ?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Who is supposed to clean it ?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delete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B1E029A-E9CD-480E-85F8-D20BA79B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895" y="3706505"/>
            <a:ext cx="4320480" cy="21929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Car11Plus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Car11Plus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shared_ptr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</a:t>
            </a:r>
            <a:r>
              <a:rPr lang="en-US" altLang="en-US" sz="1050" dirty="0">
                <a:solidFill>
                  <a:srgbClr val="A9B7C6"/>
                </a:solidFill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::move(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Unique owner of the engine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unique_ptr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Engine Model can be shared among cars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shared_ptr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EngineModel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engine_model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_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EB278-AC53-4963-B104-4A9EACB8E0A7}"/>
              </a:ext>
            </a:extLst>
          </p:cNvPr>
          <p:cNvSpPr/>
          <p:nvPr/>
        </p:nvSpPr>
        <p:spPr>
          <a:xfrm>
            <a:off x="5146791" y="4658450"/>
            <a:ext cx="864096" cy="289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9019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Pointers: Explicit Ownership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Weak: not owner but can ask access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936FD-E260-4A3A-A100-3F6A6DC7E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193" y="2918244"/>
            <a:ext cx="3312368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auto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shampoo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make_shared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"Shampoo"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auto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tea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make_shared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auto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novel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make_shared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"Novel"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auto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order.add_article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ArticleReference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{shampoo})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order.add_article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ArticleReference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{tea})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order.add_article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ArticleReference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{novel})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order.list_articles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"Tea is no more a product being sold"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tea.reset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 more tea being sold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order.list_articles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Printed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Article Shampoo has 10left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Article Tea has 25left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Article Novel has 12left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Tea is no more a product being sold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Article Shampoo has 10left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Article Tea does not exist anymore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Article Novel has 12left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*/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344DCF1-ACBD-4565-B28B-B99809341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8" y="3862273"/>
            <a:ext cx="316835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struct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uint64_t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quantity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uint64_t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quantity):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(move(name))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quantity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(quantity) {}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struct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ArticleReference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weak_ptr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explicit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ArticleReference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shared_ptr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&gt;&amp; article):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(article)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(article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-&gt;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2A9EE71-1DD9-4CC2-B419-04ACA120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156" y="2779744"/>
            <a:ext cx="4186523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Order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add_article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ArticleReference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article)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articles_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push_back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(article)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list_articles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auto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article_ref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articles_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auto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article_ref.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"Article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-&gt;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has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-&gt;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quantity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"left"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else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"Article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article_ref.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does not exist anymore"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auto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is_expired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[](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ArticleReference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ref){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ref.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article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.expired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auto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remove_if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articles_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.begin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articles_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is_expired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articles_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.erase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articles_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vector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ArticleReference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articles_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6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1512</TotalTime>
  <Words>1908</Words>
  <Application>Microsoft Office PowerPoint</Application>
  <PresentationFormat>Custom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JetBrains Mono</vt:lpstr>
      <vt:lpstr>Tech 16x9</vt:lpstr>
      <vt:lpstr>Smart Pointers</vt:lpstr>
      <vt:lpstr>Summary</vt:lpstr>
      <vt:lpstr>Introduction</vt:lpstr>
      <vt:lpstr>Why Use Smart Pointers</vt:lpstr>
      <vt:lpstr>Shared Vs Unique vs Weak vs Raw vs Pointers</vt:lpstr>
      <vt:lpstr>Smart Pointers: Easier Memory Management</vt:lpstr>
      <vt:lpstr>Smart Pointers: RAII</vt:lpstr>
      <vt:lpstr>Smart Pointers: Explicit Ownership</vt:lpstr>
      <vt:lpstr>Smart Pointers: Explicit Ownership</vt:lpstr>
      <vt:lpstr>Smart Pointers: Explicit Ownership</vt:lpstr>
      <vt:lpstr>Caveats</vt:lpstr>
      <vt:lpstr>Thank you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Pierre-Yves Brèches</dc:creator>
  <cp:lastModifiedBy>Pierre-Yves Brèches</cp:lastModifiedBy>
  <cp:revision>36</cp:revision>
  <dcterms:created xsi:type="dcterms:W3CDTF">2020-11-10T17:25:46Z</dcterms:created>
  <dcterms:modified xsi:type="dcterms:W3CDTF">2020-11-15T21:36:50Z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